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69" r:id="rId4"/>
    <p:sldId id="268" r:id="rId5"/>
    <p:sldId id="314" r:id="rId6"/>
    <p:sldId id="271" r:id="rId7"/>
    <p:sldId id="270" r:id="rId8"/>
    <p:sldId id="283" r:id="rId9"/>
    <p:sldId id="284" r:id="rId10"/>
    <p:sldId id="285" r:id="rId11"/>
    <p:sldId id="272" r:id="rId12"/>
    <p:sldId id="288" r:id="rId13"/>
    <p:sldId id="273" r:id="rId14"/>
    <p:sldId id="293" r:id="rId15"/>
    <p:sldId id="275" r:id="rId16"/>
    <p:sldId id="313" r:id="rId17"/>
    <p:sldId id="265" r:id="rId18"/>
    <p:sldId id="276" r:id="rId19"/>
    <p:sldId id="277" r:id="rId20"/>
    <p:sldId id="278" r:id="rId21"/>
    <p:sldId id="279" r:id="rId22"/>
    <p:sldId id="289" r:id="rId23"/>
    <p:sldId id="282" r:id="rId24"/>
    <p:sldId id="287" r:id="rId25"/>
    <p:sldId id="290" r:id="rId26"/>
    <p:sldId id="294" r:id="rId27"/>
    <p:sldId id="297" r:id="rId28"/>
    <p:sldId id="296" r:id="rId29"/>
    <p:sldId id="295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5" r:id="rId43"/>
    <p:sldId id="310" r:id="rId44"/>
    <p:sldId id="311" r:id="rId4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  <a:srgbClr val="009900"/>
    <a:srgbClr val="444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5212" autoAdjust="0"/>
  </p:normalViewPr>
  <p:slideViewPr>
    <p:cSldViewPr>
      <p:cViewPr>
        <p:scale>
          <a:sx n="64" d="100"/>
          <a:sy n="64" d="100"/>
        </p:scale>
        <p:origin x="-1978" y="-106"/>
      </p:cViewPr>
      <p:guideLst>
        <p:guide orient="horz" pos="2160"/>
        <p:guide pos="5556"/>
      </p:guideLst>
    </p:cSldViewPr>
  </p:slideViewPr>
  <p:outlineViewPr>
    <p:cViewPr>
      <p:scale>
        <a:sx n="33" d="100"/>
        <a:sy n="33" d="100"/>
      </p:scale>
      <p:origin x="0" y="7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416D27-C533-4FFA-9A00-D046B64C63B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Hallo alle zusammen.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</a:rPr>
              <a:t>Für</a:t>
            </a:r>
            <a:r>
              <a:rPr lang="de-DE" b="0" baseline="0" dirty="0" smtClean="0">
                <a:solidFill>
                  <a:srgbClr val="000000"/>
                </a:solidFill>
              </a:rPr>
              <a:t> diejenigen die mich nicht kennen mein Name ist Ertugrul </a:t>
            </a:r>
            <a:r>
              <a:rPr lang="de-DE" b="0" baseline="0" dirty="0" err="1" smtClean="0">
                <a:solidFill>
                  <a:srgbClr val="000000"/>
                </a:solidFill>
              </a:rPr>
              <a:t>Özkara</a:t>
            </a:r>
            <a:r>
              <a:rPr lang="de-DE" b="0" baseline="0" dirty="0" smtClean="0">
                <a:solidFill>
                  <a:srgbClr val="000000"/>
                </a:solidFill>
              </a:rPr>
              <a:t> und ich darf heute in diesem Rahmen meine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Abschlusspräsentation zu meiner Thesis abhalten. Das Thema lautet Verteilte Versionsverwaltung – Eine Tool-Integration in Java-Programmier-Vorlesungen.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Ich möchte an dieser Stelle Prof </a:t>
            </a:r>
            <a:r>
              <a:rPr lang="de-DE" b="0" baseline="0" dirty="0" err="1" smtClean="0">
                <a:solidFill>
                  <a:srgbClr val="000000"/>
                </a:solidFill>
              </a:rPr>
              <a:t>Illik</a:t>
            </a:r>
            <a:r>
              <a:rPr lang="de-DE" b="0" baseline="0" dirty="0" smtClean="0">
                <a:solidFill>
                  <a:srgbClr val="000000"/>
                </a:solidFill>
              </a:rPr>
              <a:t> für die Zusammenarbeit danken 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und ebenfalls möchte ich Prof Noll dafür danken das er die Position als Zweitkorrektor angenommen hat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/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Falls Fragen bestehen möchte ich Sie bitten diese erst zum Ende der Präsentation zu stellen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3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+mn-lt"/>
              </a:rPr>
              <a:t>Git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Wichtige Begriffe innerhalb der Versionsverwaltung sind das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Repo</a:t>
            </a: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Der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Branch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/ Entwicklungszweig  Sammelstelle für meine gespeicherten Versionen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Mit Checkout-Befehl kann ich zwischen den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Branches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navigieren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Commit abgeschlossene Änderung  Version landet auf dem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Branch</a:t>
            </a: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Bekommt Hash-Code zugeteilt, eindeutige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identifikationsnummer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um Versionen ausfindig zu machen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Grobe Darstellung zum</a:t>
            </a:r>
            <a:r>
              <a:rPr lang="de-DE" baseline="0" dirty="0" smtClean="0">
                <a:latin typeface="+mn-lt"/>
              </a:rPr>
              <a:t> genauen Ablauf kommen wir noch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1200" dirty="0" smtClean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Master-</a:t>
            </a:r>
            <a:r>
              <a:rPr lang="de-DE" dirty="0" err="1" smtClean="0">
                <a:latin typeface="+mn-lt"/>
              </a:rPr>
              <a:t>Branch</a:t>
            </a:r>
            <a:r>
              <a:rPr lang="de-DE" dirty="0" smtClean="0">
                <a:latin typeface="+mn-lt"/>
              </a:rPr>
              <a:t> auf </a:t>
            </a:r>
            <a:r>
              <a:rPr lang="de-DE" dirty="0" err="1" smtClean="0">
                <a:latin typeface="+mn-lt"/>
              </a:rPr>
              <a:t>Repo</a:t>
            </a:r>
            <a:r>
              <a:rPr lang="de-DE" dirty="0" smtClean="0">
                <a:latin typeface="+mn-lt"/>
              </a:rPr>
              <a:t> und lokalem </a:t>
            </a:r>
            <a:r>
              <a:rPr lang="de-DE" dirty="0" err="1" smtClean="0">
                <a:latin typeface="+mn-lt"/>
              </a:rPr>
              <a:t>Repo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Stellen wir uns jetzt folgendes Szenario vor. Zwei Personen arbeiten am selben Projekt in einem Team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Eine Möglichkeit zur Lösung</a:t>
            </a:r>
            <a:r>
              <a:rPr lang="de-DE" baseline="0" dirty="0" smtClean="0">
                <a:latin typeface="+mn-lt"/>
              </a:rPr>
              <a:t> dieses Problems ist die Lock –Modify-Write Methode</a:t>
            </a:r>
            <a:endParaRPr lang="de-DE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Methode löst zwar</a:t>
            </a:r>
            <a:r>
              <a:rPr lang="de-DE" baseline="0" dirty="0" smtClean="0">
                <a:latin typeface="+mn-lt"/>
              </a:rPr>
              <a:t> das vorherige Problem, hat aber Schwachstellen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</a:rPr>
              <a:t>Durch das </a:t>
            </a:r>
            <a:r>
              <a:rPr lang="de-DE" baseline="0" dirty="0" err="1" smtClean="0">
                <a:latin typeface="+mn-lt"/>
              </a:rPr>
              <a:t>Locking</a:t>
            </a:r>
            <a:r>
              <a:rPr lang="de-DE" baseline="0" dirty="0" smtClean="0">
                <a:latin typeface="+mn-lt"/>
              </a:rPr>
              <a:t> muss der andere warten bis die Arbeit des Anderen beendet ist 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somit kann man nicht gleichzeitig an der selben Datei arbeiten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Zeitverlust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Das Entsperren von gesperrten Dateien wird oft vergessen, mit Person in Kontakt treten zum Entsperren  Zeitverlust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Versionsverwaltung</a:t>
            </a:r>
            <a:r>
              <a:rPr lang="de-DE" baseline="0" dirty="0" smtClean="0">
                <a:latin typeface="+mn-lt"/>
              </a:rPr>
              <a:t> bietet die </a:t>
            </a:r>
            <a:r>
              <a:rPr lang="de-DE" baseline="0" dirty="0" err="1" smtClean="0">
                <a:latin typeface="+mn-lt"/>
              </a:rPr>
              <a:t>Copy</a:t>
            </a:r>
            <a:r>
              <a:rPr lang="de-DE" baseline="0" dirty="0" smtClean="0">
                <a:latin typeface="+mn-lt"/>
              </a:rPr>
              <a:t>-Modify-</a:t>
            </a:r>
            <a:r>
              <a:rPr lang="de-DE" baseline="0" dirty="0" err="1" smtClean="0">
                <a:latin typeface="+mn-lt"/>
              </a:rPr>
              <a:t>Merge</a:t>
            </a:r>
            <a:r>
              <a:rPr lang="de-DE" baseline="0" dirty="0" smtClean="0">
                <a:latin typeface="+mn-lt"/>
              </a:rPr>
              <a:t> Methode zur Lösung</a:t>
            </a:r>
            <a:endParaRPr lang="de-DE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 smtClean="0">
                <a:latin typeface="+mn-lt"/>
              </a:rPr>
              <a:t>Merging</a:t>
            </a:r>
            <a:r>
              <a:rPr lang="de-DE" dirty="0" smtClean="0">
                <a:latin typeface="+mn-lt"/>
              </a:rPr>
              <a:t> </a:t>
            </a:r>
            <a:r>
              <a:rPr lang="de-DE" dirty="0" smtClean="0">
                <a:latin typeface="+mn-lt"/>
                <a:sym typeface="Wingdings" panose="05000000000000000000" pitchFamily="2" charset="2"/>
              </a:rPr>
              <a:t> Verschmelzen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  <a:sym typeface="Wingdings" panose="05000000000000000000" pitchFamily="2" charset="2"/>
              </a:rPr>
              <a:t>Verteiltes/Gleichzeitiges arbeiten möglich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  <a:sym typeface="Wingdings" panose="05000000000000000000" pitchFamily="2" charset="2"/>
              </a:rPr>
              <a:t>Und Arbeiten ohne Datenverlust dank </a:t>
            </a:r>
            <a:r>
              <a:rPr lang="de-DE" dirty="0" err="1" smtClean="0">
                <a:latin typeface="+mn-lt"/>
                <a:sym typeface="Wingdings" panose="05000000000000000000" pitchFamily="2" charset="2"/>
              </a:rPr>
              <a:t>Merging</a:t>
            </a:r>
            <a:endParaRPr lang="de-DE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Zusammenfassend kann man sagen dass…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 der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Versionsverwaltung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Versionierung Archivierung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und Protokollierung von Dateien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Egal ob Abbildung-, Text- Videodateien oder Quellcode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Vorteil Versionsverwaltung: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Stand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Arbeit kann verfolgt, rückgängig gemacht oder wiederhergestellt werden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Wer macht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was, wann, wo und warum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Kommentarfunktion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dadurch entsteht Änderungshistorie  noch auf richtigem Weg?</a:t>
            </a:r>
            <a:b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diesem Kontext wie Zeitmaschine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Fehler sind nicht endgültig und bringen eine gewisse Sicherheit ins Team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Ziel ist gemeinsames Arbeiten an Vielzahl von Dateien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ohne Datenverlust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Weiterer Vorteil ist gleichzeitiges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Entwickeln zweier Personen an der selben Datei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4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Diese Lösung durch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Merging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 bietet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Git</a:t>
            </a:r>
            <a:endParaRPr lang="de-DE" sz="1200" kern="120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Für</a:t>
            </a:r>
            <a:r>
              <a:rPr lang="de-DE" baseline="0" dirty="0" smtClean="0">
                <a:latin typeface="+mn-lt"/>
              </a:rPr>
              <a:t> die Entwicklung des Linux-Kernels das Source-Control-Management </a:t>
            </a:r>
            <a:r>
              <a:rPr lang="de-DE" baseline="0" dirty="0" err="1" smtClean="0">
                <a:latin typeface="+mn-lt"/>
              </a:rPr>
              <a:t>BitKeeper</a:t>
            </a:r>
            <a:r>
              <a:rPr lang="de-DE" baseline="0" dirty="0" smtClean="0">
                <a:latin typeface="+mn-lt"/>
              </a:rPr>
              <a:t>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War allerdings nach Lizenzänderung nicht mehr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Alternativen in diesem Bereich überzeugten </a:t>
            </a:r>
            <a:r>
              <a:rPr lang="de-DE" baseline="0" dirty="0" err="1" smtClean="0">
                <a:latin typeface="+mn-lt"/>
              </a:rPr>
              <a:t>Torvalds</a:t>
            </a:r>
            <a:r>
              <a:rPr lang="de-DE" baseline="0" dirty="0" smtClean="0">
                <a:latin typeface="+mn-lt"/>
              </a:rPr>
              <a:t> nicht und so begann die Entwicklung von etwas Eigenem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Keine einzige Zeile eines anderen VC-Software bei der Entwicklung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Hauptaugenmerk lag auf der verteilten Versionsverwaltung, Sicherheit gegen Verfälschung und hohe Effizienz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wird später noch wichtig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Umgangssprachlich bedeutet das Wort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viel wie „Blödmann“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Er meinte der Name wäre praktikabel und in der Welt der Software noch nicht verwendet und daher eine gute 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Über die Namensgebung sagte er spaßeshalber: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</a:rPr>
              <a:t>Gliederungspunkte ausgearbeitet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Die meisten Systeme</a:t>
            </a:r>
            <a:r>
              <a:rPr lang="de-DE" baseline="0" dirty="0" smtClean="0">
                <a:latin typeface="+mn-lt"/>
              </a:rPr>
              <a:t> erfassen Änderungen an einer ursprünglichen Datei als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Änderungen werden als „</a:t>
            </a:r>
            <a:r>
              <a:rPr lang="de-DE" baseline="0" dirty="0" err="1" smtClean="0">
                <a:latin typeface="+mn-lt"/>
              </a:rPr>
              <a:t>Diffs</a:t>
            </a:r>
            <a:r>
              <a:rPr lang="de-DE" baseline="0" dirty="0" smtClean="0">
                <a:latin typeface="+mn-lt"/>
              </a:rPr>
              <a:t>“ bezeichnet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Besonderheit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liegt in den Momentaufnahmen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Sobald neue Version einer Datei gesichert werden soll, sichert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den Zustand sämtlicher Dateien in diesem Moment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Verknüpfung zu Vorgängern durch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Ckecksumme</a:t>
            </a:r>
            <a:endParaRPr lang="de-DE" sz="1200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Neben den Momentaufnahmen ist eine Besonderheit 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das es mit Schlüssel-Wert-Paaren arbeitet, der Schlüssel ist der Hash-Wert…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Dieser Hash-Wert wird einzelnen Dateien Verzeichnissen und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commits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zugeordnet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Grob gesehen könnte man sagen das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nicht wie eine herkömmliche Versionsverwaltung arbeitet, sondern wie ein Dateisystem, welches wichtige Werkzeuge besitzt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Weitere Besonderheit 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ist das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Branching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und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Merging</a:t>
            </a:r>
            <a:endParaRPr lang="de-DE" sz="1200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Zwar gab es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Branching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und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Merging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schon immer, auch bei der Konkurrenz,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doch der Einsatz war immer mit Aufwand verbunden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bot von Anfang an eine leichtere Handhabung wenn es um das Zusammenführen 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Branches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ging,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ist einer der Gründe warum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schnell beliebt geworden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Noch eine Besonderheit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Meisten Versionsverwaltungssysteme operieren auf zwei Ebenen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weist als Besonderheit eine dritte Ebene auf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o. Index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Ablauf: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Zünachst</a:t>
            </a:r>
            <a:r>
              <a:rPr lang="de-DE" baseline="0" dirty="0" smtClean="0">
                <a:latin typeface="+mn-lt"/>
              </a:rPr>
              <a:t> wird ein Projektes aus dem lokalen Repository in das </a:t>
            </a:r>
            <a:r>
              <a:rPr lang="de-DE" baseline="0" dirty="0" err="1" smtClean="0">
                <a:latin typeface="+mn-lt"/>
              </a:rPr>
              <a:t>working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ausgecheckt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Working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ist der Ort, an dem ich meine Arbeit lokal durchführe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Nach getaner Arbeit erkennt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das Änderungen vorgenommen wurden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datei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als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modified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 gekennzeichnet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Indem ich diese Dateien in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Satging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lade, merke mir vor welche Dateien ich als nächstes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möchte 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kann man sich insofern wie ein Einkaufswagen vorstellen in den ich die Objekte einpacke, die ich mitnehmen möchte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oder wie ein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Ladedock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am Hafen, wo ich meine Objekte zwischenspeichern kann und bestimme welche Objekte mit der nächsten Ladung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auf das Schiff kommen</a:t>
            </a:r>
            <a:endParaRPr lang="de-DE" baseline="0" dirty="0" smtClean="0">
              <a:latin typeface="+mn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Dadurch kann man seine </a:t>
            </a:r>
            <a:r>
              <a:rPr lang="de-DE" baseline="0" dirty="0" err="1" smtClean="0">
                <a:latin typeface="+mn-lt"/>
              </a:rPr>
              <a:t>commits</a:t>
            </a:r>
            <a:r>
              <a:rPr lang="de-DE" baseline="0" dirty="0" smtClean="0">
                <a:latin typeface="+mn-lt"/>
              </a:rPr>
              <a:t> nach belieben gestalten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z.B. Dateien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die zusammengehören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Möchte ich nun meine Arbeit auf dem Server ablegen muss ich einen Push-Befehl ausführen, der die Version aus meinem lokalen Repository auf das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remote Repository auf dem Server ablegt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Jedoch muss man beachten, dass wenn ich in einem Team arbeite,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mir diesen Befehl verweigern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weigert sich diesen Befehl auszuführen, weil dadurch evtl. die Arbeit eines Teamkollegen verloren gehen würde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Um das zu verhindern muss als erstes ein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-Befehl ausgeführt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bedeutet das die aktuelle Version, die sich auf dem Server befindet heruntergeladen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Mit dem Befehl Pull würden die lokalen Änderungen und die auf dem 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 automatisch </a:t>
            </a:r>
            <a:r>
              <a:rPr lang="de-DE" baseline="0" dirty="0" err="1" smtClean="0">
                <a:latin typeface="+mn-lt"/>
              </a:rPr>
              <a:t>gemerged</a:t>
            </a:r>
            <a:r>
              <a:rPr lang="de-DE" baseline="0" dirty="0" smtClean="0">
                <a:latin typeface="+mn-lt"/>
              </a:rPr>
              <a:t>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Durch den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-Befehl kann ich mir aussuchen, aussuchen welche Daten aus dem 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 mit meinen lokalen </a:t>
            </a:r>
            <a:r>
              <a:rPr lang="de-DE" baseline="0" dirty="0" err="1" smtClean="0">
                <a:latin typeface="+mn-lt"/>
              </a:rPr>
              <a:t>gemerged</a:t>
            </a:r>
            <a:r>
              <a:rPr lang="de-DE" baseline="0" dirty="0" smtClean="0">
                <a:latin typeface="+mn-lt"/>
              </a:rPr>
              <a:t> werden sollen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 und es entsteht eine ganz neue Version, die sich auf meinem lokalen Repository befindet.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Erst jetzt kann ich diese neue Version mit einem Push-Befehl auf den Server übertragen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und der nächste Teamkollege der damit arbeiten will muss auch einen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 oder Pull ausführen um weiterzuarbeiten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Wichtige Rolle beim Umgang mit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spielt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die Webseite von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ermöglicht das Anlegen von Repositories auf öffentlichen Servern und deren Verwaltung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Das Anlegen und Verwalten dieser Repositories ist kostenlos, solange das angelegte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Repo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öffentlich ist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Möchte man z.B. als Unternehmen seinen Quellcode versteckt halt muss man bezahlen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erhält einen 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Datei downloaden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Möglichkeiten die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auch bietet als Webseite die mit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verknüpft ist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Anderes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Projekt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Mit </a:t>
            </a:r>
            <a:r>
              <a:rPr lang="de-DE" sz="1200" baseline="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javacode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experimentiert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Kompletter </a:t>
            </a:r>
            <a:r>
              <a:rPr lang="de-DE" sz="1200" baseline="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hash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code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der vom Vorgänger</a:t>
            </a: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Desktopversion von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Brauchen</a:t>
            </a:r>
            <a:r>
              <a:rPr lang="de-DE" baseline="0" dirty="0" smtClean="0">
                <a:latin typeface="+mn-lt"/>
              </a:rPr>
              <a:t> einen Weg 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bzw. </a:t>
            </a: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in die Vorlesung von Prof </a:t>
            </a:r>
            <a:r>
              <a:rPr lang="de-DE" baseline="0" dirty="0" err="1" smtClean="0">
                <a:latin typeface="+mn-lt"/>
              </a:rPr>
              <a:t>Illik</a:t>
            </a:r>
            <a:r>
              <a:rPr lang="de-DE" baseline="0" dirty="0" smtClean="0">
                <a:latin typeface="+mn-lt"/>
              </a:rPr>
              <a:t> zu integrieren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Nach einer gemeinsamen Recherche mit Prof.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Illik</a:t>
            </a:r>
            <a:r>
              <a:rPr lang="de-DE" b="0" baseline="0" dirty="0" smtClean="0">
                <a:solidFill>
                  <a:srgbClr val="000000"/>
                </a:solidFill>
              </a:rPr>
              <a:t>, kamen wir zu dem Schluss, dass das Plug-In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err="1" smtClean="0">
                <a:solidFill>
                  <a:srgbClr val="000000"/>
                </a:solidFill>
              </a:rPr>
              <a:t>EGit</a:t>
            </a:r>
            <a:r>
              <a:rPr lang="de-DE" b="0" baseline="0" dirty="0" smtClean="0">
                <a:solidFill>
                  <a:srgbClr val="000000"/>
                </a:solidFill>
              </a:rPr>
              <a:t> ein geeignetes Tool wäre, um in der Vorlesung „Programmieren und Modellieren 2“ Versionsverwaltung anwenden zu können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1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ist ein Plug-In für die Software </a:t>
            </a:r>
            <a:r>
              <a:rPr lang="de-DE" sz="1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und lässt sich ohne Weiteres in diese Software</a:t>
            </a:r>
            <a:r>
              <a:rPr lang="de-DE" sz="120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integrieren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Dadurch ist es möglich lokale Repositories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anzulegen und eine Verbindung zwischen einem</a:t>
            </a:r>
            <a:b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entfernten Repository auf einem Server wie z.B.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GitHub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Darüber hinaus ist es möglich den Fortschritt auf dem Server abzulegen, sowie die aktuellste Version eines Projektes vom Server auf sein lokales Repository zu laden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Auch ermöglicht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Branching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und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Merging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auszuführen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Ein Weiterer Vorteil ist das es über das Plug-In möglich ist, auf die Änderungshistorie der vorhandenen Entwicklungszweige zuzugreifen und verschiedene Versionen einzusehen, diese zu verändern, rückgängig zu machen, zu löschen und bei Bedarf auch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Ebenso lassen sich unterschiede zwischen zwei verschiedenen Versionen anzeigen und auftretende Konflikte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beheben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 smtClean="0">
                <a:solidFill>
                  <a:srgbClr val="000000"/>
                </a:solidFill>
              </a:rPr>
              <a:t>Staged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area</a:t>
            </a:r>
            <a:r>
              <a:rPr lang="de-DE" b="0" baseline="0" dirty="0" smtClean="0">
                <a:solidFill>
                  <a:srgbClr val="000000"/>
                </a:solidFill>
              </a:rPr>
              <a:t>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Vorherigen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</a:rPr>
              <a:t> bearbeiten möglich jedoch ist das gefährlich da andere Entwickler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sich vor dem Bearbeiten einen </a:t>
            </a:r>
            <a:r>
              <a:rPr lang="de-DE" b="0" baseline="0" dirty="0" err="1" smtClean="0">
                <a:solidFill>
                  <a:srgbClr val="000000"/>
                </a:solidFill>
              </a:rPr>
              <a:t>Fetch</a:t>
            </a:r>
            <a:r>
              <a:rPr lang="de-DE" b="0" baseline="0" dirty="0" smtClean="0">
                <a:solidFill>
                  <a:srgbClr val="000000"/>
                </a:solidFill>
              </a:rPr>
              <a:t> auf ihr lokales </a:t>
            </a:r>
            <a:r>
              <a:rPr lang="de-DE" b="0" baseline="0" dirty="0" err="1" smtClean="0">
                <a:solidFill>
                  <a:srgbClr val="000000"/>
                </a:solidFill>
              </a:rPr>
              <a:t>Repo</a:t>
            </a:r>
            <a:r>
              <a:rPr lang="de-DE" b="0" baseline="0" dirty="0" smtClean="0">
                <a:solidFill>
                  <a:srgbClr val="000000"/>
                </a:solidFill>
              </a:rPr>
              <a:t> ausgeführt haben könnten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Nach „</a:t>
            </a:r>
            <a:r>
              <a:rPr lang="de-DE" b="0" baseline="0" dirty="0" err="1" smtClean="0">
                <a:solidFill>
                  <a:srgbClr val="000000"/>
                </a:solidFill>
              </a:rPr>
              <a:t>Amend</a:t>
            </a:r>
            <a:r>
              <a:rPr lang="de-DE" b="0" baseline="0" dirty="0" smtClean="0">
                <a:solidFill>
                  <a:srgbClr val="000000"/>
                </a:solidFill>
              </a:rPr>
              <a:t>“ entsteht eine neue Version, die den vorherigen Commit überschreibt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 smtClean="0">
                <a:solidFill>
                  <a:srgbClr val="000000"/>
                </a:solidFill>
              </a:rPr>
              <a:t>Staged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area</a:t>
            </a:r>
            <a:r>
              <a:rPr lang="de-DE" b="0" baseline="0" dirty="0" smtClean="0">
                <a:solidFill>
                  <a:srgbClr val="000000"/>
                </a:solidFill>
              </a:rPr>
              <a:t>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Vorherigen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</a:rPr>
              <a:t> bearbeiten möglich jedoch ist das gefährlich da andere Entwickler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sich vor dem Bearbeiten einen </a:t>
            </a:r>
            <a:r>
              <a:rPr lang="de-DE" b="0" baseline="0" dirty="0" err="1" smtClean="0">
                <a:solidFill>
                  <a:srgbClr val="000000"/>
                </a:solidFill>
              </a:rPr>
              <a:t>Fetch</a:t>
            </a:r>
            <a:r>
              <a:rPr lang="de-DE" b="0" baseline="0" dirty="0" smtClean="0">
                <a:solidFill>
                  <a:srgbClr val="000000"/>
                </a:solidFill>
              </a:rPr>
              <a:t> auf ihr lokales </a:t>
            </a:r>
            <a:r>
              <a:rPr lang="de-DE" b="0" baseline="0" dirty="0" err="1" smtClean="0">
                <a:solidFill>
                  <a:srgbClr val="000000"/>
                </a:solidFill>
              </a:rPr>
              <a:t>Repo</a:t>
            </a:r>
            <a:r>
              <a:rPr lang="de-DE" b="0" baseline="0" dirty="0" smtClean="0">
                <a:solidFill>
                  <a:srgbClr val="000000"/>
                </a:solidFill>
              </a:rPr>
              <a:t> ausgeführt haben könnten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Nach „</a:t>
            </a:r>
            <a:r>
              <a:rPr lang="de-DE" b="0" baseline="0" dirty="0" err="1" smtClean="0">
                <a:solidFill>
                  <a:srgbClr val="000000"/>
                </a:solidFill>
              </a:rPr>
              <a:t>Amend</a:t>
            </a:r>
            <a:r>
              <a:rPr lang="de-DE" b="0" baseline="0" dirty="0" smtClean="0">
                <a:solidFill>
                  <a:srgbClr val="000000"/>
                </a:solidFill>
              </a:rPr>
              <a:t>“ entsteht eine neue Version, die den vorherigen Commit überschreibt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Auf</a:t>
            </a:r>
            <a:r>
              <a:rPr lang="de-DE" b="0" baseline="0" dirty="0" smtClean="0">
                <a:solidFill>
                  <a:srgbClr val="000000"/>
                </a:solidFill>
              </a:rPr>
              <a:t> vorherige Version zurückgesprungen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Rechtsklick auf Datei die bearbeitet werden soll 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Replace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with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Previous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Revision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Dadurch wird die vorherige Version wiederhergestellt und als neuer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gespeichert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Es ist auch</a:t>
            </a:r>
            <a:r>
              <a:rPr lang="de-DE" b="0" baseline="0" dirty="0" smtClean="0">
                <a:solidFill>
                  <a:srgbClr val="000000"/>
                </a:solidFill>
              </a:rPr>
              <a:t> möglich einen beliebigen Commit aus der Historie auszuwählen und zu dieser Version zu springen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Zurück auf </a:t>
            </a:r>
            <a:r>
              <a:rPr lang="de-DE" b="0" baseline="0" dirty="0" err="1" smtClean="0">
                <a:solidFill>
                  <a:srgbClr val="000000"/>
                </a:solidFill>
              </a:rPr>
              <a:t>Verion</a:t>
            </a:r>
            <a:r>
              <a:rPr lang="de-DE" b="0" baseline="0" dirty="0" smtClean="0">
                <a:solidFill>
                  <a:srgbClr val="000000"/>
                </a:solidFill>
              </a:rPr>
              <a:t>, die sich in der </a:t>
            </a:r>
            <a:r>
              <a:rPr lang="de-DE" b="0" baseline="0" dirty="0" err="1" smtClean="0">
                <a:solidFill>
                  <a:srgbClr val="000000"/>
                </a:solidFill>
              </a:rPr>
              <a:t>Staging</a:t>
            </a:r>
            <a:r>
              <a:rPr lang="de-DE" b="0" baseline="0" dirty="0" smtClean="0">
                <a:solidFill>
                  <a:srgbClr val="000000"/>
                </a:solidFill>
              </a:rPr>
              <a:t> Area befindet ist auch möglich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Mit Rechtsklick auf </a:t>
            </a:r>
            <a:r>
              <a:rPr lang="de-DE" b="0" dirty="0" err="1" smtClean="0">
                <a:solidFill>
                  <a:srgbClr val="000000"/>
                </a:solidFill>
              </a:rPr>
              <a:t>Branch</a:t>
            </a:r>
            <a:r>
              <a:rPr lang="de-DE" b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Create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new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Ich wähle aus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welchen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der neue hervorgehen soll</a:t>
            </a:r>
            <a:endParaRPr lang="de-DE" b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Neuer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hat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den selben Inhalt wie der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dem er entstanden ist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In</a:t>
            </a:r>
            <a:r>
              <a:rPr lang="de-DE" baseline="0" dirty="0" smtClean="0">
                <a:latin typeface="+mn-lt"/>
              </a:rPr>
              <a:t> der Vorlesung „Programmieren und Modellieren 2“ von Prof </a:t>
            </a:r>
            <a:r>
              <a:rPr lang="de-DE" baseline="0" dirty="0" err="1" smtClean="0">
                <a:latin typeface="+mn-lt"/>
              </a:rPr>
              <a:t>Illik</a:t>
            </a:r>
            <a:r>
              <a:rPr lang="de-DE" baseline="0" dirty="0" smtClean="0">
                <a:latin typeface="+mn-lt"/>
              </a:rPr>
              <a:t>, müssen die Studenten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in einem Projekt zusammenarbeiten. Dabei geht es um </a:t>
            </a:r>
            <a:r>
              <a:rPr lang="de-DE" baseline="0" dirty="0" err="1" smtClean="0">
                <a:latin typeface="+mn-lt"/>
              </a:rPr>
              <a:t>Scrumorientierte</a:t>
            </a:r>
            <a:r>
              <a:rPr lang="de-DE" baseline="0" dirty="0" smtClean="0">
                <a:latin typeface="+mn-lt"/>
              </a:rPr>
              <a:t> Softwareentwicklung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Dazu schließt man sich in 3-5er Gruppen zusammen und das Projekt dauert das gesamte Semester über. </a:t>
            </a:r>
            <a:br>
              <a:rPr lang="de-DE" baseline="0" dirty="0" smtClean="0">
                <a:latin typeface="+mn-lt"/>
              </a:rPr>
            </a:b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 Studenten müssen </a:t>
            </a:r>
            <a:r>
              <a:rPr lang="de-DE" baseline="0" dirty="0" err="1" smtClean="0">
                <a:latin typeface="+mn-lt"/>
              </a:rPr>
              <a:t>c.a</a:t>
            </a:r>
            <a:r>
              <a:rPr lang="de-DE" baseline="0" dirty="0" smtClean="0">
                <a:latin typeface="+mn-lt"/>
              </a:rPr>
              <a:t>. alle zwei Wochen den aktuellen Stand ihres Quellcodes präsentieren und die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Abgabe dazu erfolgt über Dropbox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Problem: </a:t>
            </a:r>
            <a:r>
              <a:rPr lang="de-DE" b="0" baseline="0" dirty="0" smtClean="0">
                <a:latin typeface="+mn-lt"/>
              </a:rPr>
              <a:t>Über Dropbox ist nicht zu sehen wer was zu Projekt beigetragen hat.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Arbeit des anderen wird evtl. überschrieben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ältere Stände der Arbeit gehen verloren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können nicht eingesehen werden</a:t>
            </a:r>
            <a:r>
              <a:rPr lang="de-DE" b="0" baseline="0" dirty="0" smtClean="0">
                <a:latin typeface="+mn-lt"/>
              </a:rPr>
              <a:t/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Dropbox kann manchmal unübersichtlich werden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vor allem bei nicht eindeutigem Namen</a:t>
            </a: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Anforderungen: </a:t>
            </a:r>
            <a:r>
              <a:rPr lang="de-DE" b="0" baseline="0" dirty="0" smtClean="0">
                <a:latin typeface="+mn-lt"/>
              </a:rPr>
              <a:t>Zusammenarbeit ermöglichen, 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</a:t>
            </a: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sehen kann wer was beigetragen hat</a:t>
            </a:r>
            <a:b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		</a:t>
            </a:r>
            <a:r>
              <a:rPr lang="de-DE" b="0" baseline="0" dirty="0" smtClean="0">
                <a:latin typeface="+mn-lt"/>
              </a:rPr>
              <a:t>ohne die Arbeit des anderen zu überschreiben.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Ohne das ältere Stände verloren gehen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eine übersichtliche Alternative, Abgabe erleichtert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 smtClean="0">
                <a:latin typeface="+mn-lt"/>
              </a:rPr>
              <a:t>Versionsverwaltung vor allem im Bereich der Softwareentwicklung immer beliebter und soll den Studenten näher gebracht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Lösung: </a:t>
            </a:r>
            <a:r>
              <a:rPr lang="de-DE" b="0" baseline="0" dirty="0" smtClean="0">
                <a:latin typeface="+mn-lt"/>
              </a:rPr>
              <a:t>Nach einer kleinen Recherche wurde klar. All diese Anforderungen werden durch Versionsverwaltung 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Weil</a:t>
            </a:r>
            <a:r>
              <a:rPr lang="de-DE" b="0" baseline="0" dirty="0" smtClean="0">
                <a:solidFill>
                  <a:srgbClr val="000000"/>
                </a:solidFill>
              </a:rPr>
              <a:t> ich exakt die selbe Zeile aus dem selben Dokument bearbeitet habe entsteht ein 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Konflikt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Git</a:t>
            </a:r>
            <a:r>
              <a:rPr lang="de-DE" b="0" baseline="0" dirty="0" smtClean="0">
                <a:solidFill>
                  <a:srgbClr val="000000"/>
                </a:solidFill>
              </a:rPr>
              <a:t> kann nicht </a:t>
            </a:r>
            <a:r>
              <a:rPr lang="de-DE" b="0" baseline="0" dirty="0" err="1" smtClean="0">
                <a:solidFill>
                  <a:srgbClr val="000000"/>
                </a:solidFill>
              </a:rPr>
              <a:t>mergen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Mit Rechtsklick auf </a:t>
            </a:r>
            <a:r>
              <a:rPr lang="de-DE" b="0" dirty="0" err="1" smtClean="0">
                <a:solidFill>
                  <a:srgbClr val="000000"/>
                </a:solidFill>
              </a:rPr>
              <a:t>Branch</a:t>
            </a:r>
            <a:r>
              <a:rPr lang="de-DE" b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Create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new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Ich wähle aus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welchen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der neue hervorgehen soll</a:t>
            </a:r>
            <a:endParaRPr lang="de-DE" b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Neuer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hat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den selben Inhalt wie der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dem er entstanden ist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Brauchen</a:t>
            </a:r>
            <a:r>
              <a:rPr lang="de-DE" baseline="0" dirty="0" smtClean="0">
                <a:latin typeface="+mn-lt"/>
              </a:rPr>
              <a:t> einen Weg 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bzw. </a:t>
            </a: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in die Vorlesung von Prof </a:t>
            </a:r>
            <a:r>
              <a:rPr lang="de-DE" baseline="0" dirty="0" err="1" smtClean="0">
                <a:latin typeface="+mn-lt"/>
              </a:rPr>
              <a:t>Illik</a:t>
            </a:r>
            <a:r>
              <a:rPr lang="de-DE" baseline="0" dirty="0" smtClean="0">
                <a:latin typeface="+mn-lt"/>
              </a:rPr>
              <a:t> zu integrieren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In</a:t>
            </a:r>
            <a:r>
              <a:rPr lang="de-DE" baseline="0" dirty="0" smtClean="0">
                <a:latin typeface="+mn-lt"/>
              </a:rPr>
              <a:t> der Vorlesung „Programmieren und Modellieren 2“ von Prof </a:t>
            </a:r>
            <a:r>
              <a:rPr lang="de-DE" baseline="0" dirty="0" err="1" smtClean="0">
                <a:latin typeface="+mn-lt"/>
              </a:rPr>
              <a:t>Illik</a:t>
            </a:r>
            <a:r>
              <a:rPr lang="de-DE" baseline="0" dirty="0" smtClean="0">
                <a:latin typeface="+mn-lt"/>
              </a:rPr>
              <a:t>, müssen die Studenten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in einem Projekt zusammenarbeiten. Dabei geht es um </a:t>
            </a:r>
            <a:r>
              <a:rPr lang="de-DE" baseline="0" dirty="0" err="1" smtClean="0">
                <a:latin typeface="+mn-lt"/>
              </a:rPr>
              <a:t>Scrumorientierte</a:t>
            </a:r>
            <a:r>
              <a:rPr lang="de-DE" baseline="0" dirty="0" smtClean="0">
                <a:latin typeface="+mn-lt"/>
              </a:rPr>
              <a:t> Softwareentwicklung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Dazu schließt man sich in 3-5er Gruppen zusammen und das Projekt dauert das gesamte Semester über. </a:t>
            </a:r>
            <a:br>
              <a:rPr lang="de-DE" baseline="0" dirty="0" smtClean="0">
                <a:latin typeface="+mn-lt"/>
              </a:rPr>
            </a:b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 Studenten müssen </a:t>
            </a:r>
            <a:r>
              <a:rPr lang="de-DE" baseline="0" dirty="0" err="1" smtClean="0">
                <a:latin typeface="+mn-lt"/>
              </a:rPr>
              <a:t>c.a</a:t>
            </a:r>
            <a:r>
              <a:rPr lang="de-DE" baseline="0" dirty="0" smtClean="0">
                <a:latin typeface="+mn-lt"/>
              </a:rPr>
              <a:t>. alle zwei Wochen den aktuellen Stand ihres Quellcodes präsentieren und die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Abgabe dazu erfolgt über Dropbox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Problem: </a:t>
            </a:r>
            <a:r>
              <a:rPr lang="de-DE" b="0" baseline="0" dirty="0" smtClean="0">
                <a:latin typeface="+mn-lt"/>
              </a:rPr>
              <a:t>Über Dropbox ist nicht zu sehen wer was zu Projekt beigetragen hat.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Arbeit des anderen wird evtl. überschrieben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ältere Stände der Arbeit gehen verloren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können nicht eingesehen werden</a:t>
            </a:r>
            <a:r>
              <a:rPr lang="de-DE" b="0" baseline="0" dirty="0" smtClean="0">
                <a:latin typeface="+mn-lt"/>
              </a:rPr>
              <a:t/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Dropbox kann manchmal unübersichtlich werden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vor allem bei nicht eindeutigem Namen</a:t>
            </a: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Anforderungen: </a:t>
            </a:r>
            <a:r>
              <a:rPr lang="de-DE" b="0" baseline="0" dirty="0" smtClean="0">
                <a:latin typeface="+mn-lt"/>
              </a:rPr>
              <a:t>Zusammenarbeit ermöglichen, 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</a:t>
            </a: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sehen kann wer was beigetragen hat</a:t>
            </a:r>
            <a:b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		</a:t>
            </a:r>
            <a:r>
              <a:rPr lang="de-DE" b="0" baseline="0" dirty="0" smtClean="0">
                <a:latin typeface="+mn-lt"/>
              </a:rPr>
              <a:t>ohne die Arbeit des anderen zu überschreiben.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Ohne das ältere Stände verloren gehen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eine übersichtliche Alternative, Abgabe erleichtert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 smtClean="0">
                <a:latin typeface="+mn-lt"/>
              </a:rPr>
              <a:t>Versionsverwaltung vor allem im Bereich der Softwareentwicklung immer beliebter und soll den Studenten näher gebracht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Lösung: </a:t>
            </a:r>
            <a:r>
              <a:rPr lang="de-DE" b="0" baseline="0" dirty="0" smtClean="0">
                <a:latin typeface="+mn-lt"/>
              </a:rPr>
              <a:t>Nach einer kleinen Recherche wurde klar. All diese Anforderungen werden durch Versionsverwaltung 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Um der Lösung für dieses Problem</a:t>
            </a:r>
            <a:r>
              <a:rPr lang="de-DE" baseline="0" dirty="0" smtClean="0">
                <a:latin typeface="+mn-lt"/>
              </a:rPr>
              <a:t> näher zu kommen, musste zunächst eine Analyse darüber stattfinden 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was Versionsverwaltung oder Versionskontrolle überhaupt ist um die Wichtigsten Begriffe und Grundlagen zu klären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</a:rPr>
              <a:t>Das möchte Ich Ihnen in dem zweiten Kapitel näher bringen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Vereinfacht bedeutet Versionsverwaltung das Versionen von Dateien erstellt</a:t>
            </a:r>
            <a:r>
              <a:rPr lang="de-DE" baseline="0" dirty="0" smtClean="0">
                <a:latin typeface="+mn-lt"/>
              </a:rPr>
              <a:t> werden um diese je nach Anwendung zu verwalten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Teilt sich in drei Arten auf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Lokal: Jeder der Ordner und Dateien auf seinem PC verwaltet, betreibt lokale Versionsverwaltung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Zentral: Dateien zwischen Server und lokalem Client ausgetauscht. Verbindung zu Server muss ständig bestehen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Beispiel dafür ist die Software Apache Subversion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>
                <a:latin typeface="+mn-lt"/>
              </a:rPr>
              <a:t>Verteilt: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Dateien zwischen Server und lokalem Client ausgetauscht. Keine ständige Verbindung zum Server notwendig.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Lokales Arbeiten ermöglicht.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 Open Source Software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Subversion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fu_logo_rgb_la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04813"/>
            <a:ext cx="20843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685800" y="1219200"/>
            <a:ext cx="45720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2pPr>
            <a:lvl3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3pPr>
            <a:lvl4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4pPr>
            <a:lvl5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de-DE" sz="2400" u="none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11" descr="titel_kreisfläch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3300"/>
            <a:ext cx="9145588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laim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535363"/>
            <a:ext cx="2816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BF23-39B6-4064-9BB3-1BCA13F2FC1F}" type="datetime1">
              <a:rPr lang="de-DE"/>
              <a:pPr>
                <a:defRPr/>
              </a:pPr>
              <a:t>10.11.2017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D92A8-38E4-4270-9DAB-6F097B4B6B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95288"/>
            <a:ext cx="1947862" cy="51673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395288"/>
            <a:ext cx="5695950" cy="516731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1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351837" cy="4038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86A1-9947-4356-AD39-493A2BF305E6}" type="datetime1">
              <a:rPr lang="de-DE"/>
              <a:pPr>
                <a:defRPr/>
              </a:pPr>
              <a:t>10.11.2017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D409-5571-4F32-B32A-C943406F16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1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69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98AE-57FB-4546-BFBA-B96BF3D9BD61}" type="datetime1">
              <a:rPr lang="de-DE"/>
              <a:pPr>
                <a:defRPr/>
              </a:pPr>
              <a:t>10.11.2017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9BC2-D473-4512-964E-C7663A2054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8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10129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884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3888432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535113"/>
            <a:ext cx="3898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024" y="2174875"/>
            <a:ext cx="3898776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301FD-F834-4B1C-83EE-2FB5BF266F02}" type="datetime1">
              <a:rPr lang="de-DE"/>
              <a:pPr>
                <a:defRPr/>
              </a:pPr>
              <a:t>10.11.2017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A1B3-1FA7-41FC-B05D-4D625E74BA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9F2B-91CC-4AEB-BCFC-675E16D51C93}" type="datetime1">
              <a:rPr lang="de-DE"/>
              <a:pPr>
                <a:defRPr/>
              </a:pPr>
              <a:t>10.11.2017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DD0B-998A-4E09-8C3B-75FDCB82E0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4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2880320" cy="946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196752"/>
            <a:ext cx="4978896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2880320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9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Abbildung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0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folie_fußzei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150"/>
            <a:ext cx="91455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9528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24000"/>
            <a:ext cx="83518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2053" name="Picture 8" descr="hfu_logo_rgb_l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28613"/>
            <a:ext cx="174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7667625" y="6378575"/>
            <a:ext cx="865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E4DB24-8092-4ECA-A70C-3DACDCE6816F}" type="datetime1">
              <a:rPr lang="de-DE"/>
              <a:pPr>
                <a:defRPr/>
              </a:pPr>
              <a:t>10.11.2017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39750" y="6365875"/>
            <a:ext cx="2016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539750" y="5900738"/>
            <a:ext cx="431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fld id="{AEEA5801-727E-4B83-AEAA-401E900C42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1" r:id="rId2"/>
    <p:sldLayoutId id="2147484126" r:id="rId3"/>
    <p:sldLayoutId id="2147484122" r:id="rId4"/>
    <p:sldLayoutId id="2147484123" r:id="rId5"/>
    <p:sldLayoutId id="2147484124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7543" y="1196752"/>
            <a:ext cx="813690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Abschlusspräsentation - Bachelorarbeit</a:t>
            </a:r>
            <a:endParaRPr lang="de-DE" sz="320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3127" y="3573016"/>
            <a:ext cx="9089796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Verteilte Versionsverwaltung</a:t>
            </a:r>
          </a:p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Eine Tool-Integration in Java-Programmier-Vorlesungen</a:t>
            </a:r>
            <a:endParaRPr lang="de-DE" sz="3200" b="1" u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0178" y="6381328"/>
            <a:ext cx="61622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Ertugrul </a:t>
            </a:r>
            <a:r>
              <a:rPr lang="de-DE" sz="1800" u="non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Özkara</a:t>
            </a:r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Wirtschaftsinformatik Bachelor </a:t>
            </a:r>
            <a:r>
              <a:rPr lang="de-DE" sz="1800" u="none" dirty="0" smtClean="0">
                <a:solidFill>
                  <a:srgbClr val="000000"/>
                </a:solidFill>
              </a:rPr>
              <a:t>|  </a:t>
            </a:r>
            <a:r>
              <a:rPr lang="de-DE" sz="1800" u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245269</a:t>
            </a:r>
          </a:p>
        </p:txBody>
      </p:sp>
      <p:pic>
        <p:nvPicPr>
          <p:cNvPr id="1026" name="Picture 2" descr="Bildergebnis fü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70" y="2259420"/>
            <a:ext cx="1732230" cy="17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Verteilt: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306"/>
          <a:stretch/>
        </p:blipFill>
        <p:spPr bwMode="auto">
          <a:xfrm>
            <a:off x="2612571" y="1092530"/>
            <a:ext cx="3918766" cy="47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187" y="5910731"/>
            <a:ext cx="537358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https://git-scm.com/book/en/v2/images/distributed.png</a:t>
            </a:r>
          </a:p>
        </p:txBody>
      </p:sp>
    </p:spTree>
    <p:extLst>
      <p:ext uri="{BB962C8B-B14F-4D97-AF65-F5344CB8AC3E}">
        <p14:creationId xmlns:p14="http://schemas.microsoft.com/office/powerpoint/2010/main" val="20507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Entwicklungszweig auf dem gearbeitet wird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Checkout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Navigieren zwischen den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Commit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bestätigte Freischaltung einer Änderung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Hash-Code: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Eindeutige,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160 Bit lange Prüfsumme, die einem Commit zugeordnet wird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04" y="1426466"/>
            <a:ext cx="5137819" cy="450986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75856" y="1052736"/>
            <a:ext cx="217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none" dirty="0" smtClean="0">
                <a:solidFill>
                  <a:srgbClr val="000000"/>
                </a:solidFill>
              </a:rPr>
              <a:t>     Zentral    Verteilt:</a:t>
            </a:r>
            <a:endParaRPr lang="de-DE" sz="2000" b="1" u="none" dirty="0">
              <a:solidFill>
                <a:srgbClr val="00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5936330"/>
            <a:ext cx="69806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http://blog.seibert-media.net/wp-content/uploads/2014/07/GIT-SVN-0.png</a:t>
            </a:r>
          </a:p>
        </p:txBody>
      </p:sp>
    </p:spTree>
    <p:extLst>
      <p:ext uri="{BB962C8B-B14F-4D97-AF65-F5344CB8AC3E}">
        <p14:creationId xmlns:p14="http://schemas.microsoft.com/office/powerpoint/2010/main" val="281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Ohne Versionskontrolle</a:t>
            </a:r>
            <a:endParaRPr lang="de-DE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5040560" cy="45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6021288"/>
            <a:ext cx="51892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http://svn.gnu.org.ua/svnbook/images/ch02dia2.png</a:t>
            </a:r>
          </a:p>
        </p:txBody>
      </p:sp>
    </p:spTree>
    <p:extLst>
      <p:ext uri="{BB962C8B-B14F-4D97-AF65-F5344CB8AC3E}">
        <p14:creationId xmlns:p14="http://schemas.microsoft.com/office/powerpoint/2010/main" val="139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hne Versionsverwaltung – Lock-Modify-Write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24743"/>
            <a:ext cx="4444062" cy="471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6021288"/>
            <a:ext cx="56845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http://svnbook.red-bean.com/en/1.7/images/ch02dia3.png</a:t>
            </a:r>
          </a:p>
        </p:txBody>
      </p:sp>
    </p:spTree>
    <p:extLst>
      <p:ext uri="{BB962C8B-B14F-4D97-AF65-F5344CB8AC3E}">
        <p14:creationId xmlns:p14="http://schemas.microsoft.com/office/powerpoint/2010/main" val="3286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Modify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5937584"/>
            <a:ext cx="56845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http://svnbook.red-bean.com/en/1.7/images/ch02dia4.png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883346" cy="476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53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89" y="1092200"/>
            <a:ext cx="4622536" cy="47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0" y="5937584"/>
            <a:ext cx="568456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 smtClean="0">
                <a:solidFill>
                  <a:srgbClr val="000000"/>
                </a:solidFill>
              </a:rPr>
              <a:t>: http://svnbook.red-bean.com/en/1.7/images/ch02dia5.png</a:t>
            </a:r>
            <a:endParaRPr lang="de-DE" sz="18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476672"/>
            <a:ext cx="7772400" cy="53340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550640"/>
            <a:ext cx="8351837" cy="4038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Vorteile 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Versionsverwaltung:</a:t>
            </a:r>
            <a:endParaRPr lang="de-DE" sz="20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Versionierung, Archivierung und Protokollierung von Dateien möglich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Stand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der Arbeit verfolgen, rückgängig machen oder wiederherstellen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Zeitersparnis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dank 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Versionsverwaltung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Gemeinsames Arbeiten ohne Datenverlust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de-DE" sz="2000" b="1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erfüllt unsere Anforderungen</a:t>
            </a:r>
            <a:endParaRPr lang="de-DE" sz="20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F86A1-9947-4356-AD39-493A2BF305E6}" type="datetime1">
              <a:rPr lang="de-DE" smtClean="0"/>
              <a:pPr>
                <a:defRPr/>
              </a:pPr>
              <a:t>10.11.2017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Furtwangen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66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Geschichte: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Entwicklung begann 2005 durch Linux-Gründer Linus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Torvalds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seinem Team.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Kommandozeilenprogramm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bedeutet so viel wie „Blödmann“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„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I’m an 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egoistical 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bastard, and I name all my projects after myself. First ‘Linux’, now ‘</a:t>
            </a:r>
            <a:r>
              <a:rPr lang="en-US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’.“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- Linus Torvalds -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Andere Versionsverwaltungssysteme: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Änderungen als Information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„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314140" cy="37417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723" y="6008338"/>
            <a:ext cx="484780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https://git-scm.com/figures/18333fig0104-tn.png</a:t>
            </a:r>
          </a:p>
        </p:txBody>
      </p:sp>
    </p:spTree>
    <p:extLst>
      <p:ext uri="{BB962C8B-B14F-4D97-AF65-F5344CB8AC3E}">
        <p14:creationId xmlns:p14="http://schemas.microsoft.com/office/powerpoint/2010/main" val="8747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Besonderheit: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Momentaufnahmen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bei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„Snapshots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43957"/>
            <a:ext cx="8352928" cy="374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7504" y="5961335"/>
            <a:ext cx="484780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https://git-scm.com/figures/18333fig0105-tn.png</a:t>
            </a:r>
          </a:p>
        </p:txBody>
      </p:sp>
    </p:spTree>
    <p:extLst>
      <p:ext uri="{BB962C8B-B14F-4D97-AF65-F5344CB8AC3E}">
        <p14:creationId xmlns:p14="http://schemas.microsoft.com/office/powerpoint/2010/main" val="27158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1268760"/>
            <a:ext cx="8141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Branching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Merging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Erstellen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von „Verzweigungen“ um </a:t>
            </a:r>
            <a:r>
              <a:rPr lang="de-DE" sz="20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bsw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. Bugfixing auf einem Zweig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durchzuführen</a:t>
            </a:r>
            <a:b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Danach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„Verschmelzen“ zweier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Entwicklungszweige</a:t>
            </a:r>
            <a:endParaRPr lang="de-DE" sz="2000" u="non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04864"/>
            <a:ext cx="6083405" cy="3493847"/>
          </a:xfrm>
        </p:spPr>
      </p:pic>
      <p:sp>
        <p:nvSpPr>
          <p:cNvPr id="3" name="Textfeld 2"/>
          <p:cNvSpPr txBox="1"/>
          <p:nvPr/>
        </p:nvSpPr>
        <p:spPr>
          <a:xfrm>
            <a:off x="-108520" y="5977103"/>
            <a:ext cx="842839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none" dirty="0" smtClean="0">
                <a:solidFill>
                  <a:srgbClr val="000000"/>
                </a:solidFill>
              </a:rPr>
              <a:t>Quelle</a:t>
            </a:r>
            <a:r>
              <a:rPr lang="de-DE" sz="1400" u="none" dirty="0">
                <a:solidFill>
                  <a:srgbClr val="000000"/>
                </a:solidFill>
              </a:rPr>
              <a:t>: https://encrypted-tbn0.gstatic.com/images?q=tbn:ANd9GcTu4EYHJS2ICDc9MlcyzE8p9VBrDyteqaixfl58dDsseSfcwrbP</a:t>
            </a:r>
          </a:p>
        </p:txBody>
      </p:sp>
    </p:spTree>
    <p:extLst>
      <p:ext uri="{BB962C8B-B14F-4D97-AF65-F5344CB8AC3E}">
        <p14:creationId xmlns:p14="http://schemas.microsoft.com/office/powerpoint/2010/main" val="36475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76" y="1196752"/>
            <a:ext cx="4851735" cy="43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95536" y="2132856"/>
            <a:ext cx="379302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smtClean="0">
                <a:solidFill>
                  <a:srgbClr val="000000"/>
                </a:solidFill>
              </a:rPr>
              <a:t>Drei Ebenen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err="1" smtClean="0">
                <a:solidFill>
                  <a:srgbClr val="000000"/>
                </a:solidFill>
              </a:rPr>
              <a:t>Staging</a:t>
            </a:r>
            <a:r>
              <a:rPr lang="de-DE" sz="2000" u="none" dirty="0" smtClean="0">
                <a:solidFill>
                  <a:srgbClr val="000000"/>
                </a:solidFill>
              </a:rPr>
              <a:t> Area o. Index bei vielen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anderen Versionsverwaltungs-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err="1" smtClean="0">
                <a:solidFill>
                  <a:srgbClr val="000000"/>
                </a:solidFill>
              </a:rPr>
              <a:t>systemen</a:t>
            </a:r>
            <a:r>
              <a:rPr lang="de-DE" sz="2000" u="none" dirty="0" smtClean="0">
                <a:solidFill>
                  <a:srgbClr val="000000"/>
                </a:solidFill>
              </a:rPr>
              <a:t> nicht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Vergleichbar mit einem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Einkaufswagen o. einem </a:t>
            </a:r>
            <a:r>
              <a:rPr lang="de-DE" sz="2000" u="none" dirty="0" err="1" smtClean="0">
                <a:solidFill>
                  <a:srgbClr val="000000"/>
                </a:solidFill>
              </a:rPr>
              <a:t>Ladedock</a:t>
            </a:r>
            <a:endParaRPr lang="de-DE" sz="2000" u="none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modified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staged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comitted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  <a:endParaRPr lang="de-DE" sz="2000" u="none" dirty="0">
              <a:solidFill>
                <a:srgbClr val="0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7504" y="6021288"/>
            <a:ext cx="517481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https://mohithg.files.wordpress.com/2016/01/git.png</a:t>
            </a:r>
          </a:p>
        </p:txBody>
      </p:sp>
    </p:spTree>
    <p:extLst>
      <p:ext uri="{BB962C8B-B14F-4D97-AF65-F5344CB8AC3E}">
        <p14:creationId xmlns:p14="http://schemas.microsoft.com/office/powerpoint/2010/main" val="31498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Übertragung Server und Client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Push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74" y="1164906"/>
            <a:ext cx="3860766" cy="4397694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2448272" cy="221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7504" y="6021288"/>
            <a:ext cx="682193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https://chadthompson.me/wp-content/uploads/2012/12/git-workflow.png</a:t>
            </a:r>
          </a:p>
        </p:txBody>
      </p:sp>
    </p:spTree>
    <p:extLst>
      <p:ext uri="{BB962C8B-B14F-4D97-AF65-F5344CB8AC3E}">
        <p14:creationId xmlns:p14="http://schemas.microsoft.com/office/powerpoint/2010/main" val="28207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err="1" smtClean="0">
                <a:solidFill>
                  <a:srgbClr val="000000"/>
                </a:solidFill>
              </a:rPr>
              <a:t>GitHub</a:t>
            </a:r>
            <a:r>
              <a:rPr lang="de-DE" sz="2000" b="1" dirty="0" smtClean="0">
                <a:solidFill>
                  <a:srgbClr val="000000"/>
                </a:solidFill>
              </a:rPr>
              <a:t>: </a:t>
            </a:r>
            <a:r>
              <a:rPr lang="de-DE" sz="2000" dirty="0" err="1" smtClean="0">
                <a:solidFill>
                  <a:srgbClr val="000000"/>
                </a:solidFill>
              </a:rPr>
              <a:t>Hostingdienst</a:t>
            </a:r>
            <a:r>
              <a:rPr lang="de-DE" sz="2000" dirty="0" smtClean="0">
                <a:solidFill>
                  <a:srgbClr val="000000"/>
                </a:solidFill>
              </a:rPr>
              <a:t> von Repositories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</a:rPr>
              <a:t>GitHub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≠</a:t>
            </a:r>
            <a:r>
              <a:rPr lang="de-DE" sz="2000" dirty="0" err="1" smtClean="0">
                <a:solidFill>
                  <a:srgbClr val="000000"/>
                </a:solidFill>
                <a:latin typeface="+mj-lt"/>
                <a:ea typeface="Verdana"/>
                <a:cs typeface="Verdana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Repositories anlegen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Überblick über die Projekte und Versionen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Versionen speichern, löschen und wiederherstellen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2971800" cy="98298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5972136"/>
            <a:ext cx="726410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https://kanbanize.com/blog/wp-content/uploads/2014/11/GitHub-300x175.jpg</a:t>
            </a:r>
          </a:p>
        </p:txBody>
      </p:sp>
    </p:spTree>
    <p:extLst>
      <p:ext uri="{BB962C8B-B14F-4D97-AF65-F5344CB8AC3E}">
        <p14:creationId xmlns:p14="http://schemas.microsoft.com/office/powerpoint/2010/main" val="38793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539875"/>
            <a:ext cx="86804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8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" y="1484784"/>
            <a:ext cx="9016055" cy="374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9144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11250"/>
            <a:ext cx="85915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054100"/>
            <a:ext cx="814705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Entscheidung: </a:t>
            </a:r>
            <a:r>
              <a:rPr lang="de-DE" sz="2000" dirty="0" smtClean="0">
                <a:solidFill>
                  <a:srgbClr val="000000"/>
                </a:solidFill>
              </a:rPr>
              <a:t>Nach gemeinsamer Recherche 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Plug-In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ist Plug-In für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Lokales Repository direkt über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anlegen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Fortschritt per „Push“ hochladen oder per „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“ herunterladen</a:t>
            </a:r>
            <a:endParaRPr lang="de-DE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anlegen und auch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Mergen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Änderungshistorie einsehen und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manipulieren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Änderung zwischen zwei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einsehen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sz="2000" b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bindet alle notwendigen Funktionen von </a:t>
            </a:r>
            <a:r>
              <a:rPr lang="de-DE" sz="2000" b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in </a:t>
            </a:r>
            <a:r>
              <a:rPr lang="de-DE" sz="2000" b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ein</a:t>
            </a:r>
          </a:p>
        </p:txBody>
      </p:sp>
    </p:spTree>
    <p:extLst>
      <p:ext uri="{BB962C8B-B14F-4D97-AF65-F5344CB8AC3E}">
        <p14:creationId xmlns:p14="http://schemas.microsoft.com/office/powerpoint/2010/main" val="14401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"/>
          <a:stretch/>
        </p:blipFill>
        <p:spPr bwMode="auto">
          <a:xfrm>
            <a:off x="1" y="318488"/>
            <a:ext cx="9144000" cy="56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7"/>
          <a:stretch/>
        </p:blipFill>
        <p:spPr bwMode="auto">
          <a:xfrm>
            <a:off x="-13701" y="332656"/>
            <a:ext cx="9177376" cy="5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"/>
          <a:stretch/>
        </p:blipFill>
        <p:spPr bwMode="auto">
          <a:xfrm>
            <a:off x="-1" y="260648"/>
            <a:ext cx="9144001" cy="530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6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8"/>
          <a:stretch/>
        </p:blipFill>
        <p:spPr bwMode="auto">
          <a:xfrm>
            <a:off x="-16947" y="188640"/>
            <a:ext cx="9156841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6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1"/>
          <a:stretch/>
        </p:blipFill>
        <p:spPr bwMode="auto">
          <a:xfrm>
            <a:off x="-222" y="247933"/>
            <a:ext cx="9144222" cy="560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64896" cy="363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0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24478" cy="549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Projekt in der Vorlesung „Programmieren und Modellieren 2“ von Prof.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Illik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Scrumorientierte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Softwarentwicklung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in 3-5er Gruppen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Handhabung und Abgabe erfolgt über Dropbox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8"/>
          <a:stretch/>
        </p:blipFill>
        <p:spPr bwMode="auto">
          <a:xfrm>
            <a:off x="-24341" y="220170"/>
            <a:ext cx="9168341" cy="582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9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5" y="404664"/>
            <a:ext cx="9168341" cy="557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0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164288" y="6381328"/>
            <a:ext cx="1368525" cy="362372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979712" y="3356992"/>
            <a:ext cx="4104455" cy="720080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Noch Fragen ?</a:t>
            </a:r>
            <a:endParaRPr lang="de-DE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Quellenverzeichnis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Driessen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, Vincent, „A successful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Git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branching model.“.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Geprüft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am 8.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Juni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2017. Online: </a:t>
            </a:r>
            <a:r>
              <a:rPr lang="en-US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http://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nvie.com/posts/a-successful-git-branching-model</a:t>
            </a:r>
            <a:r>
              <a:rPr lang="en-US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</a:p>
          <a:p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Denker, Merlin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and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 Stefan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Srecec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, „Versionsverwaltung mit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Git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Fortgeschrit-tene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 Programmierkonzepte in Java,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Haskell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 und Prolog.“ (2015) </a:t>
            </a:r>
            <a:endParaRPr 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de-DE" sz="1800" dirty="0" err="1">
                <a:solidFill>
                  <a:srgbClr val="000000"/>
                </a:solidFill>
              </a:rPr>
              <a:t>Vijayakumaran</a:t>
            </a:r>
            <a:r>
              <a:rPr lang="de-DE" sz="1800" dirty="0">
                <a:solidFill>
                  <a:srgbClr val="000000"/>
                </a:solidFill>
              </a:rPr>
              <a:t>, </a:t>
            </a:r>
            <a:r>
              <a:rPr lang="de-DE" sz="1800" dirty="0" err="1">
                <a:solidFill>
                  <a:srgbClr val="000000"/>
                </a:solidFill>
              </a:rPr>
              <a:t>Sujeevan</a:t>
            </a:r>
            <a:r>
              <a:rPr lang="de-DE" sz="1800" dirty="0">
                <a:solidFill>
                  <a:srgbClr val="000000"/>
                </a:solidFill>
              </a:rPr>
              <a:t>. </a:t>
            </a:r>
            <a:r>
              <a:rPr lang="de-DE" sz="1800" i="1" dirty="0">
                <a:solidFill>
                  <a:srgbClr val="000000"/>
                </a:solidFill>
              </a:rPr>
              <a:t>Versionsverwaltung mit </a:t>
            </a:r>
            <a:r>
              <a:rPr lang="de-DE" sz="1800" i="1" dirty="0" err="1">
                <a:solidFill>
                  <a:srgbClr val="000000"/>
                </a:solidFill>
              </a:rPr>
              <a:t>Git</a:t>
            </a:r>
            <a:r>
              <a:rPr lang="de-DE" sz="1800" i="1" dirty="0">
                <a:solidFill>
                  <a:srgbClr val="000000"/>
                </a:solidFill>
              </a:rPr>
              <a:t>. </a:t>
            </a:r>
            <a:r>
              <a:rPr lang="de-DE" sz="1800" dirty="0">
                <a:solidFill>
                  <a:srgbClr val="000000"/>
                </a:solidFill>
              </a:rPr>
              <a:t>Frechen: </a:t>
            </a:r>
            <a:r>
              <a:rPr lang="de-DE" sz="1800" dirty="0" err="1">
                <a:solidFill>
                  <a:srgbClr val="000000"/>
                </a:solidFill>
              </a:rPr>
              <a:t>mitp</a:t>
            </a:r>
            <a:r>
              <a:rPr lang="de-DE" sz="1800" dirty="0">
                <a:solidFill>
                  <a:srgbClr val="000000"/>
                </a:solidFill>
              </a:rPr>
              <a:t>, </a:t>
            </a:r>
            <a:r>
              <a:rPr lang="de-DE" sz="1800" dirty="0" smtClean="0">
                <a:solidFill>
                  <a:srgbClr val="000000"/>
                </a:solidFill>
              </a:rPr>
              <a:t>2016</a:t>
            </a:r>
          </a:p>
          <a:p>
            <a:r>
              <a:rPr lang="de-DE" sz="1800" dirty="0">
                <a:solidFill>
                  <a:srgbClr val="000000"/>
                </a:solidFill>
              </a:rPr>
              <a:t>Brian Fraser, </a:t>
            </a:r>
            <a:r>
              <a:rPr lang="de-DE" sz="1800" dirty="0" err="1">
                <a:solidFill>
                  <a:srgbClr val="000000"/>
                </a:solidFill>
              </a:rPr>
              <a:t>DrBFraser</a:t>
            </a:r>
            <a:r>
              <a:rPr lang="de-DE" sz="1800" dirty="0">
                <a:solidFill>
                  <a:srgbClr val="000000"/>
                </a:solidFill>
              </a:rPr>
              <a:t>, “</a:t>
            </a:r>
            <a:r>
              <a:rPr lang="de-DE" sz="1800" dirty="0" err="1">
                <a:solidFill>
                  <a:srgbClr val="000000"/>
                </a:solidFill>
              </a:rPr>
              <a:t>Creating</a:t>
            </a:r>
            <a:r>
              <a:rPr lang="de-DE" sz="1800" dirty="0">
                <a:solidFill>
                  <a:srgbClr val="000000"/>
                </a:solidFill>
              </a:rPr>
              <a:t> a Repository: </a:t>
            </a:r>
            <a:r>
              <a:rPr lang="de-DE" sz="1800" dirty="0" err="1">
                <a:solidFill>
                  <a:srgbClr val="000000"/>
                </a:solidFill>
              </a:rPr>
              <a:t>Git</a:t>
            </a:r>
            <a:r>
              <a:rPr lang="de-DE" sz="1800" dirty="0">
                <a:solidFill>
                  <a:srgbClr val="000000"/>
                </a:solidFill>
              </a:rPr>
              <a:t> &amp; </a:t>
            </a:r>
            <a:r>
              <a:rPr lang="de-DE" sz="1800" dirty="0" err="1">
                <a:solidFill>
                  <a:srgbClr val="000000"/>
                </a:solidFill>
              </a:rPr>
              <a:t>Eclipse</a:t>
            </a:r>
            <a:r>
              <a:rPr lang="de-DE" sz="1800" dirty="0">
                <a:solidFill>
                  <a:srgbClr val="000000"/>
                </a:solidFill>
              </a:rPr>
              <a:t>”, Aufschaltung 21.05.2013, https://youtu.be/r5C6yXNaSGo?list=PL-suslzEBiMo0B5RcAikOaqDLKoG9Okub, Geprüft am 21.08.2017 </a:t>
            </a:r>
            <a:endParaRPr lang="de-DE" sz="1800" dirty="0" smtClean="0">
              <a:solidFill>
                <a:srgbClr val="000000"/>
              </a:solidFill>
            </a:endParaRPr>
          </a:p>
          <a:p>
            <a:r>
              <a:rPr lang="de-DE" sz="1800" dirty="0">
                <a:solidFill>
                  <a:srgbClr val="000000"/>
                </a:solidFill>
              </a:rPr>
              <a:t>Brian Fraser, </a:t>
            </a:r>
            <a:r>
              <a:rPr lang="de-DE" sz="1800" dirty="0" err="1">
                <a:solidFill>
                  <a:srgbClr val="000000"/>
                </a:solidFill>
              </a:rPr>
              <a:t>DrBFraser</a:t>
            </a:r>
            <a:r>
              <a:rPr lang="de-DE" sz="1800" dirty="0">
                <a:solidFill>
                  <a:srgbClr val="000000"/>
                </a:solidFill>
              </a:rPr>
              <a:t>, „Making </a:t>
            </a:r>
            <a:r>
              <a:rPr lang="de-DE" sz="1800" dirty="0" err="1">
                <a:solidFill>
                  <a:srgbClr val="000000"/>
                </a:solidFill>
              </a:rPr>
              <a:t>Changes</a:t>
            </a:r>
            <a:r>
              <a:rPr lang="de-DE" sz="1800" dirty="0">
                <a:solidFill>
                  <a:srgbClr val="000000"/>
                </a:solidFill>
              </a:rPr>
              <a:t>: </a:t>
            </a:r>
            <a:r>
              <a:rPr lang="de-DE" sz="1800" dirty="0" err="1">
                <a:solidFill>
                  <a:srgbClr val="000000"/>
                </a:solidFill>
              </a:rPr>
              <a:t>Git</a:t>
            </a:r>
            <a:r>
              <a:rPr lang="de-DE" sz="1800" dirty="0">
                <a:solidFill>
                  <a:srgbClr val="000000"/>
                </a:solidFill>
              </a:rPr>
              <a:t> &amp; </a:t>
            </a:r>
            <a:r>
              <a:rPr lang="de-DE" sz="1800" dirty="0" err="1">
                <a:solidFill>
                  <a:srgbClr val="000000"/>
                </a:solidFill>
              </a:rPr>
              <a:t>Eclipse</a:t>
            </a:r>
            <a:r>
              <a:rPr lang="de-DE" sz="1800" dirty="0">
                <a:solidFill>
                  <a:srgbClr val="000000"/>
                </a:solidFill>
              </a:rPr>
              <a:t>”, Aufschaltung 21.05.2013, https://youtu.be/rblGZRWqFVI?list=PL-suslzEBiMo0B5RcAikOaqDLKoG9Okub, Geprüft am 23.08.2017 </a:t>
            </a:r>
            <a:endParaRPr lang="de-DE" sz="1800" dirty="0" smtClean="0">
              <a:solidFill>
                <a:srgbClr val="000000"/>
              </a:solidFill>
            </a:endParaRPr>
          </a:p>
          <a:p>
            <a:r>
              <a:rPr lang="de-DE" sz="1800" dirty="0">
                <a:solidFill>
                  <a:srgbClr val="000000"/>
                </a:solidFill>
              </a:rPr>
              <a:t>Uwe Bretschneider, „</a:t>
            </a:r>
            <a:r>
              <a:rPr lang="de-DE" sz="1800" dirty="0" err="1">
                <a:solidFill>
                  <a:srgbClr val="000000"/>
                </a:solidFill>
              </a:rPr>
              <a:t>Git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tutorial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for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Eclipse</a:t>
            </a:r>
            <a:r>
              <a:rPr lang="de-DE" sz="1800" dirty="0">
                <a:solidFill>
                  <a:srgbClr val="000000"/>
                </a:solidFill>
              </a:rPr>
              <a:t> (2) – </a:t>
            </a:r>
            <a:r>
              <a:rPr lang="de-DE" sz="1800" dirty="0" err="1">
                <a:solidFill>
                  <a:srgbClr val="000000"/>
                </a:solidFill>
              </a:rPr>
              <a:t>Reverting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file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changes</a:t>
            </a:r>
            <a:r>
              <a:rPr lang="de-DE" sz="1800" dirty="0">
                <a:solidFill>
                  <a:srgbClr val="000000"/>
                </a:solidFill>
              </a:rPr>
              <a:t> (</a:t>
            </a:r>
            <a:r>
              <a:rPr lang="de-DE" sz="1800" dirty="0" err="1">
                <a:solidFill>
                  <a:srgbClr val="000000"/>
                </a:solidFill>
              </a:rPr>
              <a:t>ger</a:t>
            </a:r>
            <a:r>
              <a:rPr lang="de-DE" sz="1800" dirty="0">
                <a:solidFill>
                  <a:srgbClr val="000000"/>
                </a:solidFill>
              </a:rPr>
              <a:t>-man)“, Aufschaltung 09.05.2014, https://youtu.be/syckCCoJZAw, Geprüft am 25.08.2017. </a:t>
            </a:r>
            <a:endParaRPr lang="de-DE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Problem: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Über Dropbox ist nicht zu sehen wer, was zum Projekt beigetragen hat</a:t>
            </a: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Ziel: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Beitrag sehen, Datenverlust vorbeugen, ältere Versionsstände beibehalten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Lösung: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 Versionsverwaltung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484784"/>
            <a:ext cx="8351837" cy="40386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Fragen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Versionsverwaltung/Versionskontrolle: 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ist ein System zur Erfassung von</a:t>
            </a:r>
            <a:b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Änderungen an Dokumenten und Dateien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Arten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lokal, zentral und verteilt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Lokal: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Verwaltung von Dateien auf lokalem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PC ohne Serveranbindung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Zentral: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zentralem Server und lokalem Client. Ständige Verbindung zum Server notwendig.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Apache Subversion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Verteilt: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Server und lokalem Client,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jedoch wird keine ständige Verbindung zum Server benötigt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Lokal: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5213711" cy="46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7028" y="5936330"/>
            <a:ext cx="43172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 smtClean="0">
                <a:solidFill>
                  <a:srgbClr val="000000"/>
                </a:solidFill>
              </a:rPr>
              <a:t>: </a:t>
            </a:r>
            <a:r>
              <a:rPr lang="de-DE" sz="1800" u="none" dirty="0">
                <a:solidFill>
                  <a:srgbClr val="000000"/>
                </a:solidFill>
                <a:cs typeface="Arial" panose="020B0604020202020204" pitchFamily="34" charset="0"/>
              </a:rPr>
              <a:t>git-scm.com/</a:t>
            </a:r>
            <a:r>
              <a:rPr lang="de-DE" sz="18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book</a:t>
            </a:r>
            <a:r>
              <a:rPr lang="de-DE" sz="1800" u="none" dirty="0">
                <a:solidFill>
                  <a:srgbClr val="000000"/>
                </a:solidFill>
                <a:cs typeface="Arial" panose="020B0604020202020204" pitchFamily="34" charset="0"/>
              </a:rPr>
              <a:t>/en/v2/</a:t>
            </a:r>
            <a:r>
              <a:rPr lang="de-DE" sz="1800" u="none" dirty="0" err="1">
                <a:solidFill>
                  <a:srgbClr val="000000"/>
                </a:solidFill>
                <a:cs typeface="Arial" panose="020B0604020202020204" pitchFamily="34" charset="0"/>
              </a:rPr>
              <a:t>images</a:t>
            </a:r>
            <a:r>
              <a:rPr lang="de-DE" sz="1800" u="none" dirty="0">
                <a:solidFill>
                  <a:srgbClr val="000000"/>
                </a:solidFill>
                <a:cs typeface="Arial" panose="020B0604020202020204" pitchFamily="34" charset="0"/>
              </a:rPr>
              <a:t>/local.png</a:t>
            </a:r>
            <a:endParaRPr lang="de-DE" sz="18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Zentral: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65113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4235" y="5938659"/>
            <a:ext cx="55210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Quelle</a:t>
            </a:r>
            <a:r>
              <a:rPr lang="de-DE" sz="1800" u="none" dirty="0">
                <a:solidFill>
                  <a:srgbClr val="000000"/>
                </a:solidFill>
              </a:rPr>
              <a:t>: https://git-scm.com/book/en/v2/images/centralized.png</a:t>
            </a:r>
          </a:p>
        </p:txBody>
      </p:sp>
    </p:spTree>
    <p:extLst>
      <p:ext uri="{BB962C8B-B14F-4D97-AF65-F5344CB8AC3E}">
        <p14:creationId xmlns:p14="http://schemas.microsoft.com/office/powerpoint/2010/main" val="23579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Vorlage_HFU">
  <a:themeElements>
    <a:clrScheme name="Leere Prä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Leere Präsentation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2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3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2087</Words>
  <Application>Microsoft Office PowerPoint</Application>
  <PresentationFormat>Bildschirmpräsentation (4:3)</PresentationFormat>
  <Paragraphs>491</Paragraphs>
  <Slides>44</Slides>
  <Notes>44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PPTVorlage_HFU</vt:lpstr>
      <vt:lpstr>PowerPoint-Präsentation</vt:lpstr>
      <vt:lpstr>Agenda</vt:lpstr>
      <vt:lpstr>Agenda</vt:lpstr>
      <vt:lpstr>Ausgangssituation und Zielsetzung</vt:lpstr>
      <vt:lpstr>Ausgangssituation und Zielsetzung</vt:lpstr>
      <vt:lpstr>Agenda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 Ohne Versionskontrolle</vt:lpstr>
      <vt:lpstr>Wichtige Begriffe und Grundlagen Ohne Versionsverwaltung – Lock-Modify-Write</vt:lpstr>
      <vt:lpstr>Wichtige Begriffe und Grundlagen Versionsverwaltung – Copy - Modify - Merge</vt:lpstr>
      <vt:lpstr>Wichtige Begriffe und Grundlagen Versionsverwaltung – Copy - Modifie - Merge</vt:lpstr>
      <vt:lpstr>Wichtige Begriffe und Grundlagen</vt:lpstr>
      <vt:lpstr>Agenda</vt:lpstr>
      <vt:lpstr>Verteilte Versionskontrolle mit Git</vt:lpstr>
      <vt:lpstr>Verteilte Versionskontrolle mit Git</vt:lpstr>
      <vt:lpstr>Verteilte Versionskontrolle mit Git</vt:lpstr>
      <vt:lpstr>Wichtige Begriffe und Grundlagen</vt:lpstr>
      <vt:lpstr>Verteilte Versionskontrolle mit Git</vt:lpstr>
      <vt:lpstr>Verteilte Versionskontrolle mit Git Übertragung Server und Client – Fetch / Push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Agenda</vt:lpstr>
      <vt:lpstr>Git Plug-In EGit für Eclipse</vt:lpstr>
      <vt:lpstr>Git Plug-In EGit für Eclipse</vt:lpstr>
      <vt:lpstr>Git Plug-In EGit für Eclipse</vt:lpstr>
      <vt:lpstr>Git Plug-In EGit für Eclipse</vt:lpstr>
      <vt:lpstr>Git Plug-In EGit für Eclipse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Agenda</vt:lpstr>
      <vt:lpstr>PowerPoint-Präsentation</vt:lpstr>
      <vt:lpstr>Quellenverzeichnis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Recep Özkara</dc:creator>
  <cp:lastModifiedBy>Recep Özkara</cp:lastModifiedBy>
  <cp:revision>338</cp:revision>
  <dcterms:created xsi:type="dcterms:W3CDTF">2017-10-24T12:27:19Z</dcterms:created>
  <dcterms:modified xsi:type="dcterms:W3CDTF">2017-11-10T00:30:24Z</dcterms:modified>
</cp:coreProperties>
</file>