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69" r:id="rId4"/>
    <p:sldId id="268" r:id="rId5"/>
    <p:sldId id="271" r:id="rId6"/>
    <p:sldId id="270" r:id="rId7"/>
    <p:sldId id="283" r:id="rId8"/>
    <p:sldId id="284" r:id="rId9"/>
    <p:sldId id="285" r:id="rId10"/>
    <p:sldId id="288" r:id="rId11"/>
    <p:sldId id="272" r:id="rId12"/>
    <p:sldId id="273" r:id="rId13"/>
    <p:sldId id="293" r:id="rId14"/>
    <p:sldId id="275" r:id="rId15"/>
    <p:sldId id="265" r:id="rId16"/>
    <p:sldId id="276" r:id="rId17"/>
    <p:sldId id="277" r:id="rId18"/>
    <p:sldId id="278" r:id="rId19"/>
    <p:sldId id="279" r:id="rId20"/>
    <p:sldId id="280" r:id="rId21"/>
    <p:sldId id="281" r:id="rId22"/>
    <p:sldId id="292" r:id="rId23"/>
    <p:sldId id="289" r:id="rId24"/>
    <p:sldId id="282" r:id="rId25"/>
    <p:sldId id="287" r:id="rId26"/>
    <p:sldId id="291" r:id="rId27"/>
    <p:sldId id="290" r:id="rId28"/>
    <p:sldId id="294" r:id="rId29"/>
    <p:sldId id="297" r:id="rId30"/>
    <p:sldId id="296" r:id="rId31"/>
    <p:sldId id="295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CC00"/>
    <a:srgbClr val="009900"/>
    <a:srgbClr val="444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0859" autoAdjust="0"/>
  </p:normalViewPr>
  <p:slideViewPr>
    <p:cSldViewPr>
      <p:cViewPr>
        <p:scale>
          <a:sx n="64" d="100"/>
          <a:sy n="64" d="100"/>
        </p:scale>
        <p:origin x="-1978" y="-19"/>
      </p:cViewPr>
      <p:guideLst>
        <p:guide orient="horz" pos="2160"/>
        <p:guide pos="5556"/>
      </p:guideLst>
    </p:cSldViewPr>
  </p:slideViewPr>
  <p:outlineViewPr>
    <p:cViewPr>
      <p:scale>
        <a:sx n="33" d="100"/>
        <a:sy n="33" d="100"/>
      </p:scale>
      <p:origin x="0" y="73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 Narrow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 Narrow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416D27-C533-4FFA-9A00-D046B64C63B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79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239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Zusammenfassend kann man sagen dass…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Versionsverwaltung bedeutet das Versionen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von Dateien erstellt und je nach Gebrauch verwaltet werden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Egal ob Bild-, Text- oder Videodatei, jede Veränderung an einer Datei erzeugt eine neue Version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dieses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Dokuments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Aufgabe der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Versionsverwaltung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ist die Versionierung Archivierung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und Protokollierung von Dateien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Vorteil Versionsverwaltung: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Stand der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Arbeit kann verfolgt, rückgängig gemacht oder wiederhergestellt werden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Wer macht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was, wann, wo und warum 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mit Uhrzeitangabe, dadurch entsteht Änderungshistorie  noch auf richtigem Weg?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Wie Zeitmaschine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Fehler sind nicht endgültig und bringen eine gewisse Sicherheit ins Team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Ziel ist ein gemeinsames Arbeiten an Vielzahl von Dateien/Versionen zu ermöglichen und Datenverlust vorbeugen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Weiterer Vorteil ist gleichzeitiges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Entwickeln und bessere Kommunikation innerhalb des Teams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Zeitersparnis dank Versionsverwaltung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falls man Dateien löscht die man als unbrauchbar empfand oder ausversehen gelöscht hat 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447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Für</a:t>
            </a:r>
            <a:r>
              <a:rPr lang="de-DE" baseline="0" dirty="0" smtClean="0">
                <a:latin typeface="+mn-lt"/>
              </a:rPr>
              <a:t> die Entwicklung des Linux-Kernels das Source-Control-Management </a:t>
            </a:r>
            <a:r>
              <a:rPr lang="de-DE" baseline="0" dirty="0" err="1" smtClean="0">
                <a:latin typeface="+mn-lt"/>
              </a:rPr>
              <a:t>BitKeeper</a:t>
            </a:r>
            <a:r>
              <a:rPr lang="de-DE" baseline="0" dirty="0" smtClean="0">
                <a:latin typeface="+mn-lt"/>
              </a:rPr>
              <a:t>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War allerdings nach Lizenzänderung nicht mehr möglich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Alternativen in diesem Bereich überzeugten </a:t>
            </a:r>
            <a:r>
              <a:rPr lang="de-DE" baseline="0" dirty="0" err="1" smtClean="0">
                <a:latin typeface="+mn-lt"/>
              </a:rPr>
              <a:t>Torvalds</a:t>
            </a:r>
            <a:r>
              <a:rPr lang="de-DE" baseline="0" dirty="0" smtClean="0">
                <a:latin typeface="+mn-lt"/>
              </a:rPr>
              <a:t> nicht und so begann die Entwicklung von etwas Eigenem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Hauptaugenmerk lag auf der verteilten Versionsverwaltung, Sicherheit gegen Verfälschung und hohe Effizienz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ist ein </a:t>
            </a: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wird später noch wichtig 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Umgangssprachlich bedeutet das Wort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so viel wie „Blödmann“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Er meinte der Name wäre praktikabel und in der Welt der Software noch nicht verwendet und daher eine gute 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Über die Namensgebung sagte er spaßeshalber: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Die meisten Systeme</a:t>
            </a:r>
            <a:r>
              <a:rPr lang="de-DE" baseline="0" dirty="0" smtClean="0">
                <a:latin typeface="+mn-lt"/>
              </a:rPr>
              <a:t> erfassen Änderungen an einer ursprünglichen Datei als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Änderungen werden als „</a:t>
            </a:r>
            <a:r>
              <a:rPr lang="de-DE" baseline="0" dirty="0" err="1" smtClean="0">
                <a:latin typeface="+mn-lt"/>
              </a:rPr>
              <a:t>Diffs</a:t>
            </a:r>
            <a:r>
              <a:rPr lang="de-DE" baseline="0" dirty="0" smtClean="0">
                <a:latin typeface="+mn-lt"/>
              </a:rPr>
              <a:t>“ bezeichnet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Besonderheit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liegt in den Momentaufnahmen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Sobald neue Version einer Datei gesichert werden soll, sichert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den Zustand sämtlicher Dateien in diesem Moment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Um effizienter arbeiten zu können wird a</a:t>
            </a:r>
            <a:r>
              <a:rPr lang="de-DE" baseline="0" dirty="0" smtClean="0">
                <a:latin typeface="+mn-lt"/>
              </a:rPr>
              <a:t>uf die vorherigen Versionen eine Verknüpfung angelegt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D.h. unveränderte Dateien werden nicht kopiert sondern es wird eine Verknüpfung zu ihnen hergestellt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Verknüpfung erfolgt über eine Prüfsumme die 40 Zeichen lang ist und hilft Dateien ausfindig zu machen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Meine</a:t>
            </a:r>
            <a:r>
              <a:rPr lang="de-DE" baseline="0" dirty="0" smtClean="0">
                <a:latin typeface="+mn-lt"/>
              </a:rPr>
              <a:t> Agenda orientiert sich an der Gliederung meiner Thesis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unterscheidet sich von anderen Versionskontrollsystemen dadurch dass die…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…Versionskontrolle an sich bei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in fast allen Bereichen neu durchdacht wurde,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während andere Systeme ihre Eigenschaften auf ihre Vorgänger oder Quasi-Vorgänger aufbauen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Bei der Entwicklung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wurde keine einzige Zeile aus anderen </a:t>
            </a:r>
            <a:r>
              <a:rPr lang="de-DE" baseline="0" dirty="0" err="1" smtClean="0">
                <a:latin typeface="+mn-lt"/>
              </a:rPr>
              <a:t>Versionsverwaltungsystemen</a:t>
            </a:r>
            <a:r>
              <a:rPr lang="de-DE" baseline="0" dirty="0" smtClean="0">
                <a:latin typeface="+mn-lt"/>
              </a:rPr>
              <a:t> übernommen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Neben den Momentaufnahmen ist eine </a:t>
            </a:r>
            <a:r>
              <a:rPr lang="de-DE" baseline="0" dirty="0" err="1" smtClean="0">
                <a:latin typeface="+mn-lt"/>
              </a:rPr>
              <a:t>Beonderheit</a:t>
            </a:r>
            <a:r>
              <a:rPr lang="de-DE" baseline="0" dirty="0" smtClean="0">
                <a:latin typeface="+mn-lt"/>
              </a:rPr>
              <a:t>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das es mit Schlüssel-Wert-Paaren arbeitet, der Schlüssel ist der Hash-Wert…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Dieser Hash-Wert wird nicht nur den einzelnen Dateien sondern auch den Verzeichnissen und den </a:t>
            </a:r>
            <a:r>
              <a:rPr lang="de-DE" baseline="0" dirty="0" err="1" smtClean="0">
                <a:latin typeface="+mn-lt"/>
              </a:rPr>
              <a:t>Commits</a:t>
            </a:r>
            <a:r>
              <a:rPr lang="de-DE" baseline="0" dirty="0" smtClean="0">
                <a:latin typeface="+mn-lt"/>
              </a:rPr>
              <a:t> zugeordnet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Somit enthält dieser Hash-Wert alle Informationen des bis dahin erstellten Dateibaums oder der Änderungshistorie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Grob gesehen könnte man sagen das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nicht wie eine herkömmliche Versionsverwaltung arbeitet, sondern wie ein Dateisystem, welches wichtige Werkzeuge besitzt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Repository liegt als komplette Kopie des Projekts aus dem Server lokal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Dadurch wird ein schnelleres Arbeiten ohne Verzögerungen gewährleistet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Es ist KEINE ständige Netzwerkverbindung notwendig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Repository auf dem Server oft als „</a:t>
            </a:r>
            <a:r>
              <a:rPr lang="de-DE" baseline="0" dirty="0" err="1" smtClean="0">
                <a:latin typeface="+mn-lt"/>
              </a:rPr>
              <a:t>origin</a:t>
            </a:r>
            <a:r>
              <a:rPr lang="de-DE" baseline="0" dirty="0" smtClean="0">
                <a:latin typeface="+mn-lt"/>
              </a:rPr>
              <a:t>“ also Quelle bezeichnet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Lokale Kopie enthält ebenfalls komplette Änderungshistorie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Zwar gab es </a:t>
            </a:r>
            <a:r>
              <a:rPr lang="de-DE" baseline="0" dirty="0" err="1" smtClean="0">
                <a:latin typeface="+mn-lt"/>
              </a:rPr>
              <a:t>Branching</a:t>
            </a:r>
            <a:r>
              <a:rPr lang="de-DE" baseline="0" dirty="0" smtClean="0">
                <a:latin typeface="+mn-lt"/>
              </a:rPr>
              <a:t> und </a:t>
            </a:r>
            <a:r>
              <a:rPr lang="de-DE" baseline="0" dirty="0" err="1" smtClean="0">
                <a:latin typeface="+mn-lt"/>
              </a:rPr>
              <a:t>Merging</a:t>
            </a:r>
            <a:r>
              <a:rPr lang="de-DE" baseline="0" dirty="0" smtClean="0">
                <a:latin typeface="+mn-lt"/>
              </a:rPr>
              <a:t> schon immer, auch bei der Konkurrenz,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doch der Einsatz war immer mit Aufwand verbunden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bietet eine leichtere Handhabung wenn es um das Zusammenführen von </a:t>
            </a:r>
            <a:r>
              <a:rPr lang="de-DE" baseline="0" dirty="0" err="1" smtClean="0">
                <a:latin typeface="+mn-lt"/>
              </a:rPr>
              <a:t>Branches</a:t>
            </a:r>
            <a:r>
              <a:rPr lang="de-DE" baseline="0" dirty="0" smtClean="0">
                <a:latin typeface="+mn-lt"/>
              </a:rPr>
              <a:t> geht,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ist einer der Gründe warum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so schnell beliebt geworden ist.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Meisten Versionsverwaltungssysteme operieren auf zwei Ebenen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weist als Besonderheit eine dritte Ebene auf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Die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Staging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Area o. Index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Ablauf: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Zünachst</a:t>
            </a:r>
            <a:r>
              <a:rPr lang="de-DE" baseline="0" dirty="0" smtClean="0">
                <a:latin typeface="+mn-lt"/>
              </a:rPr>
              <a:t> wird ein Projektes aus dem lokalen Repository in das </a:t>
            </a:r>
            <a:r>
              <a:rPr lang="de-DE" baseline="0" dirty="0" err="1" smtClean="0">
                <a:latin typeface="+mn-lt"/>
              </a:rPr>
              <a:t>working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err="1" smtClean="0">
                <a:latin typeface="+mn-lt"/>
              </a:rPr>
              <a:t>directory</a:t>
            </a:r>
            <a:r>
              <a:rPr lang="de-DE" baseline="0" dirty="0" smtClean="0">
                <a:latin typeface="+mn-lt"/>
              </a:rPr>
              <a:t> ausgecheckt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Das Working </a:t>
            </a:r>
            <a:r>
              <a:rPr lang="de-DE" baseline="0" dirty="0" err="1" smtClean="0">
                <a:latin typeface="+mn-lt"/>
              </a:rPr>
              <a:t>directory</a:t>
            </a:r>
            <a:r>
              <a:rPr lang="de-DE" baseline="0" dirty="0" smtClean="0">
                <a:latin typeface="+mn-lt"/>
              </a:rPr>
              <a:t> ist der Ort, an dem ich meine Arbeit lokal durchführe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Nach getaner Arbeit erkennt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das Änderungen vorgenommen wurden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datei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als „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modified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“ gekennzeichnet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Indem ich diese Dateien in die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Satging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Area lade, merke mir vor welche Dateien ich als nächstes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comitten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möchte  „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staged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“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Die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Staging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Area kann man sich insofern wie ein Einkaufswagen vorstellen in den ich die Objekte einpacke, die ich mitnehmen möchte</a:t>
            </a:r>
            <a:br>
              <a:rPr lang="de-DE" baseline="0" dirty="0" smtClean="0">
                <a:latin typeface="+mn-lt"/>
                <a:sym typeface="Wingdings" panose="05000000000000000000" pitchFamily="2" charset="2"/>
              </a:rPr>
            </a:b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oder wie ein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Ladedock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am Hafen, wo ich meine Objekte zwischenspeichern kann und bestimme welche Objekte mit der nächsten Ladung</a:t>
            </a:r>
            <a:br>
              <a:rPr lang="de-DE" baseline="0" dirty="0" smtClean="0">
                <a:latin typeface="+mn-lt"/>
                <a:sym typeface="Wingdings" panose="05000000000000000000" pitchFamily="2" charset="2"/>
              </a:rPr>
            </a:b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auf das Schiff kommen</a:t>
            </a:r>
            <a:endParaRPr lang="de-DE" baseline="0" dirty="0" smtClean="0">
              <a:latin typeface="+mn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Dadurch kann man seine </a:t>
            </a:r>
            <a:r>
              <a:rPr lang="de-DE" baseline="0" dirty="0" err="1" smtClean="0">
                <a:latin typeface="+mn-lt"/>
              </a:rPr>
              <a:t>commits</a:t>
            </a:r>
            <a:r>
              <a:rPr lang="de-DE" baseline="0" dirty="0" smtClean="0">
                <a:latin typeface="+mn-lt"/>
              </a:rPr>
              <a:t> nach belieben gestalten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z.B. Dateien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comitten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die zusammengehören</a:t>
            </a: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Möchte ich nun meine Arbeit auf dem Server ablegen muss ich einen Push-Befehl ausführen, der die Version aus meinem lokalen Repository auf das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remote Repository auf dem Server ablegt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Jedoch muss man beachten, dass wenn ich in einem Team arbeite,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mir diesen Befehl verweigern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weigert sich diesen Befehl auszuführen, weil dadurch evtl. die Arbeit eines Teamkollegen verloren gehen würde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Um das zu verhindern muss als erstes ein </a:t>
            </a:r>
            <a:r>
              <a:rPr lang="de-DE" baseline="0" dirty="0" err="1" smtClean="0">
                <a:latin typeface="+mn-lt"/>
              </a:rPr>
              <a:t>Fetch</a:t>
            </a:r>
            <a:r>
              <a:rPr lang="de-DE" baseline="0" dirty="0" smtClean="0">
                <a:latin typeface="+mn-lt"/>
              </a:rPr>
              <a:t>-Befehl ausgeführt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Das bedeutet das die aktuelle Version, die sich auf dem Server befindet </a:t>
            </a:r>
            <a:r>
              <a:rPr lang="de-DE" baseline="0" dirty="0" smtClean="0">
                <a:latin typeface="+mn-lt"/>
              </a:rPr>
              <a:t>heruntergeladen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Mit dem Befehl Pull würden die lokalen Änderungen und die auf dem </a:t>
            </a:r>
            <a:r>
              <a:rPr lang="de-DE" baseline="0" dirty="0" err="1" smtClean="0">
                <a:latin typeface="+mn-lt"/>
              </a:rPr>
              <a:t>origin</a:t>
            </a:r>
            <a:r>
              <a:rPr lang="de-DE" baseline="0" dirty="0" smtClean="0">
                <a:latin typeface="+mn-lt"/>
              </a:rPr>
              <a:t> automatisch </a:t>
            </a:r>
            <a:r>
              <a:rPr lang="de-DE" baseline="0" dirty="0" err="1" smtClean="0">
                <a:latin typeface="+mn-lt"/>
              </a:rPr>
              <a:t>gemerged</a:t>
            </a:r>
            <a:r>
              <a:rPr lang="de-DE" baseline="0" dirty="0" smtClean="0">
                <a:latin typeface="+mn-lt"/>
              </a:rPr>
              <a:t> werden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Durch den </a:t>
            </a:r>
            <a:r>
              <a:rPr lang="de-DE" baseline="0" dirty="0" err="1" smtClean="0">
                <a:latin typeface="+mn-lt"/>
              </a:rPr>
              <a:t>Fetch</a:t>
            </a:r>
            <a:r>
              <a:rPr lang="de-DE" baseline="0" dirty="0" smtClean="0">
                <a:latin typeface="+mn-lt"/>
              </a:rPr>
              <a:t>-Befehl kann ich mir aussuchen, aussuchen welche Daten aus dem </a:t>
            </a:r>
            <a:r>
              <a:rPr lang="de-DE" baseline="0" dirty="0" err="1" smtClean="0">
                <a:latin typeface="+mn-lt"/>
              </a:rPr>
              <a:t>origin</a:t>
            </a:r>
            <a:r>
              <a:rPr lang="de-DE" baseline="0" dirty="0" smtClean="0">
                <a:latin typeface="+mn-lt"/>
              </a:rPr>
              <a:t> mit meinen lokalen </a:t>
            </a:r>
            <a:r>
              <a:rPr lang="de-DE" baseline="0" dirty="0" err="1" smtClean="0">
                <a:latin typeface="+mn-lt"/>
              </a:rPr>
              <a:t>gemerged</a:t>
            </a:r>
            <a:r>
              <a:rPr lang="de-DE" baseline="0" dirty="0" smtClean="0">
                <a:latin typeface="+mn-lt"/>
              </a:rPr>
              <a:t> werden sollen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smtClean="0">
                <a:latin typeface="+mn-lt"/>
              </a:rPr>
              <a:t>und es entsteht eine </a:t>
            </a:r>
            <a:r>
              <a:rPr lang="de-DE" baseline="0" dirty="0" smtClean="0">
                <a:latin typeface="+mn-lt"/>
              </a:rPr>
              <a:t>ganz neue </a:t>
            </a:r>
            <a:r>
              <a:rPr lang="de-DE" baseline="0" dirty="0" smtClean="0">
                <a:latin typeface="+mn-lt"/>
              </a:rPr>
              <a:t>Version, die sich auf meinem lokalen Repository befindet.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Erst jetzt kann ich diese neue Version mit einem Push-Befehl auf den Server übertragen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und der nächste Teamkollege der damit arbeiten will muss auch einen </a:t>
            </a:r>
            <a:r>
              <a:rPr lang="de-DE" baseline="0" dirty="0" err="1" smtClean="0">
                <a:latin typeface="+mn-lt"/>
              </a:rPr>
              <a:t>Fetch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smtClean="0">
                <a:latin typeface="+mn-lt"/>
              </a:rPr>
              <a:t>oder Pull ausführen </a:t>
            </a:r>
            <a:r>
              <a:rPr lang="de-DE" baseline="0" dirty="0" smtClean="0">
                <a:latin typeface="+mn-lt"/>
              </a:rPr>
              <a:t>um weiterzuarbeiten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solidFill>
                  <a:srgbClr val="000000"/>
                </a:solidFill>
              </a:rPr>
              <a:t>Allerdings kann es vorkommen das bei dem </a:t>
            </a:r>
            <a:r>
              <a:rPr lang="de-DE" sz="1200" dirty="0" err="1" smtClean="0">
                <a:solidFill>
                  <a:srgbClr val="000000"/>
                </a:solidFill>
              </a:rPr>
              <a:t>Merging</a:t>
            </a:r>
            <a:r>
              <a:rPr lang="de-DE" sz="1200" baseline="0" dirty="0" smtClean="0">
                <a:solidFill>
                  <a:srgbClr val="000000"/>
                </a:solidFill>
              </a:rPr>
              <a:t> </a:t>
            </a:r>
            <a:r>
              <a:rPr lang="de-DE" sz="1200" dirty="0" smtClean="0">
                <a:solidFill>
                  <a:srgbClr val="000000"/>
                </a:solidFill>
              </a:rPr>
              <a:t>Konflikte auftreten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solidFill>
                  <a:srgbClr val="000000"/>
                </a:solidFill>
              </a:rPr>
              <a:t>Wird eine Datei von zwei verschiedenen Personen an der selben Zeile bearbeitet, ist ein problemloses </a:t>
            </a:r>
            <a:r>
              <a:rPr lang="de-DE" sz="1200" dirty="0" err="1" smtClean="0">
                <a:solidFill>
                  <a:srgbClr val="000000"/>
                </a:solidFill>
              </a:rPr>
              <a:t>Merging</a:t>
            </a:r>
            <a:r>
              <a:rPr lang="de-DE" sz="1200" dirty="0" smtClean="0">
                <a:solidFill>
                  <a:srgbClr val="000000"/>
                </a:solidFill>
              </a:rPr>
              <a:t> nicht mehr möglich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dirty="0" smtClean="0">
                <a:solidFill>
                  <a:srgbClr val="000000"/>
                </a:solidFill>
              </a:rPr>
              <a:t>Konflikt</a:t>
            </a:r>
            <a:r>
              <a:rPr lang="de-DE" sz="1200" b="0" baseline="0" dirty="0" smtClean="0">
                <a:solidFill>
                  <a:srgbClr val="000000"/>
                </a:solidFill>
              </a:rPr>
              <a:t> muss dann per Hand gelöst werden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baseline="0" dirty="0" err="1" smtClean="0">
                <a:solidFill>
                  <a:srgbClr val="000000"/>
                </a:solidFill>
              </a:rPr>
              <a:t>Git</a:t>
            </a:r>
            <a:r>
              <a:rPr lang="de-DE" sz="1200" b="0" baseline="0" dirty="0" smtClean="0">
                <a:solidFill>
                  <a:srgbClr val="000000"/>
                </a:solidFill>
              </a:rPr>
              <a:t> markiert die Stelle im Dokument, die zum Konflikt geführt hat damit dieser behoben werden kann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baseline="0" dirty="0" smtClean="0">
                <a:solidFill>
                  <a:srgbClr val="000000"/>
                </a:solidFill>
              </a:rPr>
              <a:t>Um das </a:t>
            </a:r>
            <a:r>
              <a:rPr lang="de-DE" sz="1200" b="0" baseline="0" dirty="0" err="1" smtClean="0">
                <a:solidFill>
                  <a:srgbClr val="000000"/>
                </a:solidFill>
              </a:rPr>
              <a:t>Merging</a:t>
            </a:r>
            <a:r>
              <a:rPr lang="de-DE" sz="1200" b="0" baseline="0" dirty="0" smtClean="0">
                <a:solidFill>
                  <a:srgbClr val="000000"/>
                </a:solidFill>
              </a:rPr>
              <a:t> endgültig </a:t>
            </a:r>
            <a:r>
              <a:rPr lang="de-DE" sz="1200" b="0" baseline="0" dirty="0" err="1" smtClean="0">
                <a:solidFill>
                  <a:srgbClr val="000000"/>
                </a:solidFill>
              </a:rPr>
              <a:t>abzuschliesen</a:t>
            </a:r>
            <a:r>
              <a:rPr lang="de-DE" sz="1200" b="0" baseline="0" dirty="0" smtClean="0">
                <a:solidFill>
                  <a:srgbClr val="000000"/>
                </a:solidFill>
              </a:rPr>
              <a:t> müssen auch die Markierungen entfernt werden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ein </a:t>
            </a:r>
            <a:r>
              <a:rPr lang="de-DE" baseline="0" dirty="0" err="1" smtClean="0">
                <a:latin typeface="+mn-lt"/>
              </a:rPr>
              <a:t>Hostingdienst</a:t>
            </a:r>
            <a:r>
              <a:rPr lang="de-DE" baseline="0" dirty="0" smtClean="0">
                <a:latin typeface="+mn-lt"/>
              </a:rPr>
              <a:t>, der seine Server für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-Nutzer bereitstellt, um Repositories auf diesen Servern verwalten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Repositories können entweder über die Kommandozeile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bearbeitet werden oder direkt über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nicht das selbe wie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deshalb habe ich vorhin erwähnt das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Git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ein </a:t>
            </a: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ist,</a:t>
            </a:r>
            <a:b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denn diese beiden werden oft miteinander verwechselt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GitHub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ermöglcht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das Anlegen von Repositories auf öffentlichen Servern und deren Verwaltung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Das Anlegen und Verwalten dieser Repositories ist kostenlos, solange das angelegte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Repo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öffentlich ist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Möchte man z.B. als Unternehmen seinen Quellcode versteckt halt muss man bezahlen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 erhält einen Überblick über die Projekte und die darin enthaltenen Versionen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 kann zu bestimmten Versionen „springen“ und diese wiederherzustellen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Falls Datei nicht zu groß ist direkt einsehen, ansonsten muss man die Datei downloaden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ein </a:t>
            </a:r>
            <a:r>
              <a:rPr lang="de-DE" baseline="0" dirty="0" err="1" smtClean="0">
                <a:latin typeface="+mn-lt"/>
              </a:rPr>
              <a:t>Hostingdienst</a:t>
            </a:r>
            <a:r>
              <a:rPr lang="de-DE" baseline="0" dirty="0" smtClean="0">
                <a:latin typeface="+mn-lt"/>
              </a:rPr>
              <a:t>, der seine Server für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-Nutzer bereitstellt, um Repositories auf diesen Servern verwalten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Repositories können entweder über die Kommandozeile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bearbeitet werden oder direkt über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nicht das selbe wie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deshalb habe ich vorhin erwähnt das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Git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ein </a:t>
            </a: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ist,</a:t>
            </a:r>
            <a:b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denn diese beiden werden oft miteinander verwechselt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GitHub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ermöglcht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das Anlegen von Repositories und die Verwaltung dieser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Überblick über die Projekte und die darin enthaltenen Versionen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 kann zu bestimmten Versionen „springen“ und diese wiederherzustellen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Falls Datei nicht zu groß ist direkt einsehen, ansonsten muss man die </a:t>
            </a:r>
            <a:r>
              <a:rPr lang="de-DE" sz="1200" baseline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Datei downloaden </a:t>
            </a:r>
            <a:endParaRPr lang="de-DE" sz="1200" baseline="0" dirty="0" smtClean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ein </a:t>
            </a:r>
            <a:r>
              <a:rPr lang="de-DE" baseline="0" dirty="0" err="1" smtClean="0">
                <a:latin typeface="+mn-lt"/>
              </a:rPr>
              <a:t>Hostingdienst</a:t>
            </a:r>
            <a:r>
              <a:rPr lang="de-DE" baseline="0" dirty="0" smtClean="0">
                <a:latin typeface="+mn-lt"/>
              </a:rPr>
              <a:t>, der seine Server für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-Nutzer bereitstellt, um Repositories auf diesen Servern verwalten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Repositories können entweder über die Kommandozeile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bearbeitet werden oder direkt über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nicht das selbe wie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deshalb habe ich vorhin erwähnt das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Git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ein </a:t>
            </a: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ist,</a:t>
            </a:r>
            <a:b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denn diese beiden werden oft miteinander verwechselt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GitHub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ermöglcht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das Anlegen von Repositories und die Verwaltung dieser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Überblick über die Projekte und die darin enthaltenen Versionen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 kann zu bestimmten Versionen „springen“ und diese wiederherzustellen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Falls Datei nicht zu groß ist direkt einsehen, ansonsten muss man die </a:t>
            </a:r>
            <a:r>
              <a:rPr lang="de-DE" sz="1200" baseline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Datei downloaden </a:t>
            </a:r>
            <a:endParaRPr lang="de-DE" sz="1200" baseline="0" dirty="0" smtClean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Agenda orientiert sich an der Gliederung meiner Thesis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ein </a:t>
            </a:r>
            <a:r>
              <a:rPr lang="de-DE" baseline="0" dirty="0" err="1" smtClean="0">
                <a:latin typeface="+mn-lt"/>
              </a:rPr>
              <a:t>Hostingdienst</a:t>
            </a:r>
            <a:r>
              <a:rPr lang="de-DE" baseline="0" dirty="0" smtClean="0">
                <a:latin typeface="+mn-lt"/>
              </a:rPr>
              <a:t>, der seine Server für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-Nutzer bereitstellt, um Repositories auf diesen Servern verwalten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Repositories können entweder über die Kommandozeile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bearbeitet werden oder direkt über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nicht das selbe wie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deshalb habe ich vorhin erwähnt das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Git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ein </a:t>
            </a: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ist,</a:t>
            </a:r>
            <a:b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denn diese beiden werden oft miteinander verwechselt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GitHub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ermöglcht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das Anlegen von Repositories und die Verwaltung dieser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Überblick über die Projekte und die darin enthaltenen Versionen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 kann zu bestimmten Versionen „springen“ und diese wiederherzustellen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Falls Datei nicht zu groß ist direkt einsehen, ansonsten muss man die </a:t>
            </a:r>
            <a:r>
              <a:rPr lang="de-DE" sz="1200" baseline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Datei downloaden </a:t>
            </a:r>
            <a:endParaRPr lang="de-DE" sz="1200" baseline="0" dirty="0" smtClean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ein </a:t>
            </a:r>
            <a:r>
              <a:rPr lang="de-DE" baseline="0" dirty="0" err="1" smtClean="0">
                <a:latin typeface="+mn-lt"/>
              </a:rPr>
              <a:t>Hostingdienst</a:t>
            </a:r>
            <a:r>
              <a:rPr lang="de-DE" baseline="0" dirty="0" smtClean="0">
                <a:latin typeface="+mn-lt"/>
              </a:rPr>
              <a:t>, der seine Server für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-Nutzer bereitstellt, um Repositories auf diesen Servern verwalten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Repositories können entweder über die Kommandozeile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bearbeitet werden oder direkt über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nicht das selbe wie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deshalb habe ich vorhin erwähnt das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Git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ein </a:t>
            </a: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ist,</a:t>
            </a:r>
            <a:b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denn diese beiden werden oft miteinander verwechselt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GitHub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ermöglcht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das Anlegen von Repositories und die Verwaltung dieser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Überblick über die Projekte und die darin enthaltenen Versionen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 kann zu bestimmten Versionen „springen“ und diese wiederherzustellen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Falls Datei nicht zu groß ist direkt einsehen, ansonsten muss man die Datei downloaden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ein </a:t>
            </a:r>
            <a:r>
              <a:rPr lang="de-DE" baseline="0" dirty="0" err="1" smtClean="0">
                <a:latin typeface="+mn-lt"/>
              </a:rPr>
              <a:t>Hostingdienst</a:t>
            </a:r>
            <a:r>
              <a:rPr lang="de-DE" baseline="0" dirty="0" smtClean="0">
                <a:latin typeface="+mn-lt"/>
              </a:rPr>
              <a:t>, der seine Server für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-Nutzer bereitstellt, um Repositories auf diesen Servern verwalten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Repositories können entweder über die Kommandozeile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bearbeitet werden oder direkt über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nicht das selbe wie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deshalb habe ich vorhin erwähnt das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Git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ein </a:t>
            </a: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ist,</a:t>
            </a:r>
            <a:b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denn diese beiden werden oft miteinander verwechselt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GitHub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ermöglcht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das Anlegen von Repositories und die Verwaltung dieser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Überblick über die Projekte und die darin enthaltenen Versionen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 kann zu bestimmten Versionen „springen“ und diese wiederherzustellen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Falls Datei nicht zu groß ist direkt einsehen, ansonsten muss man die Datei downloaden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Nach einer gemeinsamen Recherche mit Prof.</a:t>
            </a:r>
            <a:r>
              <a:rPr lang="de-DE" b="0" baseline="0" dirty="0" smtClean="0">
                <a:solidFill>
                  <a:srgbClr val="000000"/>
                </a:solidFill>
              </a:rPr>
              <a:t> </a:t>
            </a:r>
            <a:r>
              <a:rPr lang="de-DE" b="0" baseline="0" dirty="0" err="1" smtClean="0">
                <a:solidFill>
                  <a:srgbClr val="000000"/>
                </a:solidFill>
              </a:rPr>
              <a:t>Illik</a:t>
            </a:r>
            <a:r>
              <a:rPr lang="de-DE" b="0" baseline="0" dirty="0" smtClean="0">
                <a:solidFill>
                  <a:srgbClr val="000000"/>
                </a:solidFill>
              </a:rPr>
              <a:t>, kamen wir zu dem Schluss, dass das Plug-In</a:t>
            </a:r>
            <a:br>
              <a:rPr lang="de-DE" b="0" baseline="0" dirty="0" smtClean="0">
                <a:solidFill>
                  <a:srgbClr val="000000"/>
                </a:solidFill>
              </a:rPr>
            </a:br>
            <a:r>
              <a:rPr lang="de-DE" b="0" baseline="0" dirty="0" err="1" smtClean="0">
                <a:solidFill>
                  <a:srgbClr val="000000"/>
                </a:solidFill>
              </a:rPr>
              <a:t>EGit</a:t>
            </a:r>
            <a:r>
              <a:rPr lang="de-DE" b="0" baseline="0" dirty="0" smtClean="0">
                <a:solidFill>
                  <a:srgbClr val="000000"/>
                </a:solidFill>
              </a:rPr>
              <a:t> ein geeignetes Tool wäre, um in der Vorlesung „Programmieren und Modellieren 2“ Versionsverwaltung anwenden zu können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EGit</a:t>
            </a:r>
            <a:r>
              <a:rPr lang="de-DE" sz="1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ist ein Plug-In für die Software </a:t>
            </a:r>
            <a:r>
              <a:rPr lang="de-DE" sz="12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r>
              <a:rPr lang="de-DE" sz="1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und lässt sich ohne Weiteres in diese Software</a:t>
            </a:r>
            <a:r>
              <a:rPr lang="de-DE" sz="120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integrieren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Dadurch ist es möglich lokale 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Repositories 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direkt über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anzulegen und eine Verbindung zwischen 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einem</a:t>
            </a:r>
            <a:b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</a:b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entfernten Repository auf einem Server wie z.B.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GitHub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herzustellen</a:t>
            </a:r>
            <a:endParaRPr lang="de-DE" sz="1200" b="0" baseline="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Darüber hinaus ist es möglich den Fortschritt auf dem Server abzulegen, sowie die aktuellste Version eines Projektes vom Server auf sein lokales Repository zu laden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Auch ermöglicht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EGit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Branching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und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Merging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direkt über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auszuführen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Ein Weiterer Vorteil ist das es über das Plug-In möglich ist, auf die Änderungshistorie der vorhandenen Entwicklungszweige zuzugreifen und verschiedene Versionen einzusehen, diese zu verändern, rückgängig zu machen, zu löschen und bei Bedarf auch 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wiederherzustellen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Ebenso lassen sich unterschiede zwischen zwei verschiedenen Versionen anzeigen und auftretende Konflikte direkt über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beheben</a:t>
            </a:r>
            <a:endParaRPr lang="de-DE" sz="1200" b="0" baseline="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err="1" smtClean="0">
                <a:solidFill>
                  <a:srgbClr val="000000"/>
                </a:solidFill>
              </a:rPr>
              <a:t>Staged</a:t>
            </a:r>
            <a:r>
              <a:rPr lang="de-DE" b="0" baseline="0" dirty="0" smtClean="0">
                <a:solidFill>
                  <a:srgbClr val="000000"/>
                </a:solidFill>
              </a:rPr>
              <a:t> </a:t>
            </a:r>
            <a:r>
              <a:rPr lang="de-DE" b="0" baseline="0" dirty="0" err="1" smtClean="0">
                <a:solidFill>
                  <a:srgbClr val="000000"/>
                </a:solidFill>
              </a:rPr>
              <a:t>area</a:t>
            </a:r>
            <a:r>
              <a:rPr lang="de-DE" b="0" baseline="0" dirty="0" smtClean="0">
                <a:solidFill>
                  <a:srgbClr val="000000"/>
                </a:solidFill>
              </a:rPr>
              <a:t> und </a:t>
            </a:r>
            <a:r>
              <a:rPr lang="de-DE" b="0" baseline="0" dirty="0" err="1" smtClean="0">
                <a:solidFill>
                  <a:srgbClr val="000000"/>
                </a:solidFill>
              </a:rPr>
              <a:t>commit</a:t>
            </a:r>
            <a:endParaRPr lang="de-DE" b="0" baseline="0" dirty="0" smtClean="0">
              <a:solidFill>
                <a:srgbClr val="000000"/>
              </a:solidFill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Vorherigen </a:t>
            </a:r>
            <a:r>
              <a:rPr lang="de-DE" b="0" baseline="0" dirty="0" err="1" smtClean="0">
                <a:solidFill>
                  <a:srgbClr val="000000"/>
                </a:solidFill>
              </a:rPr>
              <a:t>commit</a:t>
            </a:r>
            <a:r>
              <a:rPr lang="de-DE" b="0" baseline="0" dirty="0" smtClean="0">
                <a:solidFill>
                  <a:srgbClr val="000000"/>
                </a:solidFill>
              </a:rPr>
              <a:t> bearbeiten möglich jedoch ist das gefährlich da andere Entwickler</a:t>
            </a:r>
            <a:br>
              <a:rPr lang="de-DE" b="0" baseline="0" dirty="0" smtClean="0">
                <a:solidFill>
                  <a:srgbClr val="000000"/>
                </a:solidFill>
              </a:rPr>
            </a:br>
            <a:r>
              <a:rPr lang="de-DE" b="0" baseline="0" dirty="0" smtClean="0">
                <a:solidFill>
                  <a:srgbClr val="000000"/>
                </a:solidFill>
              </a:rPr>
              <a:t>sich vor dem Bearbeiten einen </a:t>
            </a:r>
            <a:r>
              <a:rPr lang="de-DE" b="0" baseline="0" dirty="0" err="1" smtClean="0">
                <a:solidFill>
                  <a:srgbClr val="000000"/>
                </a:solidFill>
              </a:rPr>
              <a:t>Fetch</a:t>
            </a:r>
            <a:r>
              <a:rPr lang="de-DE" b="0" baseline="0" dirty="0" smtClean="0">
                <a:solidFill>
                  <a:srgbClr val="000000"/>
                </a:solidFill>
              </a:rPr>
              <a:t> auf ihr lokales </a:t>
            </a:r>
            <a:r>
              <a:rPr lang="de-DE" b="0" baseline="0" dirty="0" err="1" smtClean="0">
                <a:solidFill>
                  <a:srgbClr val="000000"/>
                </a:solidFill>
              </a:rPr>
              <a:t>Repo</a:t>
            </a:r>
            <a:r>
              <a:rPr lang="de-DE" b="0" baseline="0" dirty="0" smtClean="0">
                <a:solidFill>
                  <a:srgbClr val="000000"/>
                </a:solidFill>
              </a:rPr>
              <a:t> ausgeführt haben könnten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Nach „</a:t>
            </a:r>
            <a:r>
              <a:rPr lang="de-DE" b="0" baseline="0" dirty="0" err="1" smtClean="0">
                <a:solidFill>
                  <a:srgbClr val="000000"/>
                </a:solidFill>
              </a:rPr>
              <a:t>Amend</a:t>
            </a:r>
            <a:r>
              <a:rPr lang="de-DE" b="0" baseline="0" dirty="0" smtClean="0">
                <a:solidFill>
                  <a:srgbClr val="000000"/>
                </a:solidFill>
              </a:rPr>
              <a:t>“ entsteht eine neue Version, die den vorherigen Commit überschreibt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err="1" smtClean="0">
                <a:solidFill>
                  <a:srgbClr val="000000"/>
                </a:solidFill>
              </a:rPr>
              <a:t>Staged</a:t>
            </a:r>
            <a:r>
              <a:rPr lang="de-DE" b="0" baseline="0" dirty="0" smtClean="0">
                <a:solidFill>
                  <a:srgbClr val="000000"/>
                </a:solidFill>
              </a:rPr>
              <a:t> </a:t>
            </a:r>
            <a:r>
              <a:rPr lang="de-DE" b="0" baseline="0" dirty="0" err="1" smtClean="0">
                <a:solidFill>
                  <a:srgbClr val="000000"/>
                </a:solidFill>
              </a:rPr>
              <a:t>area</a:t>
            </a:r>
            <a:r>
              <a:rPr lang="de-DE" b="0" baseline="0" dirty="0" smtClean="0">
                <a:solidFill>
                  <a:srgbClr val="000000"/>
                </a:solidFill>
              </a:rPr>
              <a:t> und </a:t>
            </a:r>
            <a:r>
              <a:rPr lang="de-DE" b="0" baseline="0" dirty="0" err="1" smtClean="0">
                <a:solidFill>
                  <a:srgbClr val="000000"/>
                </a:solidFill>
              </a:rPr>
              <a:t>commit</a:t>
            </a:r>
            <a:endParaRPr lang="de-DE" b="0" baseline="0" dirty="0" smtClean="0">
              <a:solidFill>
                <a:srgbClr val="000000"/>
              </a:solidFill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Vorherigen </a:t>
            </a:r>
            <a:r>
              <a:rPr lang="de-DE" b="0" baseline="0" dirty="0" err="1" smtClean="0">
                <a:solidFill>
                  <a:srgbClr val="000000"/>
                </a:solidFill>
              </a:rPr>
              <a:t>commit</a:t>
            </a:r>
            <a:r>
              <a:rPr lang="de-DE" b="0" baseline="0" dirty="0" smtClean="0">
                <a:solidFill>
                  <a:srgbClr val="000000"/>
                </a:solidFill>
              </a:rPr>
              <a:t> bearbeiten möglich jedoch ist das gefährlich da andere Entwickler</a:t>
            </a:r>
            <a:br>
              <a:rPr lang="de-DE" b="0" baseline="0" dirty="0" smtClean="0">
                <a:solidFill>
                  <a:srgbClr val="000000"/>
                </a:solidFill>
              </a:rPr>
            </a:br>
            <a:r>
              <a:rPr lang="de-DE" b="0" baseline="0" dirty="0" smtClean="0">
                <a:solidFill>
                  <a:srgbClr val="000000"/>
                </a:solidFill>
              </a:rPr>
              <a:t>sich vor dem Bearbeiten einen </a:t>
            </a:r>
            <a:r>
              <a:rPr lang="de-DE" b="0" baseline="0" dirty="0" err="1" smtClean="0">
                <a:solidFill>
                  <a:srgbClr val="000000"/>
                </a:solidFill>
              </a:rPr>
              <a:t>Fetch</a:t>
            </a:r>
            <a:r>
              <a:rPr lang="de-DE" b="0" baseline="0" dirty="0" smtClean="0">
                <a:solidFill>
                  <a:srgbClr val="000000"/>
                </a:solidFill>
              </a:rPr>
              <a:t> auf ihr lokales </a:t>
            </a:r>
            <a:r>
              <a:rPr lang="de-DE" b="0" baseline="0" dirty="0" err="1" smtClean="0">
                <a:solidFill>
                  <a:srgbClr val="000000"/>
                </a:solidFill>
              </a:rPr>
              <a:t>Repo</a:t>
            </a:r>
            <a:r>
              <a:rPr lang="de-DE" b="0" baseline="0" dirty="0" smtClean="0">
                <a:solidFill>
                  <a:srgbClr val="000000"/>
                </a:solidFill>
              </a:rPr>
              <a:t> ausgeführt haben könnten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Nach „</a:t>
            </a:r>
            <a:r>
              <a:rPr lang="de-DE" b="0" baseline="0" dirty="0" err="1" smtClean="0">
                <a:solidFill>
                  <a:srgbClr val="000000"/>
                </a:solidFill>
              </a:rPr>
              <a:t>Amend</a:t>
            </a:r>
            <a:r>
              <a:rPr lang="de-DE" b="0" baseline="0" dirty="0" smtClean="0">
                <a:solidFill>
                  <a:srgbClr val="000000"/>
                </a:solidFill>
              </a:rPr>
              <a:t>“ entsteht eine neue Version, die den vorherigen Commit überschreibt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Auf</a:t>
            </a:r>
            <a:r>
              <a:rPr lang="de-DE" b="0" baseline="0" dirty="0" smtClean="0">
                <a:solidFill>
                  <a:srgbClr val="000000"/>
                </a:solidFill>
              </a:rPr>
              <a:t> vorherige Version zurückgesprungen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Rechtsklick auf Datei die bearbeitet werden soll 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Replace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with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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Previous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Revision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Dadurch wird die vorherige Version wiederhergestellt und als neuer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commit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gespeichert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Dropbox kann</a:t>
            </a:r>
            <a:r>
              <a:rPr lang="de-DE" baseline="0" dirty="0" smtClean="0">
                <a:latin typeface="+mn-lt"/>
              </a:rPr>
              <a:t> unübersichtlich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Bei Dropbox kann nicht zu einer vorherigen Versions zurückgesprungen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Über Vorteile der Versionsverwaltung kommen wir noch zu sprechen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Es ist auch</a:t>
            </a:r>
            <a:r>
              <a:rPr lang="de-DE" b="0" baseline="0" dirty="0" smtClean="0">
                <a:solidFill>
                  <a:srgbClr val="000000"/>
                </a:solidFill>
              </a:rPr>
              <a:t> möglich einen beliebigen Commit aus der Historie auszuwählen und zu dieser Version zu springen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Zurück auf </a:t>
            </a:r>
            <a:r>
              <a:rPr lang="de-DE" b="0" baseline="0" dirty="0" err="1" smtClean="0">
                <a:solidFill>
                  <a:srgbClr val="000000"/>
                </a:solidFill>
              </a:rPr>
              <a:t>Verion</a:t>
            </a:r>
            <a:r>
              <a:rPr lang="de-DE" b="0" baseline="0" dirty="0" smtClean="0">
                <a:solidFill>
                  <a:srgbClr val="000000"/>
                </a:solidFill>
              </a:rPr>
              <a:t>, die sich in der </a:t>
            </a:r>
            <a:r>
              <a:rPr lang="de-DE" b="0" baseline="0" dirty="0" err="1" smtClean="0">
                <a:solidFill>
                  <a:srgbClr val="000000"/>
                </a:solidFill>
              </a:rPr>
              <a:t>Staging</a:t>
            </a:r>
            <a:r>
              <a:rPr lang="de-DE" b="0" baseline="0" dirty="0" smtClean="0">
                <a:solidFill>
                  <a:srgbClr val="000000"/>
                </a:solidFill>
              </a:rPr>
              <a:t> Area befindet ist auch möglich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Mit Rechtsklick auf </a:t>
            </a:r>
            <a:r>
              <a:rPr lang="de-DE" b="0" dirty="0" err="1" smtClean="0">
                <a:solidFill>
                  <a:srgbClr val="000000"/>
                </a:solidFill>
              </a:rPr>
              <a:t>Branch</a:t>
            </a:r>
            <a:r>
              <a:rPr lang="de-DE" b="0" dirty="0" smtClean="0">
                <a:solidFill>
                  <a:srgbClr val="000000"/>
                </a:solidFill>
              </a:rPr>
              <a:t> 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Create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new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Ich wähle aus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, aus welchen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der neue hervorgehen soll</a:t>
            </a:r>
            <a:endParaRPr lang="de-DE" b="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Neuer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hat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den selben Inhalt wie der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, aus dem er entstanden ist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Mit Rechtsklick auf </a:t>
            </a:r>
            <a:r>
              <a:rPr lang="de-DE" b="0" dirty="0" err="1" smtClean="0">
                <a:solidFill>
                  <a:srgbClr val="000000"/>
                </a:solidFill>
              </a:rPr>
              <a:t>Branch</a:t>
            </a:r>
            <a:r>
              <a:rPr lang="de-DE" b="0" dirty="0" smtClean="0">
                <a:solidFill>
                  <a:srgbClr val="000000"/>
                </a:solidFill>
              </a:rPr>
              <a:t> 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Create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new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Ich wähle aus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, aus welchen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der neue hervorgehen soll</a:t>
            </a:r>
            <a:endParaRPr lang="de-DE" b="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Neuer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hat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den selben Inhalt wie der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, aus dem er entstanden ist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Mit Rechtsklick auf </a:t>
            </a:r>
            <a:r>
              <a:rPr lang="de-DE" b="0" dirty="0" err="1" smtClean="0">
                <a:solidFill>
                  <a:srgbClr val="000000"/>
                </a:solidFill>
              </a:rPr>
              <a:t>Branch</a:t>
            </a:r>
            <a:r>
              <a:rPr lang="de-DE" b="0" dirty="0" smtClean="0">
                <a:solidFill>
                  <a:srgbClr val="000000"/>
                </a:solidFill>
              </a:rPr>
              <a:t> 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Create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new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Ich wähle aus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, aus welchen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der neue hervorgehen soll</a:t>
            </a:r>
            <a:endParaRPr lang="de-DE" b="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Neuer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hat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den selben Inhalt wie der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, aus dem er entstanden ist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hfu_logo_rgb_lay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404813"/>
            <a:ext cx="20843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685800" y="1219200"/>
            <a:ext cx="45720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2pPr>
            <a:lvl3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3pPr>
            <a:lvl4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4pPr>
            <a:lvl5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5pPr>
            <a:lvl6pPr marL="4572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6pPr>
            <a:lvl7pPr marL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7pPr>
            <a:lvl8pPr marL="1371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8pPr>
            <a:lvl9pPr marL="18288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de-DE" sz="2400" u="none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" name="Picture 11" descr="titel_kreisfläch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3300"/>
            <a:ext cx="9145588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claim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3535363"/>
            <a:ext cx="28162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6BF23-39B6-4064-9BB3-1BCA13F2FC1F}" type="datetime1">
              <a:rPr lang="de-DE"/>
              <a:pPr>
                <a:defRPr/>
              </a:pPr>
              <a:t>08.11.2017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D92A8-38E4-4270-9DAB-6F097B4B6B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17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02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395288"/>
            <a:ext cx="1947862" cy="51673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395288"/>
            <a:ext cx="5695950" cy="516731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1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24000"/>
            <a:ext cx="8351837" cy="4038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F86A1-9947-4356-AD39-493A2BF305E6}" type="datetime1">
              <a:rPr lang="de-DE"/>
              <a:pPr>
                <a:defRPr/>
              </a:pPr>
              <a:t>08.11.2017</a:t>
            </a:fld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4D409-5571-4F32-B32A-C943406F16F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13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699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798AE-57FB-4546-BFBA-B96BF3D9BD61}" type="datetime1">
              <a:rPr lang="de-DE"/>
              <a:pPr>
                <a:defRPr/>
              </a:pPr>
              <a:t>08.11.2017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F9BC2-D473-4512-964E-C7663A2054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80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003232" cy="101297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1535113"/>
            <a:ext cx="38884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2174875"/>
            <a:ext cx="3888432" cy="37023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4" y="1535113"/>
            <a:ext cx="3898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8024" y="2174875"/>
            <a:ext cx="3898776" cy="37023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301FD-F834-4B1C-83EE-2FB5BF266F02}" type="datetime1">
              <a:rPr lang="de-DE"/>
              <a:pPr>
                <a:defRPr/>
              </a:pPr>
              <a:t>08.11.2017</a:t>
            </a:fld>
            <a:endParaRPr lang="de-D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9A1B3-1FA7-41FC-B05D-4D625E74BA2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4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9F2B-91CC-4AEB-BCFC-675E16D51C93}" type="datetime1">
              <a:rPr lang="de-DE"/>
              <a:pPr>
                <a:defRPr/>
              </a:pPr>
              <a:t>08.11.2017</a:t>
            </a:fld>
            <a:endParaRPr lang="de-DE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EDD0B-998A-4E09-8C3B-75FDCB82E0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4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42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96752"/>
            <a:ext cx="2880320" cy="9460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04" y="1196752"/>
            <a:ext cx="4978896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68" y="2132856"/>
            <a:ext cx="2880320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91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099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307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4" descr="folie_fußzei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9150"/>
            <a:ext cx="914558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395288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24000"/>
            <a:ext cx="835183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2053" name="Picture 8" descr="hfu_logo_rgb_la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328613"/>
            <a:ext cx="17494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7667625" y="6378575"/>
            <a:ext cx="8651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u="none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5E4DB24-8092-4ECA-A70C-3DACDCE6816F}" type="datetime1">
              <a:rPr lang="de-DE"/>
              <a:pPr>
                <a:defRPr/>
              </a:pPr>
              <a:t>08.11.2017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39750" y="6365875"/>
            <a:ext cx="20161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u="none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539750" y="5900738"/>
            <a:ext cx="431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pPr>
              <a:defRPr/>
            </a:pPr>
            <a:fld id="{AEEA5801-727E-4B83-AEAA-401E900C42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1" r:id="rId2"/>
    <p:sldLayoutId id="2147484126" r:id="rId3"/>
    <p:sldLayoutId id="2147484122" r:id="rId4"/>
    <p:sldLayoutId id="2147484123" r:id="rId5"/>
    <p:sldLayoutId id="2147484124" r:id="rId6"/>
    <p:sldLayoutId id="2147484127" r:id="rId7"/>
    <p:sldLayoutId id="2147484128" r:id="rId8"/>
    <p:sldLayoutId id="2147484129" r:id="rId9"/>
    <p:sldLayoutId id="2147484130" r:id="rId10"/>
    <p:sldLayoutId id="214748413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67543" y="1196752"/>
            <a:ext cx="813690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u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Abschlusspräsentation - Bachelorarbeit</a:t>
            </a:r>
            <a:endParaRPr lang="de-DE" sz="3200" u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03127" y="3573016"/>
            <a:ext cx="9089796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u="none" dirty="0" smtClean="0">
                <a:latin typeface="+mj-lt"/>
                <a:cs typeface="Arial" panose="020B0604020202020204" pitchFamily="34" charset="0"/>
              </a:rPr>
              <a:t>Verteilte Versionsverwaltung</a:t>
            </a:r>
          </a:p>
          <a:p>
            <a:r>
              <a:rPr lang="de-DE" sz="3200" b="1" u="none" dirty="0" smtClean="0">
                <a:latin typeface="+mj-lt"/>
                <a:cs typeface="Arial" panose="020B0604020202020204" pitchFamily="34" charset="0"/>
              </a:rPr>
              <a:t>Eine Tool-Integration in Java-Programmier-Vorlesungen</a:t>
            </a:r>
            <a:endParaRPr lang="de-DE" sz="3200" b="1" u="none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0178" y="6381328"/>
            <a:ext cx="616226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800" u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Ertugrul </a:t>
            </a:r>
            <a:r>
              <a:rPr lang="de-DE" sz="1800" u="non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Özkara</a:t>
            </a:r>
            <a:r>
              <a:rPr lang="de-DE" sz="1800" u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Wirtschaftsinformatik Bachelor </a:t>
            </a:r>
            <a:r>
              <a:rPr lang="de-DE" sz="1800" u="none" dirty="0" smtClean="0">
                <a:solidFill>
                  <a:srgbClr val="000000"/>
                </a:solidFill>
              </a:rPr>
              <a:t>|  </a:t>
            </a:r>
            <a:r>
              <a:rPr lang="de-DE" sz="1800" u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245269</a:t>
            </a:r>
          </a:p>
        </p:txBody>
      </p:sp>
      <p:pic>
        <p:nvPicPr>
          <p:cNvPr id="1026" name="Picture 2" descr="Bildergebnis für 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770" y="2259420"/>
            <a:ext cx="1732230" cy="173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1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196752"/>
            <a:ext cx="5137819" cy="450986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23528" y="1556792"/>
            <a:ext cx="2410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u="none" dirty="0" smtClean="0">
                <a:solidFill>
                  <a:srgbClr val="000000"/>
                </a:solidFill>
              </a:rPr>
              <a:t>Zentral vs. Verteilt:</a:t>
            </a:r>
            <a:endParaRPr lang="de-DE" sz="2000" b="1" u="non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Repository: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Container oder Behälter in dem das gesamte Projekte mit der Änderungshistorie auf einem Server vorhanden ist </a:t>
            </a:r>
          </a:p>
          <a:p>
            <a:pPr>
              <a:lnSpc>
                <a:spcPct val="200000"/>
              </a:lnSpc>
            </a:pPr>
            <a:r>
              <a:rPr lang="de-DE" sz="2000" b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Branch</a:t>
            </a: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Entwicklungszweig auf dem gearbeitet wird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de-DE" sz="2000" b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Checkout</a:t>
            </a: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Navigieren zwischen den </a:t>
            </a: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Branches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de-DE" sz="20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Commit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bestätigte Freischaltung einer Änderung</a:t>
            </a:r>
          </a:p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Hash-Code: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Eindeutige,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160 Bit lange Prüfsumme, die einem Commit zugeordnet wird</a:t>
            </a:r>
            <a:endParaRPr lang="de-DE" sz="2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0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Grundlagen</a:t>
            </a:r>
            <a:b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Ohne Versionskontrolle</a:t>
            </a:r>
            <a:endParaRPr lang="de-DE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5040560" cy="456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4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Grundlagen</a:t>
            </a:r>
            <a:b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hne Versionsverwaltung – Lock-Modify-Write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84784"/>
            <a:ext cx="4032448" cy="427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1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Grundlagen</a:t>
            </a:r>
            <a:b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Versionsverwaltung -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89" y="1092200"/>
            <a:ext cx="4622536" cy="478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537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476672"/>
            <a:ext cx="7772400" cy="533400"/>
          </a:xfrm>
        </p:spPr>
        <p:txBody>
          <a:bodyPr/>
          <a:lstStyle/>
          <a:p>
            <a:pPr algn="ctr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Vorteile </a:t>
            </a: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gegenüber Dropbox:</a:t>
            </a:r>
            <a:endParaRPr lang="de-DE" sz="2000" b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Versionierung, Archivierung und Protokollierung von Dateien möglich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Stand </a:t>
            </a:r>
            <a:r>
              <a:rPr lang="de-DE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der Arbeit verfolgen, rückgängig machen oder wiederherstellen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Gleichzeitiges Entwickeln selber Datei durch mehrere Entwickler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Zeitersparnis </a:t>
            </a:r>
            <a:r>
              <a:rPr lang="de-DE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dank </a:t>
            </a: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Versionsverwaltung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EF86A1-9947-4356-AD39-493A2BF305E6}" type="datetime1">
              <a:rPr lang="de-DE" smtClean="0"/>
              <a:pPr>
                <a:defRPr/>
              </a:pPr>
              <a:t>08.11.2017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Furtwangen, Marketing &amp; Öffentlichkeitsarbeit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4D409-5571-4F32-B32A-C943406F16F9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662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16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Geschichte: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Entwicklung begann 2005 durch Linux-Gründer Linus </a:t>
            </a: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Torvalds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und seinem Team.</a:t>
            </a:r>
          </a:p>
          <a:p>
            <a:pPr>
              <a:lnSpc>
                <a:spcPct val="150000"/>
              </a:lnSpc>
            </a:pP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bedeutet so viel wie „Blödmann“</a:t>
            </a: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</a:p>
          <a:p>
            <a:pPr marL="0" indent="0" algn="ctr">
              <a:buNone/>
            </a:pPr>
            <a:endParaRPr lang="en-US" sz="2000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„</a:t>
            </a:r>
            <a:r>
              <a:rPr lang="en-US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I’m an </a:t>
            </a: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egoistical </a:t>
            </a:r>
            <a:r>
              <a:rPr lang="en-US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bastard, and I name all my projects after myself. First ‘Linux’, now ‘</a:t>
            </a:r>
            <a:r>
              <a:rPr lang="en-US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Git</a:t>
            </a: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’.“ 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- Linus Torvalds -</a:t>
            </a:r>
            <a:endParaRPr lang="de-DE" sz="2000" b="1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Andere Versionsverwaltungssysteme: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Änderungen als Information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„</a:t>
            </a: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Diffs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8314140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Besonderheit: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Momentaufnahmen 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bei </a:t>
            </a:r>
            <a:r>
              <a:rPr lang="de-DE" sz="2000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„Snapshots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</a:t>
            </a:r>
          </a:p>
          <a:p>
            <a:pPr>
              <a:lnSpc>
                <a:spcPct val="150000"/>
              </a:lnSpc>
            </a:pPr>
            <a:endParaRPr lang="de-DE" sz="20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7761640" cy="34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8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Versionskontrolle neu durchdacht</a:t>
            </a:r>
          </a:p>
          <a:p>
            <a:pPr>
              <a:lnSpc>
                <a:spcPct val="150000"/>
              </a:lnSpc>
            </a:pP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arbeitet wie ein Dateisystem</a:t>
            </a:r>
          </a:p>
          <a:p>
            <a:pPr>
              <a:lnSpc>
                <a:spcPct val="150000"/>
              </a:lnSpc>
            </a:pPr>
            <a:endParaRPr lang="de-DE" sz="20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de-DE" sz="20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de-DE" sz="20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73377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6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Weitere Besonderheiten von </a:t>
            </a:r>
            <a:r>
              <a:rPr lang="de-DE" sz="2000" b="1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b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Verteilte Versionsverwaltung:</a:t>
            </a: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Gesamtes Projekt lokal vorhanden  schnelleres Arbeiten ohne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Verzögerung</a:t>
            </a:r>
            <a:r>
              <a:rPr lang="de-DE" sz="20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de-DE" sz="20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sz="2000" b="1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Branching</a:t>
            </a: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und </a:t>
            </a:r>
            <a:r>
              <a:rPr lang="de-DE" sz="2000" b="1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Merging</a:t>
            </a: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de-DE" sz="2000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Branching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und </a:t>
            </a:r>
            <a:r>
              <a:rPr lang="de-DE" sz="2000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Merging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ist leichter zu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handhaben</a:t>
            </a:r>
            <a:b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Drei Ebenen: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Repository, </a:t>
            </a:r>
            <a:r>
              <a:rPr lang="de-DE" sz="2000" u="sng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Staging</a:t>
            </a:r>
            <a:r>
              <a:rPr lang="de-DE" sz="2000" u="sng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Area (Index)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Working </a:t>
            </a: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Tree</a:t>
            </a:r>
            <a:endParaRPr lang="de-DE" sz="2000" b="1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21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" y="2152650"/>
            <a:ext cx="79629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7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95536" y="1268760"/>
            <a:ext cx="8141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u="none" dirty="0" err="1">
                <a:solidFill>
                  <a:srgbClr val="000000"/>
                </a:solidFill>
                <a:cs typeface="Arial" panose="020B0604020202020204" pitchFamily="34" charset="0"/>
              </a:rPr>
              <a:t>Branching</a:t>
            </a:r>
            <a:r>
              <a:rPr lang="de-DE" sz="2000" b="1" u="none" dirty="0">
                <a:solidFill>
                  <a:srgbClr val="000000"/>
                </a:solidFill>
                <a:cs typeface="Arial" panose="020B0604020202020204" pitchFamily="34" charset="0"/>
              </a:rPr>
              <a:t>/</a:t>
            </a:r>
            <a:r>
              <a:rPr lang="de-DE" sz="2000" b="1" u="none" dirty="0" err="1">
                <a:solidFill>
                  <a:srgbClr val="000000"/>
                </a:solidFill>
                <a:cs typeface="Arial" panose="020B0604020202020204" pitchFamily="34" charset="0"/>
              </a:rPr>
              <a:t>Merging</a:t>
            </a:r>
            <a:r>
              <a:rPr lang="de-DE" sz="2000" b="1" u="none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b="1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/>
            </a:r>
            <a:br>
              <a:rPr lang="de-DE" sz="2000" b="1" u="none" dirty="0" smtClean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Erstellen </a:t>
            </a:r>
            <a:r>
              <a:rPr lang="de-DE" sz="2000" u="none" dirty="0">
                <a:solidFill>
                  <a:srgbClr val="000000"/>
                </a:solidFill>
                <a:cs typeface="Arial" panose="020B0604020202020204" pitchFamily="34" charset="0"/>
              </a:rPr>
              <a:t>von „Verzweigungen“ um </a:t>
            </a:r>
            <a:r>
              <a:rPr lang="de-DE" sz="2000" u="none" dirty="0" err="1">
                <a:solidFill>
                  <a:srgbClr val="000000"/>
                </a:solidFill>
                <a:cs typeface="Arial" panose="020B0604020202020204" pitchFamily="34" charset="0"/>
              </a:rPr>
              <a:t>bsw</a:t>
            </a:r>
            <a:r>
              <a:rPr lang="de-DE" sz="2000" u="none" dirty="0">
                <a:solidFill>
                  <a:srgbClr val="000000"/>
                </a:solidFill>
                <a:cs typeface="Arial" panose="020B0604020202020204" pitchFamily="34" charset="0"/>
              </a:rPr>
              <a:t>. Bugfixing auf einem Zweig </a:t>
            </a: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durchzuführen</a:t>
            </a:r>
            <a:b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Danach </a:t>
            </a:r>
            <a:r>
              <a:rPr lang="de-DE" sz="2000" u="none" dirty="0">
                <a:solidFill>
                  <a:srgbClr val="000000"/>
                </a:solidFill>
                <a:cs typeface="Arial" panose="020B0604020202020204" pitchFamily="34" charset="0"/>
              </a:rPr>
              <a:t>„Verschmelzen“ zweier </a:t>
            </a: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Entwicklungszweige</a:t>
            </a:r>
            <a:endParaRPr lang="de-DE" sz="2000" u="non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204864"/>
            <a:ext cx="6083405" cy="3493847"/>
          </a:xfrm>
        </p:spPr>
      </p:pic>
    </p:spTree>
    <p:extLst>
      <p:ext uri="{BB962C8B-B14F-4D97-AF65-F5344CB8AC3E}">
        <p14:creationId xmlns:p14="http://schemas.microsoft.com/office/powerpoint/2010/main" val="364759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576" y="1196752"/>
            <a:ext cx="4851735" cy="436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395536" y="2132856"/>
            <a:ext cx="37930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err="1" smtClean="0">
                <a:solidFill>
                  <a:srgbClr val="000000"/>
                </a:solidFill>
              </a:rPr>
              <a:t>Staging</a:t>
            </a:r>
            <a:r>
              <a:rPr lang="de-DE" sz="2000" u="none" dirty="0" smtClean="0">
                <a:solidFill>
                  <a:srgbClr val="000000"/>
                </a:solidFill>
              </a:rPr>
              <a:t> Area o. Index bei vielen</a:t>
            </a:r>
            <a:br>
              <a:rPr lang="de-DE" sz="2000" u="none" dirty="0" smtClean="0">
                <a:solidFill>
                  <a:srgbClr val="000000"/>
                </a:solidFill>
              </a:rPr>
            </a:br>
            <a:r>
              <a:rPr lang="de-DE" sz="2000" u="none" dirty="0" smtClean="0">
                <a:solidFill>
                  <a:srgbClr val="000000"/>
                </a:solidFill>
              </a:rPr>
              <a:t>anderen Versionsverwaltungs-</a:t>
            </a:r>
            <a:br>
              <a:rPr lang="de-DE" sz="2000" u="none" dirty="0" smtClean="0">
                <a:solidFill>
                  <a:srgbClr val="000000"/>
                </a:solidFill>
              </a:rPr>
            </a:br>
            <a:r>
              <a:rPr lang="de-DE" sz="2000" u="none" dirty="0" err="1" smtClean="0">
                <a:solidFill>
                  <a:srgbClr val="000000"/>
                </a:solidFill>
              </a:rPr>
              <a:t>systemen</a:t>
            </a:r>
            <a:r>
              <a:rPr lang="de-DE" sz="2000" u="none" dirty="0" smtClean="0">
                <a:solidFill>
                  <a:srgbClr val="000000"/>
                </a:solidFill>
              </a:rPr>
              <a:t> nicht vorhanden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smtClean="0">
                <a:solidFill>
                  <a:srgbClr val="000000"/>
                </a:solidFill>
              </a:rPr>
              <a:t>Vergleichbar mit einem</a:t>
            </a:r>
            <a:br>
              <a:rPr lang="de-DE" sz="2000" u="none" dirty="0" smtClean="0">
                <a:solidFill>
                  <a:srgbClr val="000000"/>
                </a:solidFill>
              </a:rPr>
            </a:br>
            <a:r>
              <a:rPr lang="de-DE" sz="2000" u="none" dirty="0" smtClean="0">
                <a:solidFill>
                  <a:srgbClr val="000000"/>
                </a:solidFill>
              </a:rPr>
              <a:t>Einkaufswagen o. einem </a:t>
            </a:r>
            <a:r>
              <a:rPr lang="de-DE" sz="2000" u="none" dirty="0" err="1" smtClean="0">
                <a:solidFill>
                  <a:srgbClr val="000000"/>
                </a:solidFill>
              </a:rPr>
              <a:t>Ladedock</a:t>
            </a:r>
            <a:endParaRPr lang="de-DE" sz="2000" u="none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smtClean="0">
                <a:solidFill>
                  <a:srgbClr val="000000"/>
                </a:solidFill>
              </a:rPr>
              <a:t>„</a:t>
            </a:r>
            <a:r>
              <a:rPr lang="de-DE" sz="2000" u="none" dirty="0" err="1" smtClean="0">
                <a:solidFill>
                  <a:srgbClr val="000000"/>
                </a:solidFill>
              </a:rPr>
              <a:t>modified</a:t>
            </a:r>
            <a:r>
              <a:rPr lang="de-DE" sz="2000" u="none" dirty="0" smtClean="0">
                <a:solidFill>
                  <a:srgbClr val="000000"/>
                </a:solidFill>
              </a:rPr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smtClean="0">
                <a:solidFill>
                  <a:srgbClr val="000000"/>
                </a:solidFill>
              </a:rPr>
              <a:t>„</a:t>
            </a:r>
            <a:r>
              <a:rPr lang="de-DE" sz="2000" u="none" dirty="0" err="1" smtClean="0">
                <a:solidFill>
                  <a:srgbClr val="000000"/>
                </a:solidFill>
              </a:rPr>
              <a:t>staged</a:t>
            </a:r>
            <a:r>
              <a:rPr lang="de-DE" sz="2000" u="none" dirty="0" smtClean="0">
                <a:solidFill>
                  <a:srgbClr val="000000"/>
                </a:solidFill>
              </a:rPr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smtClean="0">
                <a:solidFill>
                  <a:srgbClr val="000000"/>
                </a:solidFill>
              </a:rPr>
              <a:t>„</a:t>
            </a:r>
            <a:r>
              <a:rPr lang="de-DE" sz="2000" u="none" dirty="0" err="1" smtClean="0">
                <a:solidFill>
                  <a:srgbClr val="000000"/>
                </a:solidFill>
              </a:rPr>
              <a:t>comitted</a:t>
            </a:r>
            <a:r>
              <a:rPr lang="de-DE" sz="2000" u="none" dirty="0" smtClean="0">
                <a:solidFill>
                  <a:srgbClr val="000000"/>
                </a:solidFill>
              </a:rPr>
              <a:t>“</a:t>
            </a:r>
            <a:endParaRPr lang="de-DE" sz="2000" u="non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8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Übertragung Server und Client –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Push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25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74" y="1164906"/>
            <a:ext cx="3860766" cy="4397694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2448272" cy="221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75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26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</a:rPr>
              <a:t>Konflikt: </a:t>
            </a:r>
            <a:r>
              <a:rPr lang="de-DE" sz="2000" dirty="0" err="1" smtClean="0">
                <a:solidFill>
                  <a:srgbClr val="000000"/>
                </a:solidFill>
              </a:rPr>
              <a:t>Merge</a:t>
            </a:r>
            <a:r>
              <a:rPr lang="de-DE" sz="2000" dirty="0" smtClean="0">
                <a:solidFill>
                  <a:srgbClr val="000000"/>
                </a:solidFill>
              </a:rPr>
              <a:t> nicht möglich. Muss per Hand aufgehoben werden</a:t>
            </a:r>
            <a:endParaRPr lang="de-DE" sz="2000" b="1" dirty="0">
              <a:solidFill>
                <a:srgbClr val="000000"/>
              </a:solidFill>
            </a:endParaRPr>
          </a:p>
          <a:p>
            <a:endParaRPr lang="de-DE" b="1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6636962" cy="206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0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err="1" smtClean="0">
                <a:solidFill>
                  <a:srgbClr val="000000"/>
                </a:solidFill>
              </a:rPr>
              <a:t>GitHub</a:t>
            </a:r>
            <a:r>
              <a:rPr lang="de-DE" sz="2000" b="1" dirty="0" smtClean="0">
                <a:solidFill>
                  <a:srgbClr val="000000"/>
                </a:solidFill>
              </a:rPr>
              <a:t>: </a:t>
            </a:r>
            <a:r>
              <a:rPr lang="de-DE" sz="2000" dirty="0" err="1" smtClean="0">
                <a:solidFill>
                  <a:srgbClr val="000000"/>
                </a:solidFill>
              </a:rPr>
              <a:t>Hostingdienst</a:t>
            </a:r>
            <a:r>
              <a:rPr lang="de-DE" sz="2000" dirty="0" smtClean="0">
                <a:solidFill>
                  <a:srgbClr val="000000"/>
                </a:solidFill>
              </a:rPr>
              <a:t> von Repositories</a:t>
            </a:r>
          </a:p>
          <a:p>
            <a:pPr>
              <a:lnSpc>
                <a:spcPct val="150000"/>
              </a:lnSpc>
            </a:pPr>
            <a:r>
              <a:rPr lang="de-DE" sz="2000" dirty="0" err="1" smtClean="0">
                <a:solidFill>
                  <a:srgbClr val="000000"/>
                </a:solidFill>
              </a:rPr>
              <a:t>GitHub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≠</a:t>
            </a:r>
            <a:r>
              <a:rPr lang="de-DE" sz="2000" dirty="0" err="1" smtClean="0">
                <a:solidFill>
                  <a:srgbClr val="000000"/>
                </a:solidFill>
                <a:latin typeface="+mj-lt"/>
                <a:ea typeface="Verdana"/>
                <a:cs typeface="Verdana"/>
              </a:rPr>
              <a:t>Git</a:t>
            </a:r>
            <a:endParaRPr lang="de-DE" sz="2000" dirty="0" smtClean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</a:rPr>
              <a:t>Repositories anlegen</a:t>
            </a: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</a:rPr>
              <a:t>Überblick über die Projekte und Versionen</a:t>
            </a: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</a:rPr>
              <a:t>Versionen speichern, löschen und wiederherstellen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2971800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5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539875"/>
            <a:ext cx="86804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8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7" y="1484784"/>
            <a:ext cx="9016055" cy="374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14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sz="2000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9800"/>
            <a:ext cx="91440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31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sz="2000" dirty="0" smtClean="0">
              <a:solidFill>
                <a:srgbClr val="0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11250"/>
            <a:ext cx="859155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6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sz="2000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054100"/>
            <a:ext cx="814705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7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Entscheidung: </a:t>
            </a:r>
            <a:r>
              <a:rPr lang="de-DE" sz="2000" dirty="0" smtClean="0">
                <a:solidFill>
                  <a:srgbClr val="000000"/>
                </a:solidFill>
              </a:rPr>
              <a:t>Nach </a:t>
            </a:r>
            <a:r>
              <a:rPr lang="de-DE" sz="2000" dirty="0" smtClean="0">
                <a:solidFill>
                  <a:srgbClr val="000000"/>
                </a:solidFill>
              </a:rPr>
              <a:t>gemeinsamer Recherche 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Plug-In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EGit</a:t>
            </a:r>
            <a:endParaRPr lang="de-DE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ist Plug-In für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endParaRPr lang="de-DE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Lokales Repository direkt über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anlegen</a:t>
            </a: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Fortschritt per „Push“ hochladen oder per „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Fetch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“ herunterladen</a:t>
            </a:r>
            <a:endParaRPr lang="de-DE" sz="20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Neue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Branches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anlegen und auch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Mergen</a:t>
            </a:r>
            <a:endParaRPr lang="de-DE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Änderungshistorie einsehen und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Commits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manipulieren</a:t>
            </a: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Änderung zwischen zwei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Commits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einsehen</a:t>
            </a: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Konflikte direkt über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lösen</a:t>
            </a:r>
          </a:p>
        </p:txBody>
      </p:sp>
    </p:spTree>
    <p:extLst>
      <p:ext uri="{BB962C8B-B14F-4D97-AF65-F5344CB8AC3E}">
        <p14:creationId xmlns:p14="http://schemas.microsoft.com/office/powerpoint/2010/main" val="144010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35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7"/>
          <a:stretch/>
        </p:blipFill>
        <p:spPr bwMode="auto">
          <a:xfrm>
            <a:off x="1" y="318488"/>
            <a:ext cx="9144000" cy="560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2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36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07"/>
          <a:stretch/>
        </p:blipFill>
        <p:spPr bwMode="auto">
          <a:xfrm>
            <a:off x="-13701" y="332656"/>
            <a:ext cx="9177376" cy="564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6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5"/>
          <a:stretch/>
        </p:blipFill>
        <p:spPr bwMode="auto">
          <a:xfrm>
            <a:off x="-1" y="260648"/>
            <a:ext cx="9144001" cy="530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6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18"/>
          <a:stretch/>
        </p:blipFill>
        <p:spPr bwMode="auto">
          <a:xfrm>
            <a:off x="-16947" y="188640"/>
            <a:ext cx="9156841" cy="566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6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1"/>
          <a:stretch/>
        </p:blipFill>
        <p:spPr bwMode="auto">
          <a:xfrm>
            <a:off x="-222" y="247933"/>
            <a:ext cx="9144222" cy="560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2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Projekt in der Vorlesung „Programmieren und Modellieren 2“ von Prof. </a:t>
            </a: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Illik</a:t>
            </a:r>
            <a:endParaRPr lang="de-DE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Scrumorientierte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Softwarentwicklung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in 3-5er Gruppen</a:t>
            </a:r>
          </a:p>
          <a:p>
            <a:pPr>
              <a:lnSpc>
                <a:spcPct val="200000"/>
              </a:lnSpc>
            </a:pP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Handhabung und Abgabe erfolgt über Dropbox</a:t>
            </a:r>
          </a:p>
          <a:p>
            <a:pPr>
              <a:lnSpc>
                <a:spcPct val="20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Problem: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Über Dropbox ist nicht zu sehen wer, was zum Projekt beigetragen hat</a:t>
            </a:r>
          </a:p>
          <a:p>
            <a:pPr>
              <a:lnSpc>
                <a:spcPct val="20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Ziel: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R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eibungslosere Abgabe und Handhabung des Projektes ermöglichen</a:t>
            </a:r>
            <a:endParaRPr lang="de-DE" sz="20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Lösung: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Versionsverwaltung</a:t>
            </a:r>
            <a:endParaRPr lang="de-DE" sz="20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de-DE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064896" cy="363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0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41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24478" cy="549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76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28"/>
          <a:stretch/>
        </p:blipFill>
        <p:spPr bwMode="auto">
          <a:xfrm>
            <a:off x="-24341" y="220170"/>
            <a:ext cx="9168341" cy="582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9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35" y="404664"/>
            <a:ext cx="9168341" cy="557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0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484784"/>
            <a:ext cx="8351837" cy="4038600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7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Versionsverwaltung/Versionskontrolle: 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Versionen von Dateien erstellen um diese je nach Anwendung zu verwalten </a:t>
            </a:r>
          </a:p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Arten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lokal, zentral und verteilt</a:t>
            </a: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Lokal: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Verwaltung von Dateien auf lokalem PC. Einfachste Form der Versionsverwaltung</a:t>
            </a: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Zentral: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Austausch von Dateien zwischen zentralem Server und lokalem Client. Ständige Verbindung zum Server notwendig.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Subversion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Verteilt: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Austausch von Dateien zwischen Server und lokalem Client, 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jedoch wird keine ständige Verbindung zum Server benötigt 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000" b="1" dirty="0" err="1" smtClean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endParaRPr lang="de-DE" sz="2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Lokal: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96752"/>
            <a:ext cx="5213711" cy="466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4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Zentral: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651131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94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Verteilt: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" t="2306"/>
          <a:stretch/>
        </p:blipFill>
        <p:spPr bwMode="auto">
          <a:xfrm>
            <a:off x="2612571" y="1092530"/>
            <a:ext cx="3918766" cy="47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75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PTVorlage_HFU">
  <a:themeElements>
    <a:clrScheme name="Leere Präsentatio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Leere Präsentation">
      <a:majorFont>
        <a:latin typeface="Arial Narrow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100" b="0" i="0" u="sng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-112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100" b="0" i="0" u="sng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-112" charset="0"/>
            <a:ea typeface="ＭＳ Ｐゴシック" pitchFamily="-112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eere Präsentation 8">
    <a:dk1>
      <a:srgbClr val="003366"/>
    </a:dk1>
    <a:lt1>
      <a:srgbClr val="FFFFFF"/>
    </a:lt1>
    <a:dk2>
      <a:srgbClr val="000099"/>
    </a:dk2>
    <a:lt2>
      <a:srgbClr val="CCFFFF"/>
    </a:lt2>
    <a:accent1>
      <a:srgbClr val="3366CC"/>
    </a:accent1>
    <a:accent2>
      <a:srgbClr val="00B000"/>
    </a:accent2>
    <a:accent3>
      <a:srgbClr val="AAAACA"/>
    </a:accent3>
    <a:accent4>
      <a:srgbClr val="DADADA"/>
    </a:accent4>
    <a:accent5>
      <a:srgbClr val="ADB8E2"/>
    </a:accent5>
    <a:accent6>
      <a:srgbClr val="009F00"/>
    </a:accent6>
    <a:hlink>
      <a:srgbClr val="66CCFF"/>
    </a:hlink>
    <a:folHlink>
      <a:srgbClr val="FFE701"/>
    </a:folHlink>
  </a:clrScheme>
</a:themeOverride>
</file>

<file path=ppt/theme/themeOverride2.xml><?xml version="1.0" encoding="utf-8"?>
<a:themeOverride xmlns:a="http://schemas.openxmlformats.org/drawingml/2006/main">
  <a:clrScheme name="Leere Präsentation 8">
    <a:dk1>
      <a:srgbClr val="003366"/>
    </a:dk1>
    <a:lt1>
      <a:srgbClr val="FFFFFF"/>
    </a:lt1>
    <a:dk2>
      <a:srgbClr val="000099"/>
    </a:dk2>
    <a:lt2>
      <a:srgbClr val="CCFFFF"/>
    </a:lt2>
    <a:accent1>
      <a:srgbClr val="3366CC"/>
    </a:accent1>
    <a:accent2>
      <a:srgbClr val="00B000"/>
    </a:accent2>
    <a:accent3>
      <a:srgbClr val="AAAACA"/>
    </a:accent3>
    <a:accent4>
      <a:srgbClr val="DADADA"/>
    </a:accent4>
    <a:accent5>
      <a:srgbClr val="ADB8E2"/>
    </a:accent5>
    <a:accent6>
      <a:srgbClr val="009F00"/>
    </a:accent6>
    <a:hlink>
      <a:srgbClr val="66CCFF"/>
    </a:hlink>
    <a:folHlink>
      <a:srgbClr val="FFE70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2026</Words>
  <Application>Microsoft Office PowerPoint</Application>
  <PresentationFormat>Bildschirmpräsentation (4:3)</PresentationFormat>
  <Paragraphs>430</Paragraphs>
  <Slides>43</Slides>
  <Notes>43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44" baseType="lpstr">
      <vt:lpstr>PPTVorlage_HFU</vt:lpstr>
      <vt:lpstr>PowerPoint-Präsentation</vt:lpstr>
      <vt:lpstr>Agenda</vt:lpstr>
      <vt:lpstr>Agenda</vt:lpstr>
      <vt:lpstr>Ausgangssituation und Zielsetzung</vt:lpstr>
      <vt:lpstr>Agenda</vt:lpstr>
      <vt:lpstr>Wichtige Begriffe und Grundlagen</vt:lpstr>
      <vt:lpstr>Wichtige Begriffe und Grundlagen</vt:lpstr>
      <vt:lpstr>Wichtige Begriffe und Grundlagen</vt:lpstr>
      <vt:lpstr>Wichtige Begriffe und Grundlagen</vt:lpstr>
      <vt:lpstr>Wichtige Begriffe und Grundlagen</vt:lpstr>
      <vt:lpstr>Wichtige Begriffe und Grundlagen</vt:lpstr>
      <vt:lpstr>Wichtige Begriffe und Grundlagen Ohne Versionskontrolle</vt:lpstr>
      <vt:lpstr>Wichtige Begriffe und Grundlagen Ohne Versionsverwaltung – Lock-Modify-Write</vt:lpstr>
      <vt:lpstr>Wichtige Begriffe und Grundlagen Versionsverwaltung - Merging</vt:lpstr>
      <vt:lpstr>Wichtige Begriffe und Grundlagen</vt:lpstr>
      <vt:lpstr>Agenda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Wichtige Begriffe und Grundlagen</vt:lpstr>
      <vt:lpstr>Verteilte Versionskontrolle mit Git</vt:lpstr>
      <vt:lpstr>Verteilte Versionskontrolle mit Git Übertragung Server und Client – Fetch / Push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Agenda</vt:lpstr>
      <vt:lpstr>Git Plug-In EGit für Eclipse</vt:lpstr>
      <vt:lpstr>Git Plug-In EGit für Eclipse</vt:lpstr>
      <vt:lpstr>Git Plug-In EGit für Eclipse</vt:lpstr>
      <vt:lpstr>Git Plug-In EGit für Eclipse</vt:lpstr>
      <vt:lpstr>Git Plug-In EGit für Eclipse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Recep Özkara</dc:creator>
  <cp:lastModifiedBy>Recep Özkara</cp:lastModifiedBy>
  <cp:revision>231</cp:revision>
  <dcterms:created xsi:type="dcterms:W3CDTF">2017-10-24T12:27:19Z</dcterms:created>
  <dcterms:modified xsi:type="dcterms:W3CDTF">2017-11-08T22:47:58Z</dcterms:modified>
</cp:coreProperties>
</file>