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69" r:id="rId4"/>
    <p:sldId id="268" r:id="rId5"/>
    <p:sldId id="271" r:id="rId6"/>
    <p:sldId id="270" r:id="rId7"/>
    <p:sldId id="283" r:id="rId8"/>
    <p:sldId id="284" r:id="rId9"/>
    <p:sldId id="285" r:id="rId10"/>
    <p:sldId id="288" r:id="rId11"/>
    <p:sldId id="272" r:id="rId12"/>
    <p:sldId id="273" r:id="rId13"/>
    <p:sldId id="293" r:id="rId14"/>
    <p:sldId id="275" r:id="rId15"/>
    <p:sldId id="265" r:id="rId16"/>
    <p:sldId id="276" r:id="rId17"/>
    <p:sldId id="277" r:id="rId18"/>
    <p:sldId id="278" r:id="rId19"/>
    <p:sldId id="279" r:id="rId20"/>
    <p:sldId id="280" r:id="rId21"/>
    <p:sldId id="281" r:id="rId22"/>
    <p:sldId id="292" r:id="rId23"/>
    <p:sldId id="289" r:id="rId24"/>
    <p:sldId id="282" r:id="rId25"/>
    <p:sldId id="287" r:id="rId26"/>
    <p:sldId id="291" r:id="rId27"/>
    <p:sldId id="290" r:id="rId28"/>
    <p:sldId id="294" r:id="rId29"/>
    <p:sldId id="297" r:id="rId30"/>
    <p:sldId id="296" r:id="rId31"/>
    <p:sldId id="295" r:id="rId3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00"/>
    <a:srgbClr val="009900"/>
    <a:srgbClr val="444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0859" autoAdjust="0"/>
  </p:normalViewPr>
  <p:slideViewPr>
    <p:cSldViewPr>
      <p:cViewPr>
        <p:scale>
          <a:sx n="64" d="100"/>
          <a:sy n="64" d="100"/>
        </p:scale>
        <p:origin x="-1978" y="-58"/>
      </p:cViewPr>
      <p:guideLst>
        <p:guide orient="horz" pos="2160"/>
        <p:guide pos="5556"/>
      </p:guideLst>
    </p:cSldViewPr>
  </p:slideViewPr>
  <p:outlineViewPr>
    <p:cViewPr>
      <p:scale>
        <a:sx n="33" d="100"/>
        <a:sy n="33" d="100"/>
      </p:scale>
      <p:origin x="0" y="7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416D27-C533-4FFA-9A00-D046B64C63B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79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239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Zusammenfassend kann man sagen dass…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Versionsverwaltung bedeutet das Versionen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von Dateien erstellt und je nach Gebrauch verwaltet werden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Egal ob Bild-, Text- oder Videodatei, jede Veränderung an einer Datei erzeugt eine neue Version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dieses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Dokuments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 der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Versionsverwaltung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ist die Versionierung Archivierung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und Protokollierung von Dateien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Vorteil Versionsverwaltung: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Stand der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Arbeit kann verfolgt, rückgängig gemacht oder wiederhergestellt werden 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Wer macht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was, wann, wo und warum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mit Uhrzeitangabe, dadurch entsteht Änderungshistorie  noch auf richtigem Weg?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Wie Zeitmaschine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Fehler sind nicht endgültig und bringen eine gewisse Sicherheit ins Team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Ziel ist ein gemeinsames Arbeiten an Vielzahl von Dateien/Versionen zu ermöglichen und Datenverlust vorbeugen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Weiterer Vorteil ist gleichzeitiges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Entwickeln und bessere Kommunikation innerhalb des Teams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Zeitersparnis dank Versionsverwaltung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falls man Dateien löscht die man als unbrauchbar empfand oder ausversehen gelöscht hat 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47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Für</a:t>
            </a:r>
            <a:r>
              <a:rPr lang="de-DE" baseline="0" dirty="0" smtClean="0">
                <a:latin typeface="+mn-lt"/>
              </a:rPr>
              <a:t> die Entwicklung des Linux-Kernels das Source-Control-Management </a:t>
            </a:r>
            <a:r>
              <a:rPr lang="de-DE" baseline="0" dirty="0" err="1" smtClean="0">
                <a:latin typeface="+mn-lt"/>
              </a:rPr>
              <a:t>BitKeeper</a:t>
            </a:r>
            <a:r>
              <a:rPr lang="de-DE" baseline="0" dirty="0" smtClean="0">
                <a:latin typeface="+mn-lt"/>
              </a:rPr>
              <a:t>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War allerdings nach Lizenzänderung nicht mehr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Alternativen in diesem Bereich überzeugten </a:t>
            </a:r>
            <a:r>
              <a:rPr lang="de-DE" baseline="0" dirty="0" err="1" smtClean="0">
                <a:latin typeface="+mn-lt"/>
              </a:rPr>
              <a:t>Torvalds</a:t>
            </a:r>
            <a:r>
              <a:rPr lang="de-DE" baseline="0" dirty="0" smtClean="0">
                <a:latin typeface="+mn-lt"/>
              </a:rPr>
              <a:t> nicht und so begann die Entwicklung von etwas Eigenem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Hauptaugenmerk lag auf der verteilten Versionsverwaltung, Sicherheit gegen Verfälschung und hohe Effizienz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wird später noch wichtig 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Umgangssprachlich bedeutet das Wort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so viel wie „Blödmann“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Er meinte der Name wäre praktikabel und in der Welt der Software noch nicht verwendet und daher eine gute 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Über die Namensgebung sagte er spaßeshalber: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Die meisten Systeme</a:t>
            </a:r>
            <a:r>
              <a:rPr lang="de-DE" baseline="0" dirty="0" smtClean="0">
                <a:latin typeface="+mn-lt"/>
              </a:rPr>
              <a:t> erfassen Änderungen an einer ursprünglichen Datei als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Änderungen werden als „</a:t>
            </a:r>
            <a:r>
              <a:rPr lang="de-DE" baseline="0" dirty="0" err="1" smtClean="0">
                <a:latin typeface="+mn-lt"/>
              </a:rPr>
              <a:t>Diffs</a:t>
            </a:r>
            <a:r>
              <a:rPr lang="de-DE" baseline="0" dirty="0" smtClean="0">
                <a:latin typeface="+mn-lt"/>
              </a:rPr>
              <a:t>“ bezeichnet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Besonderheit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liegt in den Momentaufnahmen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Sobald neue Version einer Datei gesichert werden soll, sichert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den Zustand sämtlicher Dateien in diesem Moment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Um effizienter arbeiten zu können wird a</a:t>
            </a:r>
            <a:r>
              <a:rPr lang="de-DE" baseline="0" dirty="0" smtClean="0">
                <a:latin typeface="+mn-lt"/>
              </a:rPr>
              <a:t>uf die vorherigen Versionen eine Verknüpfung angelegt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D.h. unveränderte Dateien werden nicht kopiert sondern es wird eine Verknüpfung zu ihnen hergestellt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Verknüpfung erfolgt über eine Prüfsumme die 40 Zeichen lang ist und hilft Dateien ausfindig zu machen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Meine</a:t>
            </a:r>
            <a:r>
              <a:rPr lang="de-DE" baseline="0" dirty="0" smtClean="0">
                <a:latin typeface="+mn-lt"/>
              </a:rPr>
              <a:t> Agenda orientiert sich an der Gliederung meiner Thesis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unterscheidet sich von anderen Versionskontrollsystemen dadurch dass die…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…Versionskontrolle an sich bei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in fast allen Bereichen neu durchdacht wurde,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während andere Systeme ihre Eigenschaften auf ihre Vorgänger oder Quasi-Vorgänger aufbauen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Bei der Entwicklung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wurde keine einzige Zeile aus anderen </a:t>
            </a:r>
            <a:r>
              <a:rPr lang="de-DE" baseline="0" dirty="0" err="1" smtClean="0">
                <a:latin typeface="+mn-lt"/>
              </a:rPr>
              <a:t>Versionsverwaltungsystemen</a:t>
            </a:r>
            <a:r>
              <a:rPr lang="de-DE" baseline="0" dirty="0" smtClean="0">
                <a:latin typeface="+mn-lt"/>
              </a:rPr>
              <a:t> übernommen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Neben den Momentaufnahmen ist eine </a:t>
            </a:r>
            <a:r>
              <a:rPr lang="de-DE" baseline="0" dirty="0" err="1" smtClean="0">
                <a:latin typeface="+mn-lt"/>
              </a:rPr>
              <a:t>Beonderheit</a:t>
            </a:r>
            <a:r>
              <a:rPr lang="de-DE" baseline="0" dirty="0" smtClean="0">
                <a:latin typeface="+mn-lt"/>
              </a:rPr>
              <a:t>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das es mit Schlüssel-Wert-Paaren arbeitet, der Schlüssel ist der Hash-Wert…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Dieser Hash-Wert wird nicht nur den einzelnen Dateien sondern auch den Verzeichnissen und den </a:t>
            </a:r>
            <a:r>
              <a:rPr lang="de-DE" baseline="0" dirty="0" err="1" smtClean="0">
                <a:latin typeface="+mn-lt"/>
              </a:rPr>
              <a:t>Commits</a:t>
            </a:r>
            <a:r>
              <a:rPr lang="de-DE" baseline="0" dirty="0" smtClean="0">
                <a:latin typeface="+mn-lt"/>
              </a:rPr>
              <a:t> zugeordnet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Somit enthält dieser Hash-Wert alle Informationen des bis dahin erstellten Dateibaums oder der Änderungshistorie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Grob gesehen könnte man sagen das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nicht wie eine herkömmliche Versionsverwaltung arbeitet, sondern wie ein Dateisystem, welches wichtige Werkzeuge besitzt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Repository liegt als komplette Kopie des Projekts aus dem Server lokal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Dadurch wird ein schnelleres Arbeiten ohne Verzögerungen gewährleistet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Es ist KEINE ständige Netzwerkverbindung notwendig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Repository auf dem Server oft als „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“ also Quelle bezeichnet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Lokale Kopie enthält ebenfalls komplette Änderungshistorie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Zwar gab es </a:t>
            </a:r>
            <a:r>
              <a:rPr lang="de-DE" baseline="0" dirty="0" err="1" smtClean="0">
                <a:latin typeface="+mn-lt"/>
              </a:rPr>
              <a:t>Branching</a:t>
            </a:r>
            <a:r>
              <a:rPr lang="de-DE" baseline="0" dirty="0" smtClean="0">
                <a:latin typeface="+mn-lt"/>
              </a:rPr>
              <a:t> und </a:t>
            </a:r>
            <a:r>
              <a:rPr lang="de-DE" baseline="0" dirty="0" err="1" smtClean="0">
                <a:latin typeface="+mn-lt"/>
              </a:rPr>
              <a:t>Merging</a:t>
            </a:r>
            <a:r>
              <a:rPr lang="de-DE" baseline="0" dirty="0" smtClean="0">
                <a:latin typeface="+mn-lt"/>
              </a:rPr>
              <a:t> schon immer, auch bei der Konkurrenz,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doch der Einsatz war immer mit Aufwand verbunden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bietet eine leichtere Handhabung wenn es um das Zusammenführen von </a:t>
            </a:r>
            <a:r>
              <a:rPr lang="de-DE" baseline="0" dirty="0" err="1" smtClean="0">
                <a:latin typeface="+mn-lt"/>
              </a:rPr>
              <a:t>Branches</a:t>
            </a:r>
            <a:r>
              <a:rPr lang="de-DE" baseline="0" dirty="0" smtClean="0">
                <a:latin typeface="+mn-lt"/>
              </a:rPr>
              <a:t> geht,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ist einer der Gründe warum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so schnell beliebt geworden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Meisten Versionsverwaltungssysteme operieren auf zwei Ebenen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weist als Besonderheit eine dritte Ebene auf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o. Index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Ablauf: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Zünachst</a:t>
            </a:r>
            <a:r>
              <a:rPr lang="de-DE" baseline="0" dirty="0" smtClean="0">
                <a:latin typeface="+mn-lt"/>
              </a:rPr>
              <a:t> wird ein Projektes aus dem lokalen Repository in das </a:t>
            </a:r>
            <a:r>
              <a:rPr lang="de-DE" baseline="0" dirty="0" err="1" smtClean="0">
                <a:latin typeface="+mn-lt"/>
              </a:rPr>
              <a:t>working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err="1" smtClean="0">
                <a:latin typeface="+mn-lt"/>
              </a:rPr>
              <a:t>directory</a:t>
            </a:r>
            <a:r>
              <a:rPr lang="de-DE" baseline="0" dirty="0" smtClean="0">
                <a:latin typeface="+mn-lt"/>
              </a:rPr>
              <a:t> ausgecheckt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Das Working </a:t>
            </a:r>
            <a:r>
              <a:rPr lang="de-DE" baseline="0" dirty="0" err="1" smtClean="0">
                <a:latin typeface="+mn-lt"/>
              </a:rPr>
              <a:t>directory</a:t>
            </a:r>
            <a:r>
              <a:rPr lang="de-DE" baseline="0" dirty="0" smtClean="0">
                <a:latin typeface="+mn-lt"/>
              </a:rPr>
              <a:t> ist der Ort, an dem ich meine Arbeit lokal durchführe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Nach getaner Arbeit erkennt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das Änderungen vorgenommen wurden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datei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als „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modified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“ gekennzeichnet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Indem ich diese Dateien in 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Satging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lade, merke mir vor welche Dateien ich als nächstes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comitten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möchte  „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staged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kann man sich insofern wie ein Einkaufswagen vorstellen in den ich die Objekte einpacke, die ich mitnehmen möchte</a:t>
            </a:r>
            <a:br>
              <a:rPr lang="de-DE" baseline="0" dirty="0" smtClean="0">
                <a:latin typeface="+mn-lt"/>
                <a:sym typeface="Wingdings" panose="05000000000000000000" pitchFamily="2" charset="2"/>
              </a:rPr>
            </a:b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oder wie ein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Ladedock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am Hafen, wo ich meine Objekte zwischenspeichern kann und bestimme welche Objekte mit der nächsten Ladung</a:t>
            </a:r>
            <a:br>
              <a:rPr lang="de-DE" baseline="0" dirty="0" smtClean="0">
                <a:latin typeface="+mn-lt"/>
                <a:sym typeface="Wingdings" panose="05000000000000000000" pitchFamily="2" charset="2"/>
              </a:rPr>
            </a:b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auf das Schiff kommen</a:t>
            </a:r>
            <a:endParaRPr lang="de-DE" baseline="0" dirty="0" smtClean="0">
              <a:latin typeface="+mn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Dadurch kann man seine </a:t>
            </a:r>
            <a:r>
              <a:rPr lang="de-DE" baseline="0" dirty="0" err="1" smtClean="0">
                <a:latin typeface="+mn-lt"/>
              </a:rPr>
              <a:t>commits</a:t>
            </a:r>
            <a:r>
              <a:rPr lang="de-DE" baseline="0" dirty="0" smtClean="0">
                <a:latin typeface="+mn-lt"/>
              </a:rPr>
              <a:t> nach belieben gestalten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z.B. Dateien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comitten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die zusammengehören</a:t>
            </a: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Möchte ich nun meine Arbeit auf dem Server ablegen muss ich einen Push-Befehl ausführen, der die Version aus meinem lokalen Repository auf das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remote Repository auf dem Server ablegt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Jedoch muss man beachten, dass wenn ich in einem Team arbeite,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mir diesen Befehl verweigern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weigert sich diesen Befehl auszuführen, weil dadurch evtl. die Arbeit eines Teamkollegen verloren gehen würde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Um das zu verhindern muss als erstes ein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-Befehl ausgeführt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Das bedeutet das die aktuelle Version, die sich auf dem Server befindet heruntergeladen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Dadurch wird meine lokale und die Version vom Server automatisch </a:t>
            </a:r>
            <a:r>
              <a:rPr lang="de-DE" baseline="0" dirty="0" err="1" smtClean="0">
                <a:latin typeface="+mn-lt"/>
              </a:rPr>
              <a:t>gemerged</a:t>
            </a:r>
            <a:r>
              <a:rPr lang="de-DE" baseline="0" dirty="0" smtClean="0">
                <a:latin typeface="+mn-lt"/>
              </a:rPr>
              <a:t> und es entsteht eine ganz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neue Version, die sich auf meinem lokalen Repository befindet.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Erst jetzt kann ich diese neue Version mit einem Push-Befehl auf den Server übertragen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und der nächste Teamkollege der damit arbeiten will muss auch einen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 ausführen um weiterzuarbeiten</a:t>
            </a: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solidFill>
                  <a:srgbClr val="000000"/>
                </a:solidFill>
              </a:rPr>
              <a:t>Allerdings kann es vorkommen das bei dem </a:t>
            </a:r>
            <a:r>
              <a:rPr lang="de-DE" sz="1200" dirty="0" err="1" smtClean="0">
                <a:solidFill>
                  <a:srgbClr val="000000"/>
                </a:solidFill>
              </a:rPr>
              <a:t>Merging</a:t>
            </a:r>
            <a:r>
              <a:rPr lang="de-DE" sz="1200" baseline="0" dirty="0" smtClean="0">
                <a:solidFill>
                  <a:srgbClr val="000000"/>
                </a:solidFill>
              </a:rPr>
              <a:t> </a:t>
            </a:r>
            <a:r>
              <a:rPr lang="de-DE" sz="1200" dirty="0" smtClean="0">
                <a:solidFill>
                  <a:srgbClr val="000000"/>
                </a:solidFill>
              </a:rPr>
              <a:t>Konflikte auftreten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solidFill>
                  <a:srgbClr val="000000"/>
                </a:solidFill>
              </a:rPr>
              <a:t>Wird </a:t>
            </a:r>
            <a:r>
              <a:rPr lang="de-DE" sz="1200" dirty="0" smtClean="0">
                <a:solidFill>
                  <a:srgbClr val="000000"/>
                </a:solidFill>
              </a:rPr>
              <a:t>eine Datei von zwei verschiedenen Personen an der selben Zeile bearbeitet, ist ein problemloses </a:t>
            </a:r>
            <a:r>
              <a:rPr lang="de-DE" sz="1200" dirty="0" err="1" smtClean="0">
                <a:solidFill>
                  <a:srgbClr val="000000"/>
                </a:solidFill>
              </a:rPr>
              <a:t>Merging</a:t>
            </a:r>
            <a:r>
              <a:rPr lang="de-DE" sz="1200" dirty="0" smtClean="0">
                <a:solidFill>
                  <a:srgbClr val="000000"/>
                </a:solidFill>
              </a:rPr>
              <a:t> nicht mehr möglich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dirty="0" smtClean="0">
                <a:solidFill>
                  <a:srgbClr val="000000"/>
                </a:solidFill>
              </a:rPr>
              <a:t>Konflikt</a:t>
            </a:r>
            <a:r>
              <a:rPr lang="de-DE" sz="1200" b="0" baseline="0" dirty="0" smtClean="0">
                <a:solidFill>
                  <a:srgbClr val="000000"/>
                </a:solidFill>
              </a:rPr>
              <a:t> muss dann per Hand gelöst </a:t>
            </a:r>
            <a:r>
              <a:rPr lang="de-DE" sz="1200" b="0" baseline="0" dirty="0" smtClean="0">
                <a:solidFill>
                  <a:srgbClr val="000000"/>
                </a:solidFill>
              </a:rPr>
              <a:t>werden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err="1" smtClean="0">
                <a:solidFill>
                  <a:srgbClr val="000000"/>
                </a:solidFill>
              </a:rPr>
              <a:t>Git</a:t>
            </a:r>
            <a:r>
              <a:rPr lang="de-DE" sz="1200" b="0" baseline="0" dirty="0" smtClean="0">
                <a:solidFill>
                  <a:srgbClr val="000000"/>
                </a:solidFill>
              </a:rPr>
              <a:t> markiert die Stelle im Dokument, die zum Konflikt geführt hat damit dieser behoben werden kann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</a:rPr>
              <a:t>Um das </a:t>
            </a:r>
            <a:r>
              <a:rPr lang="de-DE" sz="1200" b="0" baseline="0" dirty="0" err="1" smtClean="0">
                <a:solidFill>
                  <a:srgbClr val="000000"/>
                </a:solidFill>
              </a:rPr>
              <a:t>Merging</a:t>
            </a:r>
            <a:r>
              <a:rPr lang="de-DE" sz="1200" b="0" baseline="0" dirty="0" smtClean="0">
                <a:solidFill>
                  <a:srgbClr val="000000"/>
                </a:solidFill>
              </a:rPr>
              <a:t> endgültig </a:t>
            </a:r>
            <a:r>
              <a:rPr lang="de-DE" sz="1200" b="0" baseline="0" dirty="0" err="1" smtClean="0">
                <a:solidFill>
                  <a:srgbClr val="000000"/>
                </a:solidFill>
              </a:rPr>
              <a:t>abzuschliesen</a:t>
            </a:r>
            <a:r>
              <a:rPr lang="de-DE" sz="1200" b="0" baseline="0" dirty="0" smtClean="0">
                <a:solidFill>
                  <a:srgbClr val="000000"/>
                </a:solidFill>
              </a:rPr>
              <a:t> müssen auch die Markierungen entfernt werden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Datei downloaden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</a:t>
            </a:r>
            <a:r>
              <a:rPr lang="de-DE" sz="1200" baseline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Datei downloaden </a:t>
            </a: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</a:t>
            </a:r>
            <a:r>
              <a:rPr lang="de-DE" sz="1200" baseline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Datei downloaden </a:t>
            </a: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Agenda orientiert sich an der Gliederung meiner Thesis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</a:t>
            </a:r>
            <a:r>
              <a:rPr lang="de-DE" sz="1200" baseline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Datei downloaden </a:t>
            </a: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Datei downloaden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Dropbox kann</a:t>
            </a:r>
            <a:r>
              <a:rPr lang="de-DE" baseline="0" dirty="0" smtClean="0">
                <a:latin typeface="+mn-lt"/>
              </a:rPr>
              <a:t> unübersichtlich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Bei Dropbox kann nicht zu einer vorherigen Versions zurückgesprungen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Über Vorteile der Versionsverwaltung kommen wir noch zu sprechen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fu_logo_rgb_la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404813"/>
            <a:ext cx="20843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685800" y="1219200"/>
            <a:ext cx="45720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2pPr>
            <a:lvl3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3pPr>
            <a:lvl4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4pPr>
            <a:lvl5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5pPr>
            <a:lvl6pPr marL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6pPr>
            <a:lvl7pPr marL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7pPr>
            <a:lvl8pPr marL="1371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8pPr>
            <a:lvl9pPr marL="18288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de-DE" sz="2400" u="none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11" descr="titel_kreisfläch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3300"/>
            <a:ext cx="9145588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laim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3535363"/>
            <a:ext cx="2816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BF23-39B6-4064-9BB3-1BCA13F2FC1F}" type="datetime1">
              <a:rPr lang="de-DE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D92A8-38E4-4270-9DAB-6F097B4B6B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1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395288"/>
            <a:ext cx="1947862" cy="51673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395288"/>
            <a:ext cx="5695950" cy="516731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1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24000"/>
            <a:ext cx="8351837" cy="4038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F86A1-9947-4356-AD39-493A2BF305E6}" type="datetime1">
              <a:rPr lang="de-DE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4D409-5571-4F32-B32A-C943406F16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13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69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98AE-57FB-4546-BFBA-B96BF3D9BD61}" type="datetime1">
              <a:rPr lang="de-DE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9BC2-D473-4512-964E-C7663A2054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8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003232" cy="101297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35113"/>
            <a:ext cx="38884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2174875"/>
            <a:ext cx="3888432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535113"/>
            <a:ext cx="3898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8024" y="2174875"/>
            <a:ext cx="3898776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301FD-F834-4B1C-83EE-2FB5BF266F02}" type="datetime1">
              <a:rPr lang="de-DE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A1B3-1FA7-41FC-B05D-4D625E74BA2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9F2B-91CC-4AEB-BCFC-675E16D51C93}" type="datetime1">
              <a:rPr lang="de-DE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EDD0B-998A-4E09-8C3B-75FDCB82E0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42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96752"/>
            <a:ext cx="2880320" cy="9460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196752"/>
            <a:ext cx="4978896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68" y="2132856"/>
            <a:ext cx="2880320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91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09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0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 descr="folie_fußzei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9150"/>
            <a:ext cx="91455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395288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24000"/>
            <a:ext cx="835183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2053" name="Picture 8" descr="hfu_logo_rgb_la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28613"/>
            <a:ext cx="1749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7667625" y="6378575"/>
            <a:ext cx="865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E4DB24-8092-4ECA-A70C-3DACDCE6816F}" type="datetime1">
              <a:rPr lang="de-DE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39750" y="6365875"/>
            <a:ext cx="2016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539750" y="5900738"/>
            <a:ext cx="431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fld id="{AEEA5801-727E-4B83-AEAA-401E900C42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1" r:id="rId2"/>
    <p:sldLayoutId id="2147484126" r:id="rId3"/>
    <p:sldLayoutId id="2147484122" r:id="rId4"/>
    <p:sldLayoutId id="2147484123" r:id="rId5"/>
    <p:sldLayoutId id="2147484124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7543" y="1196752"/>
            <a:ext cx="813690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Abschlusspräsentation - Bachelorarbeit</a:t>
            </a:r>
            <a:endParaRPr lang="de-DE" sz="320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03127" y="3573016"/>
            <a:ext cx="9089796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Verteilte Versionsverwaltung</a:t>
            </a:r>
          </a:p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Eine Tool-Integration in Java-Programmier-Vorlesungen</a:t>
            </a:r>
            <a:endParaRPr lang="de-DE" sz="3200" b="1" u="none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0178" y="6381328"/>
            <a:ext cx="616226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Ertugrul </a:t>
            </a:r>
            <a:r>
              <a:rPr lang="de-DE" sz="1800" u="non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Özkara</a:t>
            </a:r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Wirtschaftsinformatik Bachelor </a:t>
            </a:r>
            <a:r>
              <a:rPr lang="de-DE" sz="1800" u="none" dirty="0" smtClean="0">
                <a:solidFill>
                  <a:srgbClr val="000000"/>
                </a:solidFill>
              </a:rPr>
              <a:t>|  </a:t>
            </a:r>
            <a:r>
              <a:rPr lang="de-DE" sz="1800" u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245269</a:t>
            </a:r>
          </a:p>
        </p:txBody>
      </p:sp>
      <p:pic>
        <p:nvPicPr>
          <p:cNvPr id="1026" name="Picture 2" descr="Bildergebnis für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70" y="2259420"/>
            <a:ext cx="1732230" cy="17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196752"/>
            <a:ext cx="5137819" cy="450986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23528" y="1556792"/>
            <a:ext cx="2410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smtClean="0">
                <a:solidFill>
                  <a:srgbClr val="000000"/>
                </a:solidFill>
              </a:rPr>
              <a:t>Zentral vs. Verteilt:</a:t>
            </a:r>
            <a:endParaRPr lang="de-DE" sz="2000" b="1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Repository: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Container oder Behälter in dem das gesamte Projekte mit der Änderungshistorie auf einem Server vorhanden ist 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Entwicklungszweig auf dem gearbeitet wird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Checkout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Navigieren zwischen den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Branches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Commit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bestätigte Freischaltung einer Änderung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Hash-Code: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Eindeutige,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160 Bit lange Prüfsumme, die einem Commit zugeordnet wird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Ohne Versionskontrolle</a:t>
            </a:r>
            <a:endParaRPr lang="de-DE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5040560" cy="456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hne Versionsverwaltung – Lock-Modify-Write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4784"/>
            <a:ext cx="4032448" cy="42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Versionsverwaltung -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89" y="1092200"/>
            <a:ext cx="4622536" cy="478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53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476672"/>
            <a:ext cx="7772400" cy="533400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Vorteile 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gegenüber Dropbox:</a:t>
            </a:r>
            <a:endParaRPr lang="de-DE" sz="2000" b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Versionierung, Archivierung und Protokollierung von Dateien möglich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Stand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der Arbeit verfolgen, rückgängig machen oder wiederherstellen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Gleichzeitiges Entwickeln selber Datei durch mehrere Entwickler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Zeitersparnis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dank </a:t>
            </a: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Versionsverwaltung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F86A1-9947-4356-AD39-493A2BF305E6}" type="datetime1">
              <a:rPr lang="de-DE" smtClean="0"/>
              <a:pPr>
                <a:defRPr/>
              </a:pPr>
              <a:t>08.11.2017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Furtwangen, Marketing &amp; Öffentlichkeitsarbeit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4D409-5571-4F32-B32A-C943406F16F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662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Geschichte: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Entwicklung begann 2005 durch Linux-Gründer Linus 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Torvalds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und seinem Team.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bedeutet so viel wie „Blödmann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endParaRPr lang="de-DE" sz="20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000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„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I’m an 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egoistical 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bastard, and I name all my projects after myself. First ‘Linux’, now ‘</a:t>
            </a:r>
            <a:r>
              <a:rPr lang="en-US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’.“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- Linus Torvalds -</a:t>
            </a:r>
            <a:endParaRPr lang="de-DE" sz="20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Andere Versionsverwaltungssysteme: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Änderungen als Information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„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314140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Besonderheit: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Momentaufnahmen 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bei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„Snapshots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  <a:p>
            <a:pPr>
              <a:lnSpc>
                <a:spcPct val="150000"/>
              </a:lnSpc>
            </a:pPr>
            <a:endParaRPr lang="de-DE" sz="20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761640" cy="34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8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Versionskontrolle neu durchdacht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arbeitet wie ein Dateisystem</a:t>
            </a:r>
          </a:p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de-DE" sz="20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73377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6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Weitere Besonderheiten von </a:t>
            </a:r>
            <a:r>
              <a:rPr lang="de-DE" sz="2000" b="1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b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Verteilte Versionsverwaltung: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Gesamtes Projekt lokal vorhanden  schnelleres Arbeiten ohne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Verzögerung</a:t>
            </a:r>
            <a:r>
              <a:rPr lang="de-DE" sz="20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de-DE" sz="20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000" b="1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Branching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und </a:t>
            </a:r>
            <a:r>
              <a:rPr lang="de-DE" sz="2000" b="1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Merging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Branching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und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Merging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ist leichter zu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handhaben</a:t>
            </a:r>
            <a:b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Drei Ebenen: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Repository, </a:t>
            </a:r>
            <a:r>
              <a:rPr lang="de-DE" sz="2000" u="sng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Staging</a:t>
            </a:r>
            <a:r>
              <a:rPr lang="de-DE" sz="2000" u="sng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Area (Index)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Working 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Tree</a:t>
            </a:r>
            <a:endParaRPr lang="de-DE" sz="20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" y="2152650"/>
            <a:ext cx="7962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7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5536" y="1268760"/>
            <a:ext cx="8141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Branching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/</a:t>
            </a: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Merging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Erstellen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von „Verzweigungen“ um </a:t>
            </a:r>
            <a:r>
              <a:rPr lang="de-DE" sz="2000" u="none" dirty="0" err="1">
                <a:solidFill>
                  <a:srgbClr val="000000"/>
                </a:solidFill>
                <a:cs typeface="Arial" panose="020B0604020202020204" pitchFamily="34" charset="0"/>
              </a:rPr>
              <a:t>bsw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. Bugfixing auf einem Zweig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durchzuführen</a:t>
            </a:r>
            <a:b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Danach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„Verschmelzen“ zweier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Entwicklungszweige</a:t>
            </a:r>
            <a:endParaRPr lang="de-DE" sz="2000" u="non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204864"/>
            <a:ext cx="6083405" cy="3493847"/>
          </a:xfrm>
        </p:spPr>
      </p:pic>
    </p:spTree>
    <p:extLst>
      <p:ext uri="{BB962C8B-B14F-4D97-AF65-F5344CB8AC3E}">
        <p14:creationId xmlns:p14="http://schemas.microsoft.com/office/powerpoint/2010/main" val="36475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76" y="1196752"/>
            <a:ext cx="4851735" cy="43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95536" y="2132856"/>
            <a:ext cx="37930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err="1" smtClean="0">
                <a:solidFill>
                  <a:srgbClr val="000000"/>
                </a:solidFill>
              </a:rPr>
              <a:t>Staging</a:t>
            </a:r>
            <a:r>
              <a:rPr lang="de-DE" sz="2000" u="none" dirty="0" smtClean="0">
                <a:solidFill>
                  <a:srgbClr val="000000"/>
                </a:solidFill>
              </a:rPr>
              <a:t> Area o. Index bei vielen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anderen Versionsverwaltungs-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err="1" smtClean="0">
                <a:solidFill>
                  <a:srgbClr val="000000"/>
                </a:solidFill>
              </a:rPr>
              <a:t>systemen</a:t>
            </a:r>
            <a:r>
              <a:rPr lang="de-DE" sz="2000" u="none" dirty="0" smtClean="0">
                <a:solidFill>
                  <a:srgbClr val="000000"/>
                </a:solidFill>
              </a:rPr>
              <a:t> nicht vorhanden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Vergleichbar mit </a:t>
            </a:r>
            <a:r>
              <a:rPr lang="de-DE" sz="2000" u="none" dirty="0" smtClean="0">
                <a:solidFill>
                  <a:srgbClr val="000000"/>
                </a:solidFill>
              </a:rPr>
              <a:t>einem</a:t>
            </a:r>
            <a:r>
              <a:rPr lang="de-DE" sz="2000" u="none" dirty="0" smtClean="0">
                <a:solidFill>
                  <a:srgbClr val="000000"/>
                </a:solidFill>
              </a:rPr>
              <a:t/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Einkaufswagen o. einem </a:t>
            </a:r>
            <a:r>
              <a:rPr lang="de-DE" sz="2000" u="none" dirty="0" err="1" smtClean="0">
                <a:solidFill>
                  <a:srgbClr val="000000"/>
                </a:solidFill>
              </a:rPr>
              <a:t>Ladedock</a:t>
            </a:r>
            <a:endParaRPr lang="de-DE" sz="2000" u="none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modified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staged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comitted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  <a:endParaRPr lang="de-DE" sz="2000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Übertragung Server und Client –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Push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74" y="1164906"/>
            <a:ext cx="3860766" cy="4397694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2448272" cy="221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756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</a:rPr>
              <a:t>Konflikt: </a:t>
            </a:r>
            <a:r>
              <a:rPr lang="de-DE" sz="2000" dirty="0" err="1" smtClean="0">
                <a:solidFill>
                  <a:srgbClr val="000000"/>
                </a:solidFill>
              </a:rPr>
              <a:t>Merge</a:t>
            </a:r>
            <a:r>
              <a:rPr lang="de-DE" sz="2000" dirty="0" smtClean="0">
                <a:solidFill>
                  <a:srgbClr val="000000"/>
                </a:solidFill>
              </a:rPr>
              <a:t> nicht möglich. Muss per Hand aufgehoben </a:t>
            </a:r>
            <a:r>
              <a:rPr lang="de-DE" sz="2000" dirty="0" smtClean="0">
                <a:solidFill>
                  <a:srgbClr val="000000"/>
                </a:solidFill>
              </a:rPr>
              <a:t>werden</a:t>
            </a:r>
            <a:endParaRPr lang="de-DE" sz="2000" b="1" dirty="0">
              <a:solidFill>
                <a:srgbClr val="000000"/>
              </a:solidFill>
            </a:endParaRPr>
          </a:p>
          <a:p>
            <a:endParaRPr lang="de-DE" b="1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636962" cy="206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0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err="1" smtClean="0">
                <a:solidFill>
                  <a:srgbClr val="000000"/>
                </a:solidFill>
              </a:rPr>
              <a:t>GitHub</a:t>
            </a:r>
            <a:r>
              <a:rPr lang="de-DE" sz="2000" b="1" dirty="0" smtClean="0">
                <a:solidFill>
                  <a:srgbClr val="000000"/>
                </a:solidFill>
              </a:rPr>
              <a:t>: </a:t>
            </a:r>
            <a:r>
              <a:rPr lang="de-DE" sz="2000" dirty="0" err="1" smtClean="0">
                <a:solidFill>
                  <a:srgbClr val="000000"/>
                </a:solidFill>
              </a:rPr>
              <a:t>Hostingdienst</a:t>
            </a:r>
            <a:r>
              <a:rPr lang="de-DE" sz="2000" dirty="0" smtClean="0">
                <a:solidFill>
                  <a:srgbClr val="000000"/>
                </a:solidFill>
              </a:rPr>
              <a:t> von Repositories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</a:rPr>
              <a:t>GitHub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≠</a:t>
            </a:r>
            <a:r>
              <a:rPr lang="de-DE" sz="2000" dirty="0" err="1" smtClean="0">
                <a:solidFill>
                  <a:srgbClr val="000000"/>
                </a:solidFill>
                <a:latin typeface="+mj-lt"/>
                <a:ea typeface="Verdana"/>
                <a:cs typeface="Verdana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Repositories </a:t>
            </a:r>
            <a:r>
              <a:rPr lang="de-DE" sz="2000" dirty="0" smtClean="0">
                <a:solidFill>
                  <a:srgbClr val="000000"/>
                </a:solidFill>
              </a:rPr>
              <a:t>anlegen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Überblick über die Projekte und Versionen</a:t>
            </a:r>
            <a:endParaRPr lang="de-DE" sz="2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Versionen speichern, löschen und </a:t>
            </a:r>
            <a:r>
              <a:rPr lang="de-DE" sz="2000" dirty="0" smtClean="0">
                <a:solidFill>
                  <a:srgbClr val="000000"/>
                </a:solidFill>
              </a:rPr>
              <a:t>wiederherstellen</a:t>
            </a: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297180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539875"/>
            <a:ext cx="86804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8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" y="1484784"/>
            <a:ext cx="9016055" cy="374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1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800"/>
            <a:ext cx="91440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11250"/>
            <a:ext cx="859155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6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Projekt in der Vorlesung „Programmieren und Modellieren 2“ von Prof.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Illik</a:t>
            </a: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Scrumorientierte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Softwarentwicklung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in 3-5er Gruppen</a:t>
            </a: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Handhabung und Abgabe erfolgt über Dropbox</a:t>
            </a: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Problem: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Über Dropbox ist nicht zu sehen wer, was zum Projekt beigetragen hat</a:t>
            </a: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Ziel: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eibungslosere Abgabe und Handhabung des Projektes ermöglichen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Lösung: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Versionsverwaltung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484784"/>
            <a:ext cx="8351837" cy="403860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Versionsverwaltung/Versionskontrolle: 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Versionen von Dateien erstellen um diese je nach Anwendung zu verwalten 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Arten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lokal, zentral und verteilt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Lokal: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Verwaltung von Dateien auf lokalem PC. Einfachste Form der Versionsverwaltung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Zentral: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zentralem Server und lokalem Client. Ständige Verbindung zum Server notwendig.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Subversion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Verteilt: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Server und lokalem Client,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jedoch wird keine ständige Verbindung zum Server benötigt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Lokal: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5213711" cy="46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Zentral: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651131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9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Verteilt: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08.11.2017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2306"/>
          <a:stretch/>
        </p:blipFill>
        <p:spPr bwMode="auto">
          <a:xfrm>
            <a:off x="2612571" y="1092530"/>
            <a:ext cx="3918766" cy="47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75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PTVorlage_HFU">
  <a:themeElements>
    <a:clrScheme name="Leere Präsentatio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Leere Präsentation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ppt/theme/themeOverride2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1604</Words>
  <Application>Microsoft Office PowerPoint</Application>
  <PresentationFormat>Bildschirmpräsentation (4:3)</PresentationFormat>
  <Paragraphs>326</Paragraphs>
  <Slides>31</Slides>
  <Notes>31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PPTVorlage_HFU</vt:lpstr>
      <vt:lpstr>PowerPoint-Präsentation</vt:lpstr>
      <vt:lpstr>Agenda</vt:lpstr>
      <vt:lpstr>Agenda</vt:lpstr>
      <vt:lpstr>Ausgangssituation und Zielsetzung</vt:lpstr>
      <vt:lpstr>Agenda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 Ohne Versionskontrolle</vt:lpstr>
      <vt:lpstr>Wichtige Begriffe und Grundlagen Ohne Versionsverwaltung – Lock-Modify-Write</vt:lpstr>
      <vt:lpstr>Wichtige Begriffe und Grundlagen Versionsverwaltung - Merging</vt:lpstr>
      <vt:lpstr>Wichtige Begriffe und Grundlagen</vt:lpstr>
      <vt:lpstr>Agenda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Wichtige Begriffe und Grundlagen</vt:lpstr>
      <vt:lpstr>Verteilte Versionskontrolle mit Git</vt:lpstr>
      <vt:lpstr>Verteilte Versionskontrolle mit Git Übertragung Server und Client – Fetch / Push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Recep Özkara</dc:creator>
  <cp:lastModifiedBy>Recep Özkara</cp:lastModifiedBy>
  <cp:revision>202</cp:revision>
  <dcterms:created xsi:type="dcterms:W3CDTF">2017-10-24T12:27:19Z</dcterms:created>
  <dcterms:modified xsi:type="dcterms:W3CDTF">2017-11-08T16:47:11Z</dcterms:modified>
</cp:coreProperties>
</file>