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59"/>
  </p:notesMasterIdLst>
  <p:sldIdLst>
    <p:sldId id="256" r:id="rId2"/>
    <p:sldId id="257" r:id="rId3"/>
    <p:sldId id="258" r:id="rId4"/>
    <p:sldId id="259" r:id="rId5"/>
    <p:sldId id="262" r:id="rId6"/>
    <p:sldId id="263" r:id="rId7"/>
    <p:sldId id="260" r:id="rId8"/>
    <p:sldId id="307" r:id="rId9"/>
    <p:sldId id="308" r:id="rId10"/>
    <p:sldId id="261" r:id="rId11"/>
    <p:sldId id="309" r:id="rId12"/>
    <p:sldId id="310"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98" r:id="rId30"/>
    <p:sldId id="311" r:id="rId31"/>
    <p:sldId id="312" r:id="rId32"/>
    <p:sldId id="313" r:id="rId33"/>
    <p:sldId id="281" r:id="rId34"/>
    <p:sldId id="282" r:id="rId35"/>
    <p:sldId id="283" r:id="rId36"/>
    <p:sldId id="284" r:id="rId37"/>
    <p:sldId id="285" r:id="rId38"/>
    <p:sldId id="286" r:id="rId39"/>
    <p:sldId id="299" r:id="rId40"/>
    <p:sldId id="287" r:id="rId41"/>
    <p:sldId id="288" r:id="rId42"/>
    <p:sldId id="289" r:id="rId43"/>
    <p:sldId id="290" r:id="rId44"/>
    <p:sldId id="291" r:id="rId45"/>
    <p:sldId id="292" r:id="rId46"/>
    <p:sldId id="293" r:id="rId47"/>
    <p:sldId id="294" r:id="rId48"/>
    <p:sldId id="295" r:id="rId49"/>
    <p:sldId id="296" r:id="rId50"/>
    <p:sldId id="297" r:id="rId51"/>
    <p:sldId id="301" r:id="rId52"/>
    <p:sldId id="302" r:id="rId53"/>
    <p:sldId id="303" r:id="rId54"/>
    <p:sldId id="304" r:id="rId55"/>
    <p:sldId id="305" r:id="rId56"/>
    <p:sldId id="306" r:id="rId57"/>
    <p:sldId id="300"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tuğrul Eşol" initials="EE" lastIdx="1" clrIdx="0">
    <p:extLst>
      <p:ext uri="{19B8F6BF-5375-455C-9EA6-DF929625EA0E}">
        <p15:presenceInfo xmlns:p15="http://schemas.microsoft.com/office/powerpoint/2012/main" userId="312af02a7d7e06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73" autoAdjust="0"/>
  </p:normalViewPr>
  <p:slideViewPr>
    <p:cSldViewPr snapToGrid="0">
      <p:cViewPr varScale="1">
        <p:scale>
          <a:sx n="60" d="100"/>
          <a:sy n="60" d="100"/>
        </p:scale>
        <p:origin x="11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82600-D859-450A-896E-ECC581F6E683}" type="datetimeFigureOut">
              <a:rPr lang="tr-TR" smtClean="0"/>
              <a:t>9.07.2020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3B024-215A-482F-A036-76956E4DF12D}" type="slidenum">
              <a:rPr lang="tr-TR" smtClean="0"/>
              <a:t>‹#›</a:t>
            </a:fld>
            <a:endParaRPr lang="tr-TR"/>
          </a:p>
        </p:txBody>
      </p:sp>
    </p:spTree>
    <p:extLst>
      <p:ext uri="{BB962C8B-B14F-4D97-AF65-F5344CB8AC3E}">
        <p14:creationId xmlns:p14="http://schemas.microsoft.com/office/powerpoint/2010/main" val="38432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F3B024-215A-482F-A036-76956E4DF12D}" type="slidenum">
              <a:rPr lang="tr-TR" smtClean="0"/>
              <a:t>1</a:t>
            </a:fld>
            <a:endParaRPr lang="tr-TR"/>
          </a:p>
        </p:txBody>
      </p:sp>
    </p:spTree>
    <p:extLst>
      <p:ext uri="{BB962C8B-B14F-4D97-AF65-F5344CB8AC3E}">
        <p14:creationId xmlns:p14="http://schemas.microsoft.com/office/powerpoint/2010/main" val="355149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31</a:t>
            </a:fld>
            <a:endParaRPr lang="tr-TR"/>
          </a:p>
        </p:txBody>
      </p:sp>
    </p:spTree>
    <p:extLst>
      <p:ext uri="{BB962C8B-B14F-4D97-AF65-F5344CB8AC3E}">
        <p14:creationId xmlns:p14="http://schemas.microsoft.com/office/powerpoint/2010/main" val="3813356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34</a:t>
            </a:fld>
            <a:endParaRPr lang="tr-TR"/>
          </a:p>
        </p:txBody>
      </p:sp>
    </p:spTree>
    <p:extLst>
      <p:ext uri="{BB962C8B-B14F-4D97-AF65-F5344CB8AC3E}">
        <p14:creationId xmlns:p14="http://schemas.microsoft.com/office/powerpoint/2010/main" val="46706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Çıktı ekranında görüldüğü gibi uygun çözümler “---------“ ile ayrılmıştır. “=========” ifadesi programın optimal çözüme ulaştığını belirtmektedir. Buna göre optimal çözümümüz </a:t>
                </a:r>
              </a:p>
              <a:p>
                <a14:m>
                  <m:oMath xmlns:m="http://schemas.openxmlformats.org/officeDocument/2006/math">
                    <m:d>
                      <m:dPr>
                        <m:ctrlPr>
                          <a:rPr lang="tr-TR" sz="1200" i="1" kern="1200">
                            <a:solidFill>
                              <a:schemeClr val="tx1"/>
                            </a:solidFill>
                            <a:effectLst/>
                            <a:latin typeface="Cambria Math" panose="02040503050406030204" pitchFamily="18" charset="0"/>
                            <a:ea typeface="+mn-ea"/>
                            <a:cs typeface="+mn-cs"/>
                          </a:rPr>
                        </m:ctrlPr>
                      </m:dPr>
                      <m:e>
                        <m:sSub>
                          <m:sSubPr>
                            <m:ctrlPr>
                              <a:rPr lang="tr-TR" sz="1200" i="1" kern="1200">
                                <a:solidFill>
                                  <a:schemeClr val="tx1"/>
                                </a:solidFill>
                                <a:effectLst/>
                                <a:latin typeface="Cambria Math" panose="02040503050406030204" pitchFamily="18" charset="0"/>
                                <a:ea typeface="+mn-ea"/>
                                <a:cs typeface="+mn-cs"/>
                              </a:rPr>
                            </m:ctrlPr>
                          </m:sSubPr>
                          <m:e>
                            <m:r>
                              <a:rPr lang="tr-TR" sz="1200" i="1" kern="1200">
                                <a:solidFill>
                                  <a:schemeClr val="tx1"/>
                                </a:solidFill>
                                <a:effectLst/>
                                <a:latin typeface="Cambria Math" panose="02040503050406030204" pitchFamily="18" charset="0"/>
                                <a:ea typeface="+mn-ea"/>
                                <a:cs typeface="+mn-cs"/>
                              </a:rPr>
                              <m:t>𝑥</m:t>
                            </m:r>
                          </m:e>
                          <m:sub>
                            <m:r>
                              <a:rPr lang="tr-TR" sz="1200" i="1" kern="1200">
                                <a:solidFill>
                                  <a:schemeClr val="tx1"/>
                                </a:solidFill>
                                <a:effectLst/>
                                <a:latin typeface="Cambria Math" panose="02040503050406030204" pitchFamily="18" charset="0"/>
                                <a:ea typeface="+mn-ea"/>
                                <a:cs typeface="+mn-cs"/>
                              </a:rPr>
                              <m:t>1</m:t>
                            </m:r>
                          </m:sub>
                        </m:sSub>
                        <m:r>
                          <a:rPr lang="tr-TR" sz="1200" i="1" kern="1200">
                            <a:solidFill>
                              <a:schemeClr val="tx1"/>
                            </a:solidFill>
                            <a:effectLst/>
                            <a:latin typeface="Cambria Math" panose="02040503050406030204" pitchFamily="18" charset="0"/>
                            <a:ea typeface="+mn-ea"/>
                            <a:cs typeface="+mn-cs"/>
                          </a:rPr>
                          <m:t>, </m:t>
                        </m:r>
                        <m:sSub>
                          <m:sSubPr>
                            <m:ctrlPr>
                              <a:rPr lang="tr-TR" sz="1200" i="1" kern="1200">
                                <a:solidFill>
                                  <a:schemeClr val="tx1"/>
                                </a:solidFill>
                                <a:effectLst/>
                                <a:latin typeface="Cambria Math" panose="02040503050406030204" pitchFamily="18" charset="0"/>
                                <a:ea typeface="+mn-ea"/>
                                <a:cs typeface="+mn-cs"/>
                              </a:rPr>
                            </m:ctrlPr>
                          </m:sSubPr>
                          <m:e>
                            <m:r>
                              <a:rPr lang="tr-TR" sz="1200" i="1" kern="1200">
                                <a:solidFill>
                                  <a:schemeClr val="tx1"/>
                                </a:solidFill>
                                <a:effectLst/>
                                <a:latin typeface="Cambria Math" panose="02040503050406030204" pitchFamily="18" charset="0"/>
                                <a:ea typeface="+mn-ea"/>
                                <a:cs typeface="+mn-cs"/>
                              </a:rPr>
                              <m:t>𝑥</m:t>
                            </m:r>
                          </m:e>
                          <m:sub>
                            <m:r>
                              <a:rPr lang="tr-TR" sz="1200" i="1" kern="1200">
                                <a:solidFill>
                                  <a:schemeClr val="tx1"/>
                                </a:solidFill>
                                <a:effectLst/>
                                <a:latin typeface="Cambria Math" panose="02040503050406030204" pitchFamily="18" charset="0"/>
                                <a:ea typeface="+mn-ea"/>
                                <a:cs typeface="+mn-cs"/>
                              </a:rPr>
                              <m:t>2</m:t>
                            </m:r>
                          </m:sub>
                        </m:sSub>
                      </m:e>
                    </m:d>
                    <m:r>
                      <a:rPr lang="tr-TR" sz="1200" i="1" kern="1200">
                        <a:solidFill>
                          <a:schemeClr val="tx1"/>
                        </a:solidFill>
                        <a:effectLst/>
                        <a:latin typeface="Cambria Math" panose="02040503050406030204" pitchFamily="18" charset="0"/>
                        <a:ea typeface="+mn-ea"/>
                        <a:cs typeface="+mn-cs"/>
                      </a:rPr>
                      <m:t>=(4, 4)</m:t>
                    </m:r>
                  </m:oMath>
                </a14:m>
                <a:r>
                  <a:rPr lang="tr-TR" sz="1200" kern="1200" dirty="0">
                    <a:solidFill>
                      <a:schemeClr val="tx1"/>
                    </a:solidFill>
                    <a:effectLst/>
                    <a:latin typeface="+mn-lt"/>
                    <a:ea typeface="+mn-ea"/>
                    <a:cs typeface="+mn-cs"/>
                  </a:rPr>
                  <a:t> olarak bulunmuştur.</a:t>
                </a:r>
              </a:p>
              <a:p>
                <a:endParaRPr lang="tr-TR" dirty="0"/>
              </a:p>
            </p:txBody>
          </p:sp>
        </mc:Choice>
        <mc:Fallback xmlns="">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Çıktı ekranında görüldüğü gibi uygun çözümler “---------“ ile ayrılmıştır. “=========” ifadesi programın optimal çözüme ulaştığını belirtmektedir. Buna göre optimal çözümümüz</a:t>
                </a:r>
                <a:r>
                  <a:rPr lang="tr-TR" sz="1200" kern="1200" dirty="0">
                    <a:solidFill>
                      <a:schemeClr val="tx1"/>
                    </a:solidFill>
                    <a:effectLst/>
                    <a:latin typeface="+mn-lt"/>
                    <a:ea typeface="+mn-ea"/>
                    <a:cs typeface="+mn-cs"/>
                  </a:rPr>
                  <a:t> </a:t>
                </a:r>
              </a:p>
              <a:p>
                <a:r>
                  <a:rPr lang="tr-TR" sz="1200" i="0" kern="1200">
                    <a:solidFill>
                      <a:schemeClr val="tx1"/>
                    </a:solidFill>
                    <a:effectLst/>
                    <a:latin typeface="+mn-lt"/>
                    <a:ea typeface="+mn-ea"/>
                    <a:cs typeface="+mn-cs"/>
                  </a:rPr>
                  <a:t>(𝑥_1, 𝑥_2 )=(4, 4)</a:t>
                </a:r>
                <a:r>
                  <a:rPr lang="tr-TR" sz="1200" kern="1200" dirty="0">
                    <a:solidFill>
                      <a:schemeClr val="tx1"/>
                    </a:solidFill>
                    <a:effectLst/>
                    <a:latin typeface="+mn-lt"/>
                    <a:ea typeface="+mn-ea"/>
                    <a:cs typeface="+mn-cs"/>
                  </a:rPr>
                  <a:t> olarak bulunmuştur.</a:t>
                </a:r>
              </a:p>
              <a:p>
                <a:endParaRPr lang="tr-TR" dirty="0"/>
              </a:p>
            </p:txBody>
          </p:sp>
        </mc:Fallback>
      </mc:AlternateContent>
      <p:sp>
        <p:nvSpPr>
          <p:cNvPr id="4" name="Slayt Numarası Yer Tutucusu 3"/>
          <p:cNvSpPr>
            <a:spLocks noGrp="1"/>
          </p:cNvSpPr>
          <p:nvPr>
            <p:ph type="sldNum" sz="quarter" idx="10"/>
          </p:nvPr>
        </p:nvSpPr>
        <p:spPr/>
        <p:txBody>
          <a:bodyPr/>
          <a:lstStyle/>
          <a:p>
            <a:fld id="{2DF3B024-215A-482F-A036-76956E4DF12D}" type="slidenum">
              <a:rPr lang="tr-TR" smtClean="0"/>
              <a:t>38</a:t>
            </a:fld>
            <a:endParaRPr lang="tr-TR"/>
          </a:p>
        </p:txBody>
      </p:sp>
    </p:spTree>
    <p:extLst>
      <p:ext uri="{BB962C8B-B14F-4D97-AF65-F5344CB8AC3E}">
        <p14:creationId xmlns:p14="http://schemas.microsoft.com/office/powerpoint/2010/main" val="377854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39</a:t>
            </a:fld>
            <a:endParaRPr lang="tr-TR"/>
          </a:p>
        </p:txBody>
      </p:sp>
    </p:spTree>
    <p:extLst>
      <p:ext uri="{BB962C8B-B14F-4D97-AF65-F5344CB8AC3E}">
        <p14:creationId xmlns:p14="http://schemas.microsoft.com/office/powerpoint/2010/main" val="3415644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Programda da görüldüğü üzere Soru-5’de ortak çözüm alanı olmadığı için ekrana “UNSATISFIABLE” sonucunu vermektedir</a:t>
            </a:r>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41</a:t>
            </a:fld>
            <a:endParaRPr lang="tr-TR"/>
          </a:p>
        </p:txBody>
      </p:sp>
    </p:spTree>
    <p:extLst>
      <p:ext uri="{BB962C8B-B14F-4D97-AF65-F5344CB8AC3E}">
        <p14:creationId xmlns:p14="http://schemas.microsoft.com/office/powerpoint/2010/main" val="331002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a:solidFill>
                  <a:schemeClr val="tx1"/>
                </a:solidFill>
                <a:effectLst/>
                <a:latin typeface="+mn-lt"/>
                <a:ea typeface="+mn-ea"/>
                <a:cs typeface="+mn-cs"/>
              </a:rPr>
              <a:t>Satranç tahtası üzerindeki kırmızı taşların her biri şehirleri, siyah-beyaz kareler ise yolları temsil etmektedir. </a:t>
            </a:r>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43</a:t>
            </a:fld>
            <a:endParaRPr lang="tr-TR"/>
          </a:p>
        </p:txBody>
      </p:sp>
    </p:spTree>
    <p:extLst>
      <p:ext uri="{BB962C8B-B14F-4D97-AF65-F5344CB8AC3E}">
        <p14:creationId xmlns:p14="http://schemas.microsoft.com/office/powerpoint/2010/main" val="209841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a:solidFill>
                      <a:schemeClr val="tx1"/>
                    </a:solidFill>
                    <a:effectLst/>
                    <a:latin typeface="+mn-lt"/>
                    <a:ea typeface="+mn-ea"/>
                    <a:cs typeface="+mn-cs"/>
                  </a:rPr>
                  <a:t>Burada </a:t>
                </a:r>
                <a14:m>
                  <m:oMath xmlns:m="http://schemas.openxmlformats.org/officeDocument/2006/math">
                    <m:r>
                      <a:rPr lang="tr-TR" sz="1200" i="1" kern="1200">
                        <a:solidFill>
                          <a:schemeClr val="tx1"/>
                        </a:solidFill>
                        <a:effectLst/>
                        <a:latin typeface="Cambria Math" panose="02040503050406030204" pitchFamily="18" charset="0"/>
                        <a:ea typeface="+mn-ea"/>
                        <a:cs typeface="+mn-cs"/>
                      </a:rPr>
                      <m:t>𝑛</m:t>
                    </m:r>
                    <m:r>
                      <a:rPr lang="tr-TR" sz="1200" i="1" kern="1200">
                        <a:solidFill>
                          <a:schemeClr val="tx1"/>
                        </a:solidFill>
                        <a:effectLst/>
                        <a:latin typeface="Cambria Math" panose="02040503050406030204" pitchFamily="18" charset="0"/>
                        <a:ea typeface="+mn-ea"/>
                        <a:cs typeface="+mn-cs"/>
                      </a:rPr>
                      <m:t>=5</m:t>
                    </m:r>
                  </m:oMath>
                </a14:m>
                <a:r>
                  <a:rPr lang="tr-TR" sz="1200" kern="1200" dirty="0">
                    <a:solidFill>
                      <a:schemeClr val="tx1"/>
                    </a:solidFill>
                    <a:effectLst/>
                    <a:latin typeface="+mn-lt"/>
                    <a:ea typeface="+mn-ea"/>
                    <a:cs typeface="+mn-cs"/>
                  </a:rPr>
                  <a:t> şehir sayısını, alttaki matris değerleri ise </a:t>
                </a:r>
                <a14:m>
                  <m:oMath xmlns:m="http://schemas.openxmlformats.org/officeDocument/2006/math">
                    <m:r>
                      <a:rPr lang="tr-TR" sz="1200" i="1" kern="1200">
                        <a:solidFill>
                          <a:schemeClr val="tx1"/>
                        </a:solidFill>
                        <a:effectLst/>
                        <a:latin typeface="Cambria Math" panose="02040503050406030204" pitchFamily="18" charset="0"/>
                        <a:ea typeface="+mn-ea"/>
                        <a:cs typeface="+mn-cs"/>
                      </a:rPr>
                      <m:t>𝑖</m:t>
                    </m:r>
                    <m:r>
                      <a:rPr lang="tr-TR" sz="1200" i="1" kern="1200">
                        <a:solidFill>
                          <a:schemeClr val="tx1"/>
                        </a:solidFill>
                        <a:effectLst/>
                        <a:latin typeface="Cambria Math" panose="02040503050406030204" pitchFamily="18" charset="0"/>
                        <a:ea typeface="+mn-ea"/>
                        <a:cs typeface="+mn-cs"/>
                      </a:rPr>
                      <m:t>.</m:t>
                    </m:r>
                  </m:oMath>
                </a14:m>
                <a:r>
                  <a:rPr lang="tr-TR" sz="1200" kern="1200" dirty="0">
                    <a:solidFill>
                      <a:schemeClr val="tx1"/>
                    </a:solidFill>
                    <a:effectLst/>
                    <a:latin typeface="+mn-lt"/>
                    <a:ea typeface="+mn-ea"/>
                    <a:cs typeface="+mn-cs"/>
                  </a:rPr>
                  <a:t> taşın </a:t>
                </a:r>
                <a14:m>
                  <m:oMath xmlns:m="http://schemas.openxmlformats.org/officeDocument/2006/math">
                    <m:r>
                      <a:rPr lang="tr-TR" sz="1200" i="1" kern="1200">
                        <a:solidFill>
                          <a:schemeClr val="tx1"/>
                        </a:solidFill>
                        <a:effectLst/>
                        <a:latin typeface="Cambria Math" panose="02040503050406030204" pitchFamily="18" charset="0"/>
                        <a:ea typeface="+mn-ea"/>
                        <a:cs typeface="+mn-cs"/>
                      </a:rPr>
                      <m:t>𝑗</m:t>
                    </m:r>
                    <m:r>
                      <a:rPr lang="tr-TR" sz="1200" i="1" kern="1200">
                        <a:solidFill>
                          <a:schemeClr val="tx1"/>
                        </a:solidFill>
                        <a:effectLst/>
                        <a:latin typeface="Cambria Math" panose="02040503050406030204" pitchFamily="18" charset="0"/>
                        <a:ea typeface="+mn-ea"/>
                        <a:cs typeface="+mn-cs"/>
                      </a:rPr>
                      <m:t>.</m:t>
                    </m:r>
                  </m:oMath>
                </a14:m>
                <a:r>
                  <a:rPr lang="tr-TR" sz="1200" kern="1200" dirty="0">
                    <a:solidFill>
                      <a:schemeClr val="tx1"/>
                    </a:solidFill>
                    <a:effectLst/>
                    <a:latin typeface="+mn-lt"/>
                    <a:ea typeface="+mn-ea"/>
                    <a:cs typeface="+mn-cs"/>
                  </a:rPr>
                  <a:t> taşa olan uzaklığını temsil etmektedir(</a:t>
                </a:r>
                <a14:m>
                  <m:oMath xmlns:m="http://schemas.openxmlformats.org/officeDocument/2006/math">
                    <m:sSub>
                      <m:sSubPr>
                        <m:ctrlPr>
                          <a:rPr lang="tr-TR" sz="1200" i="1" kern="1200">
                            <a:solidFill>
                              <a:schemeClr val="tx1"/>
                            </a:solidFill>
                            <a:effectLst/>
                            <a:latin typeface="Cambria Math" panose="02040503050406030204" pitchFamily="18" charset="0"/>
                            <a:ea typeface="+mn-ea"/>
                            <a:cs typeface="+mn-cs"/>
                          </a:rPr>
                        </m:ctrlPr>
                      </m:sSubPr>
                      <m:e>
                        <m:r>
                          <a:rPr lang="tr-TR" sz="1200" i="1" kern="1200">
                            <a:solidFill>
                              <a:schemeClr val="tx1"/>
                            </a:solidFill>
                            <a:effectLst/>
                            <a:latin typeface="Cambria Math" panose="02040503050406030204" pitchFamily="18" charset="0"/>
                            <a:ea typeface="+mn-ea"/>
                            <a:cs typeface="+mn-cs"/>
                          </a:rPr>
                          <m:t>𝑥</m:t>
                        </m:r>
                      </m:e>
                      <m:sub>
                        <m:r>
                          <a:rPr lang="tr-TR" sz="1200" i="1" kern="1200">
                            <a:solidFill>
                              <a:schemeClr val="tx1"/>
                            </a:solidFill>
                            <a:effectLst/>
                            <a:latin typeface="Cambria Math" panose="02040503050406030204" pitchFamily="18" charset="0"/>
                            <a:ea typeface="+mn-ea"/>
                            <a:cs typeface="+mn-cs"/>
                          </a:rPr>
                          <m:t>12</m:t>
                        </m:r>
                      </m:sub>
                    </m:sSub>
                  </m:oMath>
                </a14:m>
                <a:r>
                  <a:rPr lang="tr-TR" sz="1200" kern="1200" dirty="0">
                    <a:solidFill>
                      <a:schemeClr val="tx1"/>
                    </a:solidFill>
                    <a:effectLst/>
                    <a:latin typeface="+mn-lt"/>
                    <a:ea typeface="+mn-ea"/>
                    <a:cs typeface="+mn-cs"/>
                  </a:rPr>
                  <a:t>: 1. taşın 2. taşa olan uzaklığı).</a:t>
                </a:r>
              </a:p>
              <a:p>
                <a:endParaRPr lang="tr-TR" dirty="0"/>
              </a:p>
            </p:txBody>
          </p:sp>
        </mc:Choice>
        <mc:Fallback xmlns="">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Burada </a:t>
                </a:r>
                <a:r>
                  <a:rPr lang="tr-TR" sz="1200" i="0" kern="1200">
                    <a:solidFill>
                      <a:schemeClr val="tx1"/>
                    </a:solidFill>
                    <a:effectLst/>
                    <a:latin typeface="+mn-lt"/>
                    <a:ea typeface="+mn-ea"/>
                    <a:cs typeface="+mn-cs"/>
                  </a:rPr>
                  <a:t>𝑛=5</a:t>
                </a:r>
                <a:r>
                  <a:rPr lang="tr-TR" sz="1200" kern="1200" dirty="0">
                    <a:solidFill>
                      <a:schemeClr val="tx1"/>
                    </a:solidFill>
                    <a:effectLst/>
                    <a:latin typeface="+mn-lt"/>
                    <a:ea typeface="+mn-ea"/>
                    <a:cs typeface="+mn-cs"/>
                  </a:rPr>
                  <a:t> şehir sayısını, alttaki matris değerleri ise </a:t>
                </a:r>
                <a:r>
                  <a:rPr lang="tr-TR" sz="1200" i="0" kern="1200">
                    <a:solidFill>
                      <a:schemeClr val="tx1"/>
                    </a:solidFill>
                    <a:effectLst/>
                    <a:latin typeface="+mn-lt"/>
                    <a:ea typeface="+mn-ea"/>
                    <a:cs typeface="+mn-cs"/>
                  </a:rPr>
                  <a:t>𝑖.</a:t>
                </a:r>
                <a:r>
                  <a:rPr lang="tr-TR" sz="1200" kern="1200" dirty="0">
                    <a:solidFill>
                      <a:schemeClr val="tx1"/>
                    </a:solidFill>
                    <a:effectLst/>
                    <a:latin typeface="+mn-lt"/>
                    <a:ea typeface="+mn-ea"/>
                    <a:cs typeface="+mn-cs"/>
                  </a:rPr>
                  <a:t> taşın </a:t>
                </a:r>
                <a:r>
                  <a:rPr lang="tr-TR" sz="1200" i="0" kern="1200">
                    <a:solidFill>
                      <a:schemeClr val="tx1"/>
                    </a:solidFill>
                    <a:effectLst/>
                    <a:latin typeface="+mn-lt"/>
                    <a:ea typeface="+mn-ea"/>
                    <a:cs typeface="+mn-cs"/>
                  </a:rPr>
                  <a:t>𝑗.</a:t>
                </a:r>
                <a:r>
                  <a:rPr lang="tr-TR" sz="1200" kern="1200" dirty="0">
                    <a:solidFill>
                      <a:schemeClr val="tx1"/>
                    </a:solidFill>
                    <a:effectLst/>
                    <a:latin typeface="+mn-lt"/>
                    <a:ea typeface="+mn-ea"/>
                    <a:cs typeface="+mn-cs"/>
                  </a:rPr>
                  <a:t> taşa olan uzaklığını temsil etmektedir(</a:t>
                </a:r>
                <a:r>
                  <a:rPr lang="tr-TR" sz="1200" i="0" kern="1200">
                    <a:solidFill>
                      <a:schemeClr val="tx1"/>
                    </a:solidFill>
                    <a:effectLst/>
                    <a:latin typeface="+mn-lt"/>
                    <a:ea typeface="+mn-ea"/>
                    <a:cs typeface="+mn-cs"/>
                  </a:rPr>
                  <a:t>𝑥_12</a:t>
                </a:r>
                <a:r>
                  <a:rPr lang="tr-TR" sz="1200" kern="1200" dirty="0">
                    <a:solidFill>
                      <a:schemeClr val="tx1"/>
                    </a:solidFill>
                    <a:effectLst/>
                    <a:latin typeface="+mn-lt"/>
                    <a:ea typeface="+mn-ea"/>
                    <a:cs typeface="+mn-cs"/>
                  </a:rPr>
                  <a:t>: 1. taşın 2. taşa olan uzaklığı).</a:t>
                </a:r>
              </a:p>
              <a:p>
                <a:endParaRPr lang="tr-TR" dirty="0"/>
              </a:p>
            </p:txBody>
          </p:sp>
        </mc:Fallback>
      </mc:AlternateContent>
      <p:sp>
        <p:nvSpPr>
          <p:cNvPr id="4" name="Slayt Numarası Yer Tutucusu 3"/>
          <p:cNvSpPr>
            <a:spLocks noGrp="1"/>
          </p:cNvSpPr>
          <p:nvPr>
            <p:ph type="sldNum" sz="quarter" idx="10"/>
          </p:nvPr>
        </p:nvSpPr>
        <p:spPr/>
        <p:txBody>
          <a:bodyPr/>
          <a:lstStyle/>
          <a:p>
            <a:fld id="{2DF3B024-215A-482F-A036-76956E4DF12D}" type="slidenum">
              <a:rPr lang="tr-TR" smtClean="0"/>
              <a:t>44</a:t>
            </a:fld>
            <a:endParaRPr lang="tr-TR"/>
          </a:p>
        </p:txBody>
      </p:sp>
    </p:spTree>
    <p:extLst>
      <p:ext uri="{BB962C8B-B14F-4D97-AF65-F5344CB8AC3E}">
        <p14:creationId xmlns:p14="http://schemas.microsoft.com/office/powerpoint/2010/main" val="2774319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45</a:t>
            </a:fld>
            <a:endParaRPr lang="tr-TR"/>
          </a:p>
        </p:txBody>
      </p:sp>
    </p:spTree>
    <p:extLst>
      <p:ext uri="{BB962C8B-B14F-4D97-AF65-F5344CB8AC3E}">
        <p14:creationId xmlns:p14="http://schemas.microsoft.com/office/powerpoint/2010/main" val="785696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mn-lt"/>
                <a:ea typeface="+mn-ea"/>
                <a:cs typeface="+mn-cs"/>
              </a:rPr>
              <a:t>Görüldüğü gibi </a:t>
            </a:r>
            <a:r>
              <a:rPr lang="tr-TR" sz="1200" kern="1200" dirty="0" err="1">
                <a:solidFill>
                  <a:schemeClr val="tx1"/>
                </a:solidFill>
                <a:effectLst/>
                <a:latin typeface="+mn-lt"/>
                <a:ea typeface="+mn-ea"/>
                <a:cs typeface="+mn-cs"/>
              </a:rPr>
              <a:t>kısıtımız</a:t>
            </a:r>
            <a:r>
              <a:rPr lang="tr-TR" sz="1200" kern="1200" dirty="0">
                <a:solidFill>
                  <a:schemeClr val="tx1"/>
                </a:solidFill>
                <a:effectLst/>
                <a:latin typeface="+mn-lt"/>
                <a:ea typeface="+mn-ea"/>
                <a:cs typeface="+mn-cs"/>
              </a:rPr>
              <a:t> </a:t>
            </a:r>
            <a:r>
              <a:rPr lang="tr-TR" sz="1200" kern="1200" dirty="0" err="1">
                <a:solidFill>
                  <a:schemeClr val="tx1"/>
                </a:solidFill>
                <a:effectLst/>
                <a:latin typeface="+mn-lt"/>
                <a:ea typeface="+mn-ea"/>
                <a:cs typeface="+mn-cs"/>
              </a:rPr>
              <a:t>katedilen</a:t>
            </a:r>
            <a:r>
              <a:rPr lang="tr-TR" sz="1200" kern="1200" dirty="0">
                <a:solidFill>
                  <a:schemeClr val="tx1"/>
                </a:solidFill>
                <a:effectLst/>
                <a:latin typeface="+mn-lt"/>
                <a:ea typeface="+mn-ea"/>
                <a:cs typeface="+mn-cs"/>
              </a:rPr>
              <a:t> yoldan oluşmaktadır. Dolayısıyla ifademiz “</a:t>
            </a:r>
            <a:r>
              <a:rPr lang="tr-TR" sz="1200" kern="1200" dirty="0" err="1">
                <a:solidFill>
                  <a:schemeClr val="tx1"/>
                </a:solidFill>
                <a:effectLst/>
                <a:latin typeface="+mn-lt"/>
                <a:ea typeface="+mn-ea"/>
                <a:cs typeface="+mn-cs"/>
              </a:rPr>
              <a:t>constraint</a:t>
            </a:r>
            <a:r>
              <a:rPr lang="tr-TR" sz="1200" kern="1200" dirty="0">
                <a:solidFill>
                  <a:schemeClr val="tx1"/>
                </a:solidFill>
                <a:effectLst/>
                <a:latin typeface="+mn-lt"/>
                <a:ea typeface="+mn-ea"/>
                <a:cs typeface="+mn-cs"/>
              </a:rPr>
              <a:t>” komutu ile yazılmıştır. ”</a:t>
            </a:r>
            <a:r>
              <a:rPr lang="tr-TR" sz="1200" kern="1200" dirty="0" err="1">
                <a:solidFill>
                  <a:schemeClr val="tx1"/>
                </a:solidFill>
                <a:effectLst/>
                <a:latin typeface="+mn-lt"/>
                <a:ea typeface="+mn-ea"/>
                <a:cs typeface="+mn-cs"/>
              </a:rPr>
              <a:t>circuit</a:t>
            </a:r>
            <a:r>
              <a:rPr lang="tr-TR" sz="1200" kern="1200" dirty="0">
                <a:solidFill>
                  <a:schemeClr val="tx1"/>
                </a:solidFill>
                <a:effectLst/>
                <a:latin typeface="+mn-lt"/>
                <a:ea typeface="+mn-ea"/>
                <a:cs typeface="+mn-cs"/>
              </a:rPr>
              <a:t>“ komut satırı ile her şehre maksimum 1 defa gidilmiş ve aynı şehre tekrar gidilmemiş olur.</a:t>
            </a:r>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48</a:t>
            </a:fld>
            <a:endParaRPr lang="tr-TR"/>
          </a:p>
        </p:txBody>
      </p:sp>
    </p:spTree>
    <p:extLst>
      <p:ext uri="{BB962C8B-B14F-4D97-AF65-F5344CB8AC3E}">
        <p14:creationId xmlns:p14="http://schemas.microsoft.com/office/powerpoint/2010/main" val="960142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49</a:t>
            </a:fld>
            <a:endParaRPr lang="tr-TR"/>
          </a:p>
        </p:txBody>
      </p:sp>
    </p:spTree>
    <p:extLst>
      <p:ext uri="{BB962C8B-B14F-4D97-AF65-F5344CB8AC3E}">
        <p14:creationId xmlns:p14="http://schemas.microsoft.com/office/powerpoint/2010/main" val="28535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F3B024-215A-482F-A036-76956E4DF12D}" type="slidenum">
              <a:rPr lang="tr-TR" smtClean="0"/>
              <a:t>10</a:t>
            </a:fld>
            <a:endParaRPr lang="tr-TR"/>
          </a:p>
        </p:txBody>
      </p:sp>
    </p:spTree>
    <p:extLst>
      <p:ext uri="{BB962C8B-B14F-4D97-AF65-F5344CB8AC3E}">
        <p14:creationId xmlns:p14="http://schemas.microsoft.com/office/powerpoint/2010/main" val="1311372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2DF3B024-215A-482F-A036-76956E4DF12D}" type="slidenum">
              <a:rPr lang="tr-TR" smtClean="0"/>
              <a:t>50</a:t>
            </a:fld>
            <a:endParaRPr lang="tr-TR"/>
          </a:p>
        </p:txBody>
      </p:sp>
    </p:spTree>
    <p:extLst>
      <p:ext uri="{BB962C8B-B14F-4D97-AF65-F5344CB8AC3E}">
        <p14:creationId xmlns:p14="http://schemas.microsoft.com/office/powerpoint/2010/main" val="1854605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51</a:t>
            </a:fld>
            <a:endParaRPr lang="tr-TR"/>
          </a:p>
        </p:txBody>
      </p:sp>
    </p:spTree>
    <p:extLst>
      <p:ext uri="{BB962C8B-B14F-4D97-AF65-F5344CB8AC3E}">
        <p14:creationId xmlns:p14="http://schemas.microsoft.com/office/powerpoint/2010/main" val="135241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55</a:t>
            </a:fld>
            <a:endParaRPr lang="tr-TR"/>
          </a:p>
        </p:txBody>
      </p:sp>
    </p:spTree>
    <p:extLst>
      <p:ext uri="{BB962C8B-B14F-4D97-AF65-F5344CB8AC3E}">
        <p14:creationId xmlns:p14="http://schemas.microsoft.com/office/powerpoint/2010/main" val="1748798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56</a:t>
            </a:fld>
            <a:endParaRPr lang="tr-TR"/>
          </a:p>
        </p:txBody>
      </p:sp>
    </p:spTree>
    <p:extLst>
      <p:ext uri="{BB962C8B-B14F-4D97-AF65-F5344CB8AC3E}">
        <p14:creationId xmlns:p14="http://schemas.microsoft.com/office/powerpoint/2010/main" val="16949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15</a:t>
            </a:fld>
            <a:endParaRPr lang="tr-TR"/>
          </a:p>
        </p:txBody>
      </p:sp>
    </p:spTree>
    <p:extLst>
      <p:ext uri="{BB962C8B-B14F-4D97-AF65-F5344CB8AC3E}">
        <p14:creationId xmlns:p14="http://schemas.microsoft.com/office/powerpoint/2010/main" val="416549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16</a:t>
            </a:fld>
            <a:endParaRPr lang="tr-TR"/>
          </a:p>
        </p:txBody>
      </p:sp>
    </p:spTree>
    <p:extLst>
      <p:ext uri="{BB962C8B-B14F-4D97-AF65-F5344CB8AC3E}">
        <p14:creationId xmlns:p14="http://schemas.microsoft.com/office/powerpoint/2010/main" val="362430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19</a:t>
            </a:fld>
            <a:endParaRPr lang="tr-TR"/>
          </a:p>
        </p:txBody>
      </p:sp>
    </p:spTree>
    <p:extLst>
      <p:ext uri="{BB962C8B-B14F-4D97-AF65-F5344CB8AC3E}">
        <p14:creationId xmlns:p14="http://schemas.microsoft.com/office/powerpoint/2010/main" val="252245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20</a:t>
            </a:fld>
            <a:endParaRPr lang="tr-TR"/>
          </a:p>
        </p:txBody>
      </p:sp>
    </p:spTree>
    <p:extLst>
      <p:ext uri="{BB962C8B-B14F-4D97-AF65-F5344CB8AC3E}">
        <p14:creationId xmlns:p14="http://schemas.microsoft.com/office/powerpoint/2010/main" val="183637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27</a:t>
            </a:fld>
            <a:endParaRPr lang="tr-TR"/>
          </a:p>
        </p:txBody>
      </p:sp>
    </p:spTree>
    <p:extLst>
      <p:ext uri="{BB962C8B-B14F-4D97-AF65-F5344CB8AC3E}">
        <p14:creationId xmlns:p14="http://schemas.microsoft.com/office/powerpoint/2010/main" val="398116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a:solidFill>
                  <a:schemeClr val="tx1"/>
                </a:solidFill>
                <a:effectLst/>
                <a:latin typeface="+mn-lt"/>
                <a:ea typeface="+mn-ea"/>
                <a:cs typeface="+mn-cs"/>
              </a:rPr>
              <a:t>Bu bölümde daha önce 5 adet ele aldığımız optimizasyon problemlerini</a:t>
            </a:r>
            <a:r>
              <a:rPr lang="tr-TR" sz="1200" kern="1200" baseline="0" dirty="0">
                <a:solidFill>
                  <a:schemeClr val="tx1"/>
                </a:solidFill>
                <a:effectLst/>
                <a:latin typeface="+mn-lt"/>
                <a:ea typeface="+mn-ea"/>
                <a:cs typeface="+mn-cs"/>
              </a:rPr>
              <a:t> </a:t>
            </a:r>
            <a:r>
              <a:rPr lang="tr-TR" sz="1200" kern="1200" dirty="0">
                <a:solidFill>
                  <a:schemeClr val="tx1"/>
                </a:solidFill>
                <a:effectLst/>
                <a:latin typeface="+mn-lt"/>
                <a:ea typeface="+mn-ea"/>
                <a:cs typeface="+mn-cs"/>
              </a:rPr>
              <a:t>ve</a:t>
            </a:r>
            <a:r>
              <a:rPr lang="tr-TR" sz="1200" kern="1200" baseline="0" dirty="0">
                <a:solidFill>
                  <a:schemeClr val="tx1"/>
                </a:solidFill>
                <a:effectLst/>
                <a:latin typeface="+mn-lt"/>
                <a:ea typeface="+mn-ea"/>
                <a:cs typeface="+mn-cs"/>
              </a:rPr>
              <a:t> bazı klasik optimizasyon problemlerinin </a:t>
            </a:r>
            <a:r>
              <a:rPr lang="tr-TR" sz="1200" kern="1200" dirty="0" err="1">
                <a:solidFill>
                  <a:schemeClr val="tx1"/>
                </a:solidFill>
                <a:effectLst/>
                <a:latin typeface="+mn-lt"/>
                <a:ea typeface="+mn-ea"/>
                <a:cs typeface="+mn-cs"/>
              </a:rPr>
              <a:t>MiniZinc’e</a:t>
            </a:r>
            <a:r>
              <a:rPr lang="tr-TR" sz="1200" kern="1200" dirty="0">
                <a:solidFill>
                  <a:schemeClr val="tx1"/>
                </a:solidFill>
                <a:effectLst/>
                <a:latin typeface="+mn-lt"/>
                <a:ea typeface="+mn-ea"/>
                <a:cs typeface="+mn-cs"/>
              </a:rPr>
              <a:t> nasıl aktarıldığı ve modelin temel yapısından</a:t>
            </a:r>
            <a:r>
              <a:rPr lang="tr-TR" sz="1200" kern="1200" baseline="0" dirty="0">
                <a:solidFill>
                  <a:schemeClr val="tx1"/>
                </a:solidFill>
                <a:effectLst/>
                <a:latin typeface="+mn-lt"/>
                <a:ea typeface="+mn-ea"/>
                <a:cs typeface="+mn-cs"/>
              </a:rPr>
              <a:t> bahsedeceğiz.</a:t>
            </a:r>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28</a:t>
            </a:fld>
            <a:endParaRPr lang="tr-TR"/>
          </a:p>
        </p:txBody>
      </p:sp>
    </p:spTree>
    <p:extLst>
      <p:ext uri="{BB962C8B-B14F-4D97-AF65-F5344CB8AC3E}">
        <p14:creationId xmlns:p14="http://schemas.microsoft.com/office/powerpoint/2010/main" val="325241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DF3B024-215A-482F-A036-76956E4DF12D}" type="slidenum">
              <a:rPr lang="tr-TR" smtClean="0"/>
              <a:t>30</a:t>
            </a:fld>
            <a:endParaRPr lang="tr-TR"/>
          </a:p>
        </p:txBody>
      </p:sp>
    </p:spTree>
    <p:extLst>
      <p:ext uri="{BB962C8B-B14F-4D97-AF65-F5344CB8AC3E}">
        <p14:creationId xmlns:p14="http://schemas.microsoft.com/office/powerpoint/2010/main" val="410260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74552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2AE0C1-903E-4A64-9CC8-87B677B2961E}" type="datetimeFigureOut">
              <a:rPr lang="tr-TR" smtClean="0"/>
              <a:t>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75785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247492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328903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417219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3130946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3500886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429057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197411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235807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2AE0C1-903E-4A64-9CC8-87B677B2961E}" type="datetimeFigureOut">
              <a:rPr lang="tr-TR" smtClean="0"/>
              <a:t>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2631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82AE0C1-903E-4A64-9CC8-87B677B2961E}" type="datetimeFigureOut">
              <a:rPr lang="tr-TR" smtClean="0"/>
              <a:t>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359140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82AE0C1-903E-4A64-9CC8-87B677B2961E}" type="datetimeFigureOut">
              <a:rPr lang="tr-TR" smtClean="0"/>
              <a:t>9.07.2020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21912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82AE0C1-903E-4A64-9CC8-87B677B2961E}" type="datetimeFigureOut">
              <a:rPr lang="tr-TR" smtClean="0"/>
              <a:t>9.07.2020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12492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AE0C1-903E-4A64-9CC8-87B677B2961E}" type="datetimeFigureOut">
              <a:rPr lang="tr-TR" smtClean="0"/>
              <a:t>9.07.2020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29354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2AE0C1-903E-4A64-9CC8-87B677B2961E}" type="datetimeFigureOut">
              <a:rPr lang="tr-TR" smtClean="0"/>
              <a:t>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62963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2AE0C1-903E-4A64-9CC8-87B677B2961E}" type="datetimeFigureOut">
              <a:rPr lang="tr-TR" smtClean="0"/>
              <a:t>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4329158-66EA-44FE-8844-A3261EFE9DF6}" type="slidenum">
              <a:rPr lang="tr-TR" smtClean="0"/>
              <a:t>‹#›</a:t>
            </a:fld>
            <a:endParaRPr lang="tr-TR"/>
          </a:p>
        </p:txBody>
      </p:sp>
    </p:spTree>
    <p:extLst>
      <p:ext uri="{BB962C8B-B14F-4D97-AF65-F5344CB8AC3E}">
        <p14:creationId xmlns:p14="http://schemas.microsoft.com/office/powerpoint/2010/main" val="418311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2AE0C1-903E-4A64-9CC8-87B677B2961E}" type="datetimeFigureOut">
              <a:rPr lang="tr-TR" smtClean="0"/>
              <a:t>9.07.2020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329158-66EA-44FE-8844-A3261EFE9DF6}" type="slidenum">
              <a:rPr lang="tr-TR" smtClean="0"/>
              <a:t>‹#›</a:t>
            </a:fld>
            <a:endParaRPr lang="tr-TR"/>
          </a:p>
        </p:txBody>
      </p:sp>
    </p:spTree>
    <p:extLst>
      <p:ext uri="{BB962C8B-B14F-4D97-AF65-F5344CB8AC3E}">
        <p14:creationId xmlns:p14="http://schemas.microsoft.com/office/powerpoint/2010/main" val="32873392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3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577BE0-86C1-4900-B103-1743F75EFD5F}"/>
              </a:ext>
            </a:extLst>
          </p:cNvPr>
          <p:cNvSpPr>
            <a:spLocks noGrp="1"/>
          </p:cNvSpPr>
          <p:nvPr>
            <p:ph type="ctrTitle"/>
          </p:nvPr>
        </p:nvSpPr>
        <p:spPr>
          <a:xfrm>
            <a:off x="1524000" y="1266483"/>
            <a:ext cx="9144000" cy="2387600"/>
          </a:xfrm>
        </p:spPr>
        <p:txBody>
          <a:bodyPr>
            <a:noAutofit/>
          </a:bodyPr>
          <a:lstStyle/>
          <a:p>
            <a:pPr algn="ctr"/>
            <a:br>
              <a:rPr lang="tr-TR" sz="2800" b="1" dirty="0">
                <a:latin typeface="Times New Roman" panose="02020603050405020304" pitchFamily="18" charset="0"/>
                <a:cs typeface="Times New Roman" panose="02020603050405020304" pitchFamily="18" charset="0"/>
              </a:rPr>
            </a:br>
            <a:r>
              <a:rPr lang="tr-TR" sz="2800" b="1" dirty="0">
                <a:latin typeface="Times New Roman" panose="02020603050405020304" pitchFamily="18" charset="0"/>
                <a:cs typeface="Times New Roman" panose="02020603050405020304" pitchFamily="18" charset="0"/>
              </a:rPr>
              <a:t>T.C.</a:t>
            </a:r>
            <a:br>
              <a:rPr lang="tr-TR" sz="2800" b="1" dirty="0">
                <a:latin typeface="Times New Roman" panose="02020603050405020304" pitchFamily="18" charset="0"/>
                <a:cs typeface="Times New Roman" panose="02020603050405020304" pitchFamily="18" charset="0"/>
              </a:rPr>
            </a:br>
            <a:r>
              <a:rPr lang="tr-TR" sz="2800" b="1" dirty="0">
                <a:latin typeface="Times New Roman" panose="02020603050405020304" pitchFamily="18" charset="0"/>
                <a:cs typeface="Times New Roman" panose="02020603050405020304" pitchFamily="18" charset="0"/>
              </a:rPr>
              <a:t>Karadeniz Teknik Üniversitesi</a:t>
            </a:r>
            <a:br>
              <a:rPr lang="tr-TR" sz="2800" b="1" dirty="0">
                <a:latin typeface="Times New Roman" panose="02020603050405020304" pitchFamily="18" charset="0"/>
                <a:cs typeface="Times New Roman" panose="02020603050405020304" pitchFamily="18" charset="0"/>
              </a:rPr>
            </a:br>
            <a:r>
              <a:rPr lang="tr-TR" sz="2800" b="1" dirty="0">
                <a:latin typeface="Times New Roman" panose="02020603050405020304" pitchFamily="18" charset="0"/>
                <a:cs typeface="Times New Roman" panose="02020603050405020304" pitchFamily="18" charset="0"/>
              </a:rPr>
              <a:t>Fen Fakültesi</a:t>
            </a:r>
            <a:br>
              <a:rPr lang="tr-TR" sz="2800" b="1" dirty="0">
                <a:latin typeface="Times New Roman" panose="02020603050405020304" pitchFamily="18" charset="0"/>
                <a:cs typeface="Times New Roman" panose="02020603050405020304" pitchFamily="18" charset="0"/>
              </a:rPr>
            </a:br>
            <a:r>
              <a:rPr lang="tr-TR" sz="2800" b="1" dirty="0">
                <a:latin typeface="Times New Roman" panose="02020603050405020304" pitchFamily="18" charset="0"/>
                <a:cs typeface="Times New Roman" panose="02020603050405020304" pitchFamily="18" charset="0"/>
              </a:rPr>
              <a:t>İstatistik ve Bilgisayar Bilimleri</a:t>
            </a:r>
            <a:br>
              <a:rPr lang="tr-TR" sz="2800" b="1" dirty="0">
                <a:latin typeface="Times New Roman" panose="02020603050405020304" pitchFamily="18" charset="0"/>
                <a:cs typeface="Times New Roman" panose="02020603050405020304" pitchFamily="18" charset="0"/>
              </a:rPr>
            </a:br>
            <a:br>
              <a:rPr lang="tr-TR" sz="2800" b="1" dirty="0">
                <a:latin typeface="Times New Roman" panose="02020603050405020304" pitchFamily="18" charset="0"/>
                <a:cs typeface="Times New Roman" panose="02020603050405020304" pitchFamily="18" charset="0"/>
              </a:rPr>
            </a:br>
            <a:r>
              <a:rPr lang="tr-TR" sz="2800" dirty="0">
                <a:latin typeface="Times New Roman" panose="02020603050405020304" pitchFamily="18" charset="0"/>
                <a:cs typeface="Times New Roman" panose="02020603050405020304" pitchFamily="18" charset="0"/>
              </a:rPr>
              <a:t>Lisans Bitirme Tezi</a:t>
            </a:r>
            <a:br>
              <a:rPr lang="tr-TR" sz="2800" dirty="0">
                <a:latin typeface="Times New Roman" panose="02020603050405020304" pitchFamily="18" charset="0"/>
                <a:cs typeface="Times New Roman" panose="02020603050405020304" pitchFamily="18" charset="0"/>
              </a:rPr>
            </a:br>
            <a:br>
              <a:rPr lang="tr-TR" sz="2800" dirty="0">
                <a:latin typeface="Times New Roman" panose="02020603050405020304" pitchFamily="18" charset="0"/>
                <a:cs typeface="Times New Roman" panose="02020603050405020304" pitchFamily="18" charset="0"/>
              </a:rPr>
            </a:br>
            <a:r>
              <a:rPr lang="tr-TR" sz="2800" dirty="0" err="1">
                <a:latin typeface="Times New Roman" panose="02020603050405020304" pitchFamily="18" charset="0"/>
                <a:cs typeface="Times New Roman" panose="02020603050405020304" pitchFamily="18" charset="0"/>
              </a:rPr>
              <a:t>MiniZinc</a:t>
            </a:r>
            <a:r>
              <a:rPr lang="tr-TR" sz="2800" dirty="0">
                <a:latin typeface="Times New Roman" panose="02020603050405020304" pitchFamily="18" charset="0"/>
                <a:cs typeface="Times New Roman" panose="02020603050405020304" pitchFamily="18" charset="0"/>
              </a:rPr>
              <a:t> İle Optimizasyon</a:t>
            </a:r>
          </a:p>
        </p:txBody>
      </p:sp>
      <p:sp>
        <p:nvSpPr>
          <p:cNvPr id="3" name="Alt Başlık 2">
            <a:extLst>
              <a:ext uri="{FF2B5EF4-FFF2-40B4-BE49-F238E27FC236}">
                <a16:creationId xmlns:a16="http://schemas.microsoft.com/office/drawing/2014/main" id="{A2D2C858-2381-45A7-88AB-27BA358FF179}"/>
              </a:ext>
            </a:extLst>
          </p:cNvPr>
          <p:cNvSpPr>
            <a:spLocks noGrp="1"/>
          </p:cNvSpPr>
          <p:nvPr>
            <p:ph type="subTitle" idx="1"/>
          </p:nvPr>
        </p:nvSpPr>
        <p:spPr>
          <a:xfrm>
            <a:off x="1523999" y="3904735"/>
            <a:ext cx="9144000" cy="2144055"/>
          </a:xfrm>
        </p:spPr>
        <p:txBody>
          <a:bodyPr>
            <a:noAutofit/>
          </a:bodyPr>
          <a:lstStyle/>
          <a:p>
            <a:pPr algn="ctr"/>
            <a:r>
              <a:rPr lang="tr-TR" sz="2000" b="1" dirty="0">
                <a:latin typeface="Times New Roman" panose="02020603050405020304" pitchFamily="18" charset="0"/>
                <a:cs typeface="Times New Roman" panose="02020603050405020304" pitchFamily="18" charset="0"/>
              </a:rPr>
              <a:t>Tez Danışmanı: </a:t>
            </a:r>
          </a:p>
          <a:p>
            <a:pPr algn="ctr"/>
            <a:r>
              <a:rPr lang="tr-TR" sz="2000" dirty="0">
                <a:latin typeface="Times New Roman" panose="02020603050405020304" pitchFamily="18" charset="0"/>
                <a:cs typeface="Times New Roman" panose="02020603050405020304" pitchFamily="18" charset="0"/>
              </a:rPr>
              <a:t>Dr. </a:t>
            </a:r>
            <a:r>
              <a:rPr lang="tr-TR" sz="2000" dirty="0" err="1">
                <a:latin typeface="Times New Roman" panose="02020603050405020304" pitchFamily="18" charset="0"/>
                <a:cs typeface="Times New Roman" panose="02020603050405020304" pitchFamily="18" charset="0"/>
              </a:rPr>
              <a:t>Öğr</a:t>
            </a:r>
            <a:r>
              <a:rPr lang="tr-TR" sz="2000" dirty="0">
                <a:latin typeface="Times New Roman" panose="02020603050405020304" pitchFamily="18" charset="0"/>
                <a:cs typeface="Times New Roman" panose="02020603050405020304" pitchFamily="18" charset="0"/>
              </a:rPr>
              <a:t>. Üyesi Tolga BERBER</a:t>
            </a:r>
          </a:p>
          <a:p>
            <a:pPr algn="ctr"/>
            <a:endParaRPr lang="tr-TR" sz="2000" dirty="0">
              <a:latin typeface="Times New Roman" panose="02020603050405020304" pitchFamily="18" charset="0"/>
              <a:cs typeface="Times New Roman" panose="02020603050405020304" pitchFamily="18" charset="0"/>
            </a:endParaRPr>
          </a:p>
          <a:p>
            <a:pPr algn="ctr"/>
            <a:r>
              <a:rPr lang="tr-TR" sz="2000" b="1" dirty="0">
                <a:latin typeface="Times New Roman" panose="02020603050405020304" pitchFamily="18" charset="0"/>
                <a:cs typeface="Times New Roman" panose="02020603050405020304" pitchFamily="18" charset="0"/>
              </a:rPr>
              <a:t>Hazırlayanlar:</a:t>
            </a:r>
          </a:p>
          <a:p>
            <a:pPr algn="ctr"/>
            <a:r>
              <a:rPr lang="tr-TR" sz="2000" dirty="0">
                <a:latin typeface="Times New Roman" panose="02020603050405020304" pitchFamily="18" charset="0"/>
                <a:cs typeface="Times New Roman" panose="02020603050405020304" pitchFamily="18" charset="0"/>
              </a:rPr>
              <a:t>348877 Ertuğrul EŞOL</a:t>
            </a:r>
          </a:p>
          <a:p>
            <a:pPr algn="ctr"/>
            <a:r>
              <a:rPr lang="tr-TR" sz="2000" dirty="0">
                <a:latin typeface="Times New Roman" panose="02020603050405020304" pitchFamily="18" charset="0"/>
                <a:cs typeface="Times New Roman" panose="02020603050405020304" pitchFamily="18" charset="0"/>
              </a:rPr>
              <a:t>357795 Samet KARASU</a:t>
            </a:r>
          </a:p>
        </p:txBody>
      </p:sp>
      <p:pic>
        <p:nvPicPr>
          <p:cNvPr id="9" name="Resim 8">
            <a:extLst>
              <a:ext uri="{FF2B5EF4-FFF2-40B4-BE49-F238E27FC236}">
                <a16:creationId xmlns:a16="http://schemas.microsoft.com/office/drawing/2014/main" id="{A01FF68E-C7AF-471D-B752-242893AAE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954" y="0"/>
            <a:ext cx="3681046" cy="1840523"/>
          </a:xfrm>
          <a:prstGeom prst="rect">
            <a:avLst/>
          </a:prstGeom>
        </p:spPr>
      </p:pic>
    </p:spTree>
    <p:extLst>
      <p:ext uri="{BB962C8B-B14F-4D97-AF65-F5344CB8AC3E}">
        <p14:creationId xmlns:p14="http://schemas.microsoft.com/office/powerpoint/2010/main" val="261874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38A74-EBA1-4187-8027-E83B73848E0B}"/>
              </a:ext>
            </a:extLst>
          </p:cNvPr>
          <p:cNvSpPr>
            <a:spLocks noGrp="1"/>
          </p:cNvSpPr>
          <p:nvPr>
            <p:ph type="title"/>
          </p:nvPr>
        </p:nvSpPr>
        <p:spPr>
          <a:xfrm>
            <a:off x="1484307" y="419101"/>
            <a:ext cx="10018713" cy="1752599"/>
          </a:xfrm>
        </p:spPr>
        <p:txBody>
          <a:bodyPr/>
          <a:lstStyle/>
          <a:p>
            <a:pPr algn="l"/>
            <a:r>
              <a:rPr lang="tr-TR" b="1" dirty="0">
                <a:latin typeface="Times New Roman" panose="02020603050405020304" pitchFamily="18" charset="0"/>
                <a:cs typeface="Times New Roman" panose="02020603050405020304" pitchFamily="18" charset="0"/>
              </a:rPr>
              <a:t>Optimizasyon’un Aşamaları</a:t>
            </a:r>
          </a:p>
        </p:txBody>
      </p:sp>
      <p:sp>
        <p:nvSpPr>
          <p:cNvPr id="3" name="İçerik Yer Tutucusu 2">
            <a:extLst>
              <a:ext uri="{FF2B5EF4-FFF2-40B4-BE49-F238E27FC236}">
                <a16:creationId xmlns:a16="http://schemas.microsoft.com/office/drawing/2014/main" id="{48909E87-42F2-43D1-B7F7-791AA878B8B1}"/>
              </a:ext>
            </a:extLst>
          </p:cNvPr>
          <p:cNvSpPr>
            <a:spLocks noGrp="1"/>
          </p:cNvSpPr>
          <p:nvPr>
            <p:ph idx="1"/>
          </p:nvPr>
        </p:nvSpPr>
        <p:spPr>
          <a:xfrm>
            <a:off x="1548890" y="1866899"/>
            <a:ext cx="10018713" cy="3124201"/>
          </a:xfrm>
        </p:spPr>
        <p:txBody>
          <a:bodyPr/>
          <a:lstStyle/>
          <a:p>
            <a:pPr lvl="0" algn="just" fontAlgn="base"/>
            <a:r>
              <a:rPr lang="tr-TR" sz="2000" dirty="0">
                <a:latin typeface="Times New Roman" panose="02020603050405020304" pitchFamily="18" charset="0"/>
                <a:cs typeface="Times New Roman" panose="02020603050405020304" pitchFamily="18" charset="0"/>
              </a:rPr>
              <a:t>Sistemin temelinin oluşturulması</a:t>
            </a:r>
          </a:p>
          <a:p>
            <a:pPr lvl="0" algn="just" fontAlgn="base"/>
            <a:r>
              <a:rPr lang="tr-TR" sz="2000" dirty="0">
                <a:latin typeface="Times New Roman" panose="02020603050405020304" pitchFamily="18" charset="0"/>
                <a:cs typeface="Times New Roman" panose="02020603050405020304" pitchFamily="18" charset="0"/>
              </a:rPr>
              <a:t>Tasarım değişkenlerinin tanımlanması</a:t>
            </a:r>
          </a:p>
          <a:p>
            <a:pPr lvl="0" algn="just" fontAlgn="base"/>
            <a:r>
              <a:rPr lang="tr-TR" sz="2000" dirty="0">
                <a:latin typeface="Times New Roman" panose="02020603050405020304" pitchFamily="18" charset="0"/>
                <a:cs typeface="Times New Roman" panose="02020603050405020304" pitchFamily="18" charset="0"/>
              </a:rPr>
              <a:t>Hedef  fonksiyonun belirlenmesi</a:t>
            </a:r>
          </a:p>
          <a:p>
            <a:pPr lvl="0" algn="just" fontAlgn="base"/>
            <a:r>
              <a:rPr lang="tr-TR" sz="2000" dirty="0">
                <a:latin typeface="Times New Roman" panose="02020603050405020304" pitchFamily="18" charset="0"/>
                <a:cs typeface="Times New Roman" panose="02020603050405020304" pitchFamily="18" charset="0"/>
              </a:rPr>
              <a:t>Kısıtların belirlenmesi</a:t>
            </a:r>
          </a:p>
          <a:p>
            <a:pPr lvl="0" algn="just" fontAlgn="base"/>
            <a:r>
              <a:rPr lang="tr-TR" sz="2000" dirty="0">
                <a:latin typeface="Times New Roman" panose="02020603050405020304" pitchFamily="18" charset="0"/>
                <a:cs typeface="Times New Roman" panose="02020603050405020304" pitchFamily="18" charset="0"/>
              </a:rPr>
              <a:t>Uygun optimizasyon metodunun seçilmesi ve uygulanması</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85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0C7375-A47B-449B-84E5-26A615C17D26}"/>
              </a:ext>
            </a:extLst>
          </p:cNvPr>
          <p:cNvSpPr>
            <a:spLocks noGrp="1"/>
          </p:cNvSpPr>
          <p:nvPr>
            <p:ph type="title"/>
          </p:nvPr>
        </p:nvSpPr>
        <p:spPr/>
        <p:txBody>
          <a:bodyPr/>
          <a:lstStyle/>
          <a:p>
            <a:pPr algn="l"/>
            <a:r>
              <a:rPr lang="tr-TR" b="1" dirty="0">
                <a:latin typeface="Times New Roman" panose="02020603050405020304" pitchFamily="18" charset="0"/>
                <a:cs typeface="Times New Roman" panose="02020603050405020304" pitchFamily="18" charset="0"/>
              </a:rPr>
              <a:t>1.2. Doğrusal Programlama</a:t>
            </a:r>
          </a:p>
        </p:txBody>
      </p:sp>
      <p:sp>
        <p:nvSpPr>
          <p:cNvPr id="3" name="İçerik Yer Tutucusu 2">
            <a:extLst>
              <a:ext uri="{FF2B5EF4-FFF2-40B4-BE49-F238E27FC236}">
                <a16:creationId xmlns:a16="http://schemas.microsoft.com/office/drawing/2014/main" id="{0520D385-B592-4264-AF7F-4FAFDA5512C5}"/>
              </a:ext>
            </a:extLst>
          </p:cNvPr>
          <p:cNvSpPr>
            <a:spLocks noGrp="1"/>
          </p:cNvSpPr>
          <p:nvPr>
            <p:ph idx="1"/>
          </p:nvPr>
        </p:nvSpPr>
        <p:spPr/>
        <p:txBody>
          <a:bodyPr/>
          <a:lstStyle/>
          <a:p>
            <a:r>
              <a:rPr lang="tr-TR" sz="2000" dirty="0">
                <a:latin typeface="Times New Roman" panose="02020603050405020304" pitchFamily="18" charset="0"/>
                <a:cs typeface="Times New Roman" panose="02020603050405020304" pitchFamily="18" charset="0"/>
              </a:rPr>
              <a:t>Bir doğrusal programlama problemi genel itibari ile amaç fonksiyonu ve doğrusal sınır/sınırların yer aldığı iki kısımlı bir matematiksel ifadedir. Bu matematiksel ifade ile bir amaç maksimize ya da minimize edilir. </a:t>
            </a:r>
            <a:r>
              <a:rPr lang="tr-TR" sz="2000" dirty="0" err="1">
                <a:latin typeface="Times New Roman" panose="02020603050405020304" pitchFamily="18" charset="0"/>
                <a:cs typeface="Times New Roman" panose="02020603050405020304" pitchFamily="18" charset="0"/>
              </a:rPr>
              <a:t>Doğrusallık</a:t>
            </a:r>
            <a:r>
              <a:rPr lang="tr-TR" sz="2000" dirty="0">
                <a:latin typeface="Times New Roman" panose="02020603050405020304" pitchFamily="18" charset="0"/>
                <a:cs typeface="Times New Roman" panose="02020603050405020304" pitchFamily="18" charset="0"/>
              </a:rPr>
              <a:t> ifadesi modelde yer alan tüm değişkenler (fonksiyonlar) arasındaki ilişkinin doğrusal olmasından kaynaklanmaktadır. Doğrusal sınırların oluşturduğu kesişim kümesinden yola çıkılarak mümkün çözümler ya da uygun çözüm alanı belirlenir. Belirlenen uygun çözüm alanı ise amaç doğrultusunda eniyilemeye çalışılır.</a:t>
            </a:r>
          </a:p>
          <a:p>
            <a:endParaRPr lang="tr-TR" dirty="0"/>
          </a:p>
        </p:txBody>
      </p:sp>
    </p:spTree>
    <p:extLst>
      <p:ext uri="{BB962C8B-B14F-4D97-AF65-F5344CB8AC3E}">
        <p14:creationId xmlns:p14="http://schemas.microsoft.com/office/powerpoint/2010/main" val="75101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4BC04A-2603-4771-9DF8-EFFF0AEC105D}"/>
              </a:ext>
            </a:extLst>
          </p:cNvPr>
          <p:cNvSpPr>
            <a:spLocks noGrp="1"/>
          </p:cNvSpPr>
          <p:nvPr>
            <p:ph type="title"/>
          </p:nvPr>
        </p:nvSpPr>
        <p:spPr>
          <a:xfrm>
            <a:off x="1484311" y="685800"/>
            <a:ext cx="10247906" cy="1752599"/>
          </a:xfrm>
        </p:spPr>
        <p:txBody>
          <a:bodyPr>
            <a:normAutofit fontScale="90000"/>
          </a:bodyPr>
          <a:lstStyle/>
          <a:p>
            <a:pPr algn="l"/>
            <a:r>
              <a:rPr lang="tr-TR" b="1" dirty="0">
                <a:latin typeface="Times New Roman" panose="02020603050405020304" pitchFamily="18" charset="0"/>
                <a:cs typeface="Times New Roman" panose="02020603050405020304" pitchFamily="18" charset="0"/>
              </a:rPr>
              <a:t>1.2.2. Doğrusal Programlamada Çözüm Yöntemleri</a:t>
            </a:r>
            <a:br>
              <a:rPr lang="tr-TR" b="1" i="1" dirty="0"/>
            </a:br>
            <a:endParaRPr lang="tr-TR" dirty="0"/>
          </a:p>
        </p:txBody>
      </p:sp>
      <p:sp>
        <p:nvSpPr>
          <p:cNvPr id="3" name="İçerik Yer Tutucusu 2">
            <a:extLst>
              <a:ext uri="{FF2B5EF4-FFF2-40B4-BE49-F238E27FC236}">
                <a16:creationId xmlns:a16="http://schemas.microsoft.com/office/drawing/2014/main" id="{9139B645-14C3-48B6-93EE-1974149BD17B}"/>
              </a:ext>
            </a:extLst>
          </p:cNvPr>
          <p:cNvSpPr>
            <a:spLocks noGrp="1"/>
          </p:cNvSpPr>
          <p:nvPr>
            <p:ph idx="1"/>
          </p:nvPr>
        </p:nvSpPr>
        <p:spPr>
          <a:xfrm>
            <a:off x="1484311" y="2124558"/>
            <a:ext cx="10018713" cy="3124201"/>
          </a:xfrm>
        </p:spPr>
        <p:txBody>
          <a:bodyPr>
            <a:normAutofit/>
          </a:bodyPr>
          <a:lstStyle/>
          <a:p>
            <a:r>
              <a:rPr lang="tr-TR" sz="2000" dirty="0">
                <a:latin typeface="Times New Roman" panose="02020603050405020304" pitchFamily="18" charset="0"/>
                <a:cs typeface="Times New Roman" panose="02020603050405020304" pitchFamily="18" charset="0"/>
              </a:rPr>
              <a:t>Doğrusal programlama modelleri aşağıda sıralanan yöntemler ile çözülebilir:</a:t>
            </a:r>
          </a:p>
          <a:p>
            <a:pPr marL="0" indent="0">
              <a:buNone/>
            </a:pPr>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1. Grafik Yöntemi</a:t>
            </a:r>
          </a:p>
          <a:p>
            <a:r>
              <a:rPr lang="tr-TR" sz="2000" dirty="0">
                <a:latin typeface="Times New Roman" panose="02020603050405020304" pitchFamily="18" charset="0"/>
                <a:cs typeface="Times New Roman" panose="02020603050405020304" pitchFamily="18" charset="0"/>
              </a:rPr>
              <a:t>2. Cebirsel Yöntem</a:t>
            </a:r>
          </a:p>
          <a:p>
            <a:r>
              <a:rPr lang="tr-TR" sz="2000" dirty="0">
                <a:latin typeface="Times New Roman" panose="02020603050405020304" pitchFamily="18" charset="0"/>
                <a:cs typeface="Times New Roman" panose="02020603050405020304" pitchFamily="18" charset="0"/>
              </a:rPr>
              <a:t>3. </a:t>
            </a:r>
            <a:r>
              <a:rPr lang="tr-TR" sz="2000" dirty="0" err="1">
                <a:latin typeface="Times New Roman" panose="02020603050405020304" pitchFamily="18" charset="0"/>
                <a:cs typeface="Times New Roman" panose="02020603050405020304" pitchFamily="18" charset="0"/>
              </a:rPr>
              <a:t>Simpleks</a:t>
            </a:r>
            <a:r>
              <a:rPr lang="tr-TR" sz="2000" dirty="0">
                <a:latin typeface="Times New Roman" panose="02020603050405020304" pitchFamily="18" charset="0"/>
                <a:cs typeface="Times New Roman" panose="02020603050405020304" pitchFamily="18" charset="0"/>
              </a:rPr>
              <a:t> Yöntem</a:t>
            </a:r>
          </a:p>
          <a:p>
            <a:r>
              <a:rPr lang="tr-TR" sz="2000" dirty="0">
                <a:latin typeface="Times New Roman" panose="02020603050405020304" pitchFamily="18" charset="0"/>
                <a:cs typeface="Times New Roman" panose="02020603050405020304" pitchFamily="18" charset="0"/>
              </a:rPr>
              <a:t>4. İleri Doğrusal Programlama Çözüm Yöntemleri</a:t>
            </a:r>
          </a:p>
          <a:p>
            <a:endParaRPr lang="tr-TR" dirty="0"/>
          </a:p>
        </p:txBody>
      </p:sp>
    </p:spTree>
    <p:extLst>
      <p:ext uri="{BB962C8B-B14F-4D97-AF65-F5344CB8AC3E}">
        <p14:creationId xmlns:p14="http://schemas.microsoft.com/office/powerpoint/2010/main" val="12669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00354" y="2322095"/>
            <a:ext cx="10018713" cy="1752599"/>
          </a:xfrm>
        </p:spPr>
        <p:txBody>
          <a:bodyPr>
            <a:normAutofit fontScale="90000"/>
          </a:bodyPr>
          <a:lstStyle/>
          <a:p>
            <a:r>
              <a:rPr lang="tr-TR"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BÖLÜM II</a:t>
            </a:r>
            <a:br>
              <a:rPr lang="tr-TR"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br>
            <a:br>
              <a:rPr lang="tr-TR" dirty="0">
                <a:latin typeface="Times New Roman" panose="02020603050405020304" pitchFamily="18" charset="0"/>
                <a:ea typeface="Calibri" panose="020F0502020204030204" pitchFamily="34" charset="0"/>
                <a:cs typeface="Times New Roman" panose="02020603050405020304" pitchFamily="18" charset="0"/>
              </a:rPr>
            </a:br>
            <a:r>
              <a:rPr lang="tr-TR" sz="3100" b="1" dirty="0">
                <a:latin typeface="Times New Roman" panose="02020603050405020304" pitchFamily="18" charset="0"/>
                <a:cs typeface="Times New Roman" panose="02020603050405020304" pitchFamily="18" charset="0"/>
              </a:rPr>
              <a:t>2. </a:t>
            </a:r>
            <a:r>
              <a:rPr lang="tr-TR" sz="3100" b="1" dirty="0" err="1">
                <a:latin typeface="Times New Roman" panose="02020603050405020304" pitchFamily="18" charset="0"/>
                <a:cs typeface="Times New Roman" panose="02020603050405020304" pitchFamily="18" charset="0"/>
              </a:rPr>
              <a:t>MiniZinc</a:t>
            </a:r>
            <a:r>
              <a:rPr lang="tr-TR" sz="3100" b="1" dirty="0">
                <a:latin typeface="Times New Roman" panose="02020603050405020304" pitchFamily="18" charset="0"/>
                <a:cs typeface="Times New Roman" panose="02020603050405020304" pitchFamily="18" charset="0"/>
              </a:rPr>
              <a:t> İLE OPTİMİZASYON</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49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866899"/>
            <a:ext cx="10018713" cy="3397079"/>
          </a:xfrm>
        </p:spPr>
        <p:txBody>
          <a:bodyPr>
            <a:normAutofit fontScale="85000" lnSpcReduction="10000"/>
          </a:bodyPr>
          <a:lstStyle/>
          <a:p>
            <a:r>
              <a:rPr lang="tr-TR" dirty="0" err="1">
                <a:latin typeface="Times New Roman" panose="02020603050405020304" pitchFamily="18" charset="0"/>
                <a:cs typeface="Times New Roman" panose="02020603050405020304" pitchFamily="18" charset="0"/>
              </a:rPr>
              <a:t>MiniZinc</a:t>
            </a:r>
            <a:r>
              <a:rPr lang="tr-TR" dirty="0">
                <a:latin typeface="Times New Roman" panose="02020603050405020304" pitchFamily="18" charset="0"/>
                <a:cs typeface="Times New Roman" panose="02020603050405020304" pitchFamily="18" charset="0"/>
              </a:rPr>
              <a:t>, tamsayılar ve gerçek sayılar üzerinde kısıtlı optimizasyon ve karar problemlerini belirlemek için kullanılan bir dildir.</a:t>
            </a:r>
          </a:p>
          <a:p>
            <a:r>
              <a:rPr lang="tr-TR" dirty="0" err="1">
                <a:latin typeface="Times New Roman" panose="02020603050405020304" pitchFamily="18" charset="0"/>
                <a:cs typeface="Times New Roman" panose="02020603050405020304" pitchFamily="18" charset="0"/>
              </a:rPr>
              <a:t>MiniZinc</a:t>
            </a:r>
            <a:r>
              <a:rPr lang="tr-TR" dirty="0">
                <a:latin typeface="Times New Roman" panose="02020603050405020304" pitchFamily="18" charset="0"/>
                <a:cs typeface="Times New Roman" panose="02020603050405020304" pitchFamily="18" charset="0"/>
              </a:rPr>
              <a:t> dili, dizin kümeleri üzerinden toplamlar veya çıkarımlar, </a:t>
            </a:r>
            <a:r>
              <a:rPr lang="tr-TR" dirty="0" err="1">
                <a:latin typeface="Times New Roman" panose="02020603050405020304" pitchFamily="18" charset="0"/>
                <a:cs typeface="Times New Roman" panose="02020603050405020304" pitchFamily="18" charset="0"/>
              </a:rPr>
              <a:t>if</a:t>
            </a:r>
            <a:r>
              <a:rPr lang="tr-TR" dirty="0">
                <a:latin typeface="Times New Roman" panose="02020603050405020304" pitchFamily="18" charset="0"/>
                <a:cs typeface="Times New Roman" panose="02020603050405020304" pitchFamily="18" charset="0"/>
              </a:rPr>
              <a:t>-</a:t>
            </a:r>
            <a:r>
              <a:rPr lang="tr-TR" dirty="0" err="1">
                <a:latin typeface="Times New Roman" panose="02020603050405020304" pitchFamily="18" charset="0"/>
                <a:cs typeface="Times New Roman" panose="02020603050405020304" pitchFamily="18" charset="0"/>
              </a:rPr>
              <a:t>then</a:t>
            </a:r>
            <a:r>
              <a:rPr lang="tr-TR" dirty="0">
                <a:latin typeface="Times New Roman" panose="02020603050405020304" pitchFamily="18" charset="0"/>
                <a:cs typeface="Times New Roman" panose="02020603050405020304" pitchFamily="18" charset="0"/>
              </a:rPr>
              <a:t>-else ifadeleri ve mantıksal bağlaçlar gibi bilinen gösterimleri kullanarak modellerin, problemin matematiksel bir </a:t>
            </a:r>
            <a:r>
              <a:rPr lang="tr-TR" dirty="0" err="1">
                <a:latin typeface="Times New Roman" panose="02020603050405020304" pitchFamily="18" charset="0"/>
                <a:cs typeface="Times New Roman" panose="02020603050405020304" pitchFamily="18" charset="0"/>
              </a:rPr>
              <a:t>formülasyonuna</a:t>
            </a:r>
            <a:r>
              <a:rPr lang="tr-TR" dirty="0">
                <a:latin typeface="Times New Roman" panose="02020603050405020304" pitchFamily="18" charset="0"/>
                <a:cs typeface="Times New Roman" panose="02020603050405020304" pitchFamily="18" charset="0"/>
              </a:rPr>
              <a:t> yakın bir şekilde yazmasına izin verir. Ayrıca </a:t>
            </a:r>
            <a:r>
              <a:rPr lang="tr-TR" dirty="0" err="1">
                <a:latin typeface="Times New Roman" panose="02020603050405020304" pitchFamily="18" charset="0"/>
                <a:cs typeface="Times New Roman" panose="02020603050405020304" pitchFamily="18" charset="0"/>
              </a:rPr>
              <a:t>MiniZinc</a:t>
            </a:r>
            <a:r>
              <a:rPr lang="tr-TR" dirty="0">
                <a:latin typeface="Times New Roman" panose="02020603050405020304" pitchFamily="18" charset="0"/>
                <a:cs typeface="Times New Roman" panose="02020603050405020304" pitchFamily="18" charset="0"/>
              </a:rPr>
              <a:t>, kullanıcıların modellerini yapılandırmasına izin veren tahminleri ve işlevleri tanımlamayı destekler (normal programlama dillerindeki prosedürlere ve işlevlere benzer). </a:t>
            </a:r>
          </a:p>
          <a:p>
            <a:r>
              <a:rPr lang="tr-TR" dirty="0" err="1">
                <a:latin typeface="Times New Roman" panose="02020603050405020304" pitchFamily="18" charset="0"/>
                <a:cs typeface="Times New Roman" panose="02020603050405020304" pitchFamily="18" charset="0"/>
              </a:rPr>
              <a:t>MiniZinc</a:t>
            </a:r>
            <a:r>
              <a:rPr lang="tr-TR" dirty="0">
                <a:latin typeface="Times New Roman" panose="02020603050405020304" pitchFamily="18" charset="0"/>
                <a:cs typeface="Times New Roman" panose="02020603050405020304" pitchFamily="18" charset="0"/>
              </a:rPr>
              <a:t> farklı arka plan derleyicilerine kolayca </a:t>
            </a:r>
            <a:r>
              <a:rPr lang="tr-TR" dirty="0" err="1">
                <a:latin typeface="Times New Roman" panose="02020603050405020304" pitchFamily="18" charset="0"/>
                <a:cs typeface="Times New Roman" panose="02020603050405020304" pitchFamily="18" charset="0"/>
              </a:rPr>
              <a:t>arayüz</a:t>
            </a:r>
            <a:r>
              <a:rPr lang="tr-TR" dirty="0">
                <a:latin typeface="Times New Roman" panose="02020603050405020304" pitchFamily="18" charset="0"/>
                <a:cs typeface="Times New Roman" panose="02020603050405020304" pitchFamily="18" charset="0"/>
              </a:rPr>
              <a:t> oluşturacak şekilde tasarlanmıştır. </a:t>
            </a:r>
            <a:r>
              <a:rPr lang="tr-TR" dirty="0" err="1">
                <a:latin typeface="Times New Roman" panose="02020603050405020304" pitchFamily="18" charset="0"/>
                <a:cs typeface="Times New Roman" panose="02020603050405020304" pitchFamily="18" charset="0"/>
              </a:rPr>
              <a:t>MiniZinc</a:t>
            </a:r>
            <a:r>
              <a:rPr lang="tr-TR" dirty="0">
                <a:latin typeface="Times New Roman" panose="02020603050405020304" pitchFamily="18" charset="0"/>
                <a:cs typeface="Times New Roman" panose="02020603050405020304" pitchFamily="18" charset="0"/>
              </a:rPr>
              <a:t> yüksek seviyeli, çoğunlukla birinci dereceden işlevsel bir modelleme dilidir.</a:t>
            </a:r>
          </a:p>
          <a:p>
            <a:pPr marL="0" indent="0">
              <a:buNone/>
            </a:pPr>
            <a:endParaRPr lang="tr-TR" dirty="0">
              <a:latin typeface="Times New Roman" panose="02020603050405020304" pitchFamily="18" charset="0"/>
              <a:cs typeface="Times New Roman" panose="02020603050405020304" pitchFamily="18" charset="0"/>
            </a:endParaRPr>
          </a:p>
        </p:txBody>
      </p:sp>
      <p:sp>
        <p:nvSpPr>
          <p:cNvPr id="2" name="Metin kutusu 1"/>
          <p:cNvSpPr txBox="1"/>
          <p:nvPr/>
        </p:nvSpPr>
        <p:spPr>
          <a:xfrm>
            <a:off x="1768516" y="1075037"/>
            <a:ext cx="9082216" cy="461665"/>
          </a:xfrm>
          <a:prstGeom prst="rect">
            <a:avLst/>
          </a:prstGeom>
          <a:noFill/>
        </p:spPr>
        <p:txBody>
          <a:bodyPr wrap="square" rtlCol="0">
            <a:spAutoFit/>
          </a:bodyPr>
          <a:lstStyle/>
          <a:p>
            <a:r>
              <a:rPr lang="tr-TR" sz="2400" dirty="0" err="1">
                <a:latin typeface="Times New Roman" panose="02020603050405020304" pitchFamily="18" charset="0"/>
                <a:cs typeface="Times New Roman" panose="02020603050405020304" pitchFamily="18" charset="0"/>
              </a:rPr>
              <a:t>MiniZinc</a:t>
            </a:r>
            <a:r>
              <a:rPr lang="tr-TR" sz="2400" dirty="0">
                <a:latin typeface="Times New Roman" panose="02020603050405020304" pitchFamily="18" charset="0"/>
                <a:cs typeface="Times New Roman" panose="02020603050405020304" pitchFamily="18" charset="0"/>
              </a:rPr>
              <a:t> Nedir ?</a:t>
            </a:r>
          </a:p>
        </p:txBody>
      </p:sp>
    </p:spTree>
    <p:extLst>
      <p:ext uri="{BB962C8B-B14F-4D97-AF65-F5344CB8AC3E}">
        <p14:creationId xmlns:p14="http://schemas.microsoft.com/office/powerpoint/2010/main" val="184877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49426"/>
            <a:ext cx="10018713" cy="864974"/>
          </a:xfrm>
        </p:spPr>
        <p:txBody>
          <a:bodyPr>
            <a:normAutofit/>
          </a:bodyPr>
          <a:lstStyle/>
          <a:p>
            <a:pPr algn="l"/>
            <a:r>
              <a:rPr lang="tr-TR" b="1" dirty="0" err="1">
                <a:latin typeface="Times New Roman" panose="02020603050405020304" pitchFamily="18" charset="0"/>
                <a:cs typeface="Times New Roman" panose="02020603050405020304" pitchFamily="18" charset="0"/>
              </a:rPr>
              <a:t>MiniZinc’te</a:t>
            </a:r>
            <a:r>
              <a:rPr lang="tr-TR" b="1" dirty="0">
                <a:latin typeface="Times New Roman" panose="02020603050405020304" pitchFamily="18" charset="0"/>
                <a:cs typeface="Times New Roman" panose="02020603050405020304" pitchFamily="18" charset="0"/>
              </a:rPr>
              <a:t> Kullanılan Bazı Komutlar</a:t>
            </a:r>
            <a:endParaRPr lang="tr-T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 name="İçerik Yer Tutucusu 8"/>
              <p:cNvGraphicFramePr>
                <a:graphicFrameLocks noGrp="1"/>
              </p:cNvGraphicFramePr>
              <p:nvPr>
                <p:ph idx="1"/>
                <p:extLst>
                  <p:ext uri="{D42A27DB-BD31-4B8C-83A1-F6EECF244321}">
                    <p14:modId xmlns:p14="http://schemas.microsoft.com/office/powerpoint/2010/main" val="3088106615"/>
                  </p:ext>
                </p:extLst>
              </p:nvPr>
            </p:nvGraphicFramePr>
            <p:xfrm>
              <a:off x="1484311" y="1082626"/>
              <a:ext cx="10018714" cy="5165124"/>
            </p:xfrm>
            <a:graphic>
              <a:graphicData uri="http://schemas.openxmlformats.org/drawingml/2006/table">
                <a:tbl>
                  <a:tblPr firstRow="1" firstCol="1" bandRow="1">
                    <a:tableStyleId>{5C22544A-7EE6-4342-B048-85BDC9FD1C3A}</a:tableStyleId>
                  </a:tblPr>
                  <a:tblGrid>
                    <a:gridCol w="1333699">
                      <a:extLst>
                        <a:ext uri="{9D8B030D-6E8A-4147-A177-3AD203B41FA5}">
                          <a16:colId xmlns:a16="http://schemas.microsoft.com/office/drawing/2014/main" val="20000"/>
                        </a:ext>
                      </a:extLst>
                    </a:gridCol>
                    <a:gridCol w="2383564">
                      <a:extLst>
                        <a:ext uri="{9D8B030D-6E8A-4147-A177-3AD203B41FA5}">
                          <a16:colId xmlns:a16="http://schemas.microsoft.com/office/drawing/2014/main" val="20001"/>
                        </a:ext>
                      </a:extLst>
                    </a:gridCol>
                    <a:gridCol w="3843572">
                      <a:extLst>
                        <a:ext uri="{9D8B030D-6E8A-4147-A177-3AD203B41FA5}">
                          <a16:colId xmlns:a16="http://schemas.microsoft.com/office/drawing/2014/main" val="20002"/>
                        </a:ext>
                      </a:extLst>
                    </a:gridCol>
                    <a:gridCol w="2457879">
                      <a:extLst>
                        <a:ext uri="{9D8B030D-6E8A-4147-A177-3AD203B41FA5}">
                          <a16:colId xmlns:a16="http://schemas.microsoft.com/office/drawing/2014/main" val="20003"/>
                        </a:ext>
                      </a:extLst>
                    </a:gridCol>
                  </a:tblGrid>
                  <a:tr h="847892">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Değişken Türleri</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Açıklama</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Genel Kullanım</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Örnek</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extLst>
                      <a:ext uri="{0D108BD9-81ED-4DB2-BD59-A6C34878D82A}">
                        <a16:rowId xmlns:a16="http://schemas.microsoft.com/office/drawing/2014/main" val="10000"/>
                      </a:ext>
                    </a:extLst>
                  </a:tr>
                  <a:tr h="1248200">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Tanım</a:t>
                          </a:r>
                          <a:r>
                            <a:rPr lang="tr-TR" sz="1200" baseline="0" dirty="0">
                              <a:effectLst/>
                              <a:latin typeface="Times New Roman" panose="02020603050405020304" pitchFamily="18" charset="0"/>
                              <a:cs typeface="Times New Roman" panose="02020603050405020304" pitchFamily="18" charset="0"/>
                            </a:rPr>
                            <a:t> kümesi olan </a:t>
                          </a:r>
                          <a:r>
                            <a:rPr lang="tr-TR" sz="1200" dirty="0">
                              <a:effectLst/>
                              <a:latin typeface="Times New Roman" panose="02020603050405020304" pitchFamily="18" charset="0"/>
                              <a:cs typeface="Times New Roman" panose="02020603050405020304" pitchFamily="18" charset="0"/>
                            </a:rPr>
                            <a:t>değişken tanımlanmak için kullanılır.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15000"/>
                            </a:lnSpc>
                            <a:spcAft>
                              <a:spcPts val="1000"/>
                            </a:spcAft>
                          </a:pPr>
                          <a:r>
                            <a:rPr lang="tr-TR" sz="1200" dirty="0">
                              <a:effectLst/>
                              <a:latin typeface="Times New Roman" panose="02020603050405020304" pitchFamily="18" charset="0"/>
                              <a:cs typeface="Times New Roman" panose="02020603050405020304" pitchFamily="18" charset="0"/>
                            </a:rPr>
                            <a:t>var &lt;i&gt;..&lt;u&gt;: &lt;var-name&gt;;</a:t>
                          </a: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 </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 1..100: </a:t>
                          </a:r>
                          <a14:m>
                            <m:oMath xmlns:m="http://schemas.openxmlformats.org/officeDocument/2006/math">
                              <m:r>
                                <a:rPr lang="tr-TR" sz="1200">
                                  <a:effectLst/>
                                  <a:latin typeface="Cambria Math" panose="02040503050406030204" pitchFamily="18" charset="0"/>
                                </a:rPr>
                                <m:t>𝑥</m:t>
                              </m:r>
                              <m:r>
                                <a:rPr lang="tr-TR" sz="1200">
                                  <a:effectLst/>
                                  <a:latin typeface="Cambria Math" panose="02040503050406030204" pitchFamily="18" charset="0"/>
                                </a:rPr>
                                <m:t>1</m:t>
                              </m:r>
                            </m:oMath>
                          </a14:m>
                          <a:r>
                            <a:rPr lang="tr-TR" sz="1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3176" marR="43176" marT="0" marB="0" anchor="ctr"/>
                    </a:tc>
                    <a:extLst>
                      <a:ext uri="{0D108BD9-81ED-4DB2-BD59-A6C34878D82A}">
                        <a16:rowId xmlns:a16="http://schemas.microsoft.com/office/drawing/2014/main" val="10001"/>
                      </a:ext>
                    </a:extLst>
                  </a:tr>
                  <a:tr h="1248200">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 </a:t>
                          </a:r>
                          <a:r>
                            <a:rPr lang="tr-TR" sz="1200" dirty="0" err="1">
                              <a:effectLst/>
                              <a:latin typeface="Times New Roman" panose="02020603050405020304" pitchFamily="18" charset="0"/>
                              <a:cs typeface="Times New Roman" panose="02020603050405020304" pitchFamily="18" charset="0"/>
                            </a:rPr>
                            <a:t>int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Tanım kümesi olmayan değişken tanımlanabilir.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 </a:t>
                          </a:r>
                          <a:r>
                            <a:rPr lang="tr-TR" sz="1200" dirty="0" err="1">
                              <a:effectLst/>
                              <a:latin typeface="Times New Roman" panose="02020603050405020304" pitchFamily="18" charset="0"/>
                              <a:cs typeface="Times New Roman" panose="02020603050405020304" pitchFamily="18" charset="0"/>
                            </a:rPr>
                            <a:t>int</a:t>
                          </a:r>
                          <a:r>
                            <a:rPr lang="tr-TR" sz="1200" dirty="0">
                              <a:effectLst/>
                              <a:latin typeface="Times New Roman" panose="02020603050405020304" pitchFamily="18" charset="0"/>
                              <a:cs typeface="Times New Roman" panose="02020603050405020304" pitchFamily="18" charset="0"/>
                            </a:rPr>
                            <a:t>: &lt;var-name&gt;;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 </a:t>
                          </a:r>
                          <a:r>
                            <a:rPr lang="tr-TR" sz="1200" dirty="0" err="1">
                              <a:effectLst/>
                              <a:latin typeface="Times New Roman" panose="02020603050405020304" pitchFamily="18" charset="0"/>
                              <a:cs typeface="Times New Roman" panose="02020603050405020304" pitchFamily="18" charset="0"/>
                            </a:rPr>
                            <a:t>int</a:t>
                          </a:r>
                          <a:r>
                            <a:rPr lang="tr-TR" sz="1200" dirty="0">
                              <a:effectLst/>
                              <a:latin typeface="Times New Roman" panose="02020603050405020304" pitchFamily="18" charset="0"/>
                              <a:cs typeface="Times New Roman" panose="02020603050405020304" pitchFamily="18" charset="0"/>
                            </a:rPr>
                            <a:t>: </a:t>
                          </a:r>
                          <a14:m>
                            <m:oMath xmlns:m="http://schemas.openxmlformats.org/officeDocument/2006/math">
                              <m:r>
                                <a:rPr lang="tr-TR" sz="1200">
                                  <a:effectLst/>
                                  <a:latin typeface="Cambria Math" panose="02040503050406030204" pitchFamily="18" charset="0"/>
                                </a:rPr>
                                <m:t>𝑥</m:t>
                              </m:r>
                              <m:r>
                                <a:rPr lang="tr-TR" sz="1200">
                                  <a:effectLst/>
                                  <a:latin typeface="Cambria Math" panose="02040503050406030204" pitchFamily="18" charset="0"/>
                                </a:rPr>
                                <m:t>1</m:t>
                              </m:r>
                            </m:oMath>
                          </a14:m>
                          <a:r>
                            <a:rPr lang="tr-TR" sz="1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3176" marR="43176" marT="0" marB="0" anchor="ctr"/>
                    </a:tc>
                    <a:extLst>
                      <a:ext uri="{0D108BD9-81ED-4DB2-BD59-A6C34878D82A}">
                        <a16:rowId xmlns:a16="http://schemas.microsoft.com/office/drawing/2014/main" val="10002"/>
                      </a:ext>
                    </a:extLst>
                  </a:tr>
                  <a:tr h="1820832">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constraint</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Modelimizdeki kısıtlarımızı tanımlamak için kullanılan değişken türüdür.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15000"/>
                            </a:lnSpc>
                            <a:spcAft>
                              <a:spcPts val="0"/>
                            </a:spcAft>
                          </a:pPr>
                          <a:r>
                            <a:rPr lang="tr-TR" sz="1200" dirty="0" err="1">
                              <a:effectLst/>
                              <a:latin typeface="Times New Roman" panose="02020603050405020304" pitchFamily="18" charset="0"/>
                              <a:cs typeface="Times New Roman" panose="02020603050405020304" pitchFamily="18" charset="0"/>
                            </a:rPr>
                            <a:t>constraint</a:t>
                          </a:r>
                          <a:r>
                            <a:rPr lang="tr-TR" sz="1200" baseline="0" dirty="0">
                              <a:effectLst/>
                              <a:latin typeface="Times New Roman" panose="02020603050405020304" pitchFamily="18" charset="0"/>
                              <a:cs typeface="Times New Roman" panose="02020603050405020304" pitchFamily="18" charset="0"/>
                            </a:rPr>
                            <a:t> </a:t>
                          </a:r>
                          <a14:m>
                            <m:oMath xmlns:m="http://schemas.openxmlformats.org/officeDocument/2006/math">
                              <m:r>
                                <a:rPr lang="tr-TR" sz="1200">
                                  <a:effectLst/>
                                  <a:latin typeface="Cambria Math" panose="02040503050406030204" pitchFamily="18" charset="0"/>
                                </a:rPr>
                                <m:t>𝑎</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a:effectLst/>
                                      <a:latin typeface="Cambria Math" panose="02040503050406030204" pitchFamily="18" charset="0"/>
                                    </a:rPr>
                                    <m:t>𝑥</m:t>
                                  </m:r>
                                </m:e>
                                <m:sub>
                                  <m:r>
                                    <a:rPr lang="tr-TR" sz="1200">
                                      <a:effectLst/>
                                      <a:latin typeface="Cambria Math" panose="02040503050406030204" pitchFamily="18" charset="0"/>
                                    </a:rPr>
                                    <m:t>1</m:t>
                                  </m:r>
                                </m:sub>
                              </m:sSub>
                              <m:r>
                                <a:rPr lang="tr-TR" sz="1200">
                                  <a:effectLst/>
                                  <a:latin typeface="Cambria Math" panose="02040503050406030204" pitchFamily="18" charset="0"/>
                                </a:rPr>
                                <m:t>+</m:t>
                              </m:r>
                              <m:r>
                                <a:rPr lang="tr-TR" sz="1200">
                                  <a:effectLst/>
                                  <a:latin typeface="Cambria Math" panose="02040503050406030204" pitchFamily="18" charset="0"/>
                                </a:rPr>
                                <m:t>𝑏</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a:effectLst/>
                                      <a:latin typeface="Cambria Math" panose="02040503050406030204" pitchFamily="18" charset="0"/>
                                    </a:rPr>
                                    <m:t>𝑥</m:t>
                                  </m:r>
                                </m:e>
                                <m:sub>
                                  <m:r>
                                    <a:rPr lang="tr-TR" sz="1200">
                                      <a:effectLst/>
                                      <a:latin typeface="Cambria Math" panose="02040503050406030204" pitchFamily="18" charset="0"/>
                                    </a:rPr>
                                    <m:t>2</m:t>
                                  </m:r>
                                </m:sub>
                              </m:sSub>
                              <m:r>
                                <a:rPr lang="tr-TR" sz="1200">
                                  <a:effectLst/>
                                  <a:latin typeface="Cambria Math" panose="02040503050406030204" pitchFamily="18" charset="0"/>
                                </a:rPr>
                                <m:t>+ … +</m:t>
                              </m:r>
                              <m:r>
                                <a:rPr lang="tr-TR" sz="1200">
                                  <a:effectLst/>
                                  <a:latin typeface="Cambria Math" panose="02040503050406030204" pitchFamily="18" charset="0"/>
                                </a:rPr>
                                <m:t>𝑝</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a:effectLst/>
                                      <a:latin typeface="Cambria Math" panose="02040503050406030204" pitchFamily="18" charset="0"/>
                                    </a:rPr>
                                    <m:t>𝑥</m:t>
                                  </m:r>
                                </m:e>
                                <m:sub>
                                  <m:r>
                                    <a:rPr lang="tr-TR" sz="1200">
                                      <a:effectLst/>
                                      <a:latin typeface="Cambria Math" panose="02040503050406030204" pitchFamily="18" charset="0"/>
                                    </a:rPr>
                                    <m:t>𝑛</m:t>
                                  </m:r>
                                </m:sub>
                              </m:sSub>
                              <m:r>
                                <a:rPr lang="tr-TR" sz="1200">
                                  <a:effectLst/>
                                  <a:latin typeface="Cambria Math" panose="02040503050406030204" pitchFamily="18" charset="0"/>
                                </a:rPr>
                                <m:t> </m:t>
                              </m:r>
                              <m:m>
                                <m:mPr>
                                  <m:mcs>
                                    <m:mc>
                                      <m:mcPr>
                                        <m:count m:val="1"/>
                                        <m:mcJc m:val="center"/>
                                      </m:mcPr>
                                    </m:mc>
                                  </m:mcs>
                                  <m:ctrlPr>
                                    <a:rPr lang="tr-TR" sz="1200" i="1">
                                      <a:effectLst/>
                                      <a:latin typeface="Cambria Math" panose="02040503050406030204" pitchFamily="18" charset="0"/>
                                    </a:rPr>
                                  </m:ctrlPr>
                                </m:mPr>
                                <m:mr>
                                  <m:e>
                                    <m:r>
                                      <a:rPr lang="tr-TR" sz="1200">
                                        <a:effectLst/>
                                        <a:latin typeface="Cambria Math" panose="02040503050406030204" pitchFamily="18" charset="0"/>
                                      </a:rPr>
                                      <m:t>&gt;</m:t>
                                    </m:r>
                                  </m:e>
                                </m:mr>
                                <m:mr>
                                  <m:e>
                                    <m:r>
                                      <a:rPr lang="tr-TR" sz="1200">
                                        <a:effectLst/>
                                        <a:latin typeface="Cambria Math" panose="02040503050406030204" pitchFamily="18" charset="0"/>
                                      </a:rPr>
                                      <m:t>=</m:t>
                                    </m:r>
                                  </m:e>
                                </m:mr>
                                <m:mr>
                                  <m:e>
                                    <m:r>
                                      <a:rPr lang="tr-TR" sz="1200">
                                        <a:effectLst/>
                                        <a:latin typeface="Cambria Math" panose="02040503050406030204" pitchFamily="18" charset="0"/>
                                      </a:rPr>
                                      <m:t>&lt;</m:t>
                                    </m:r>
                                  </m:e>
                                </m:mr>
                              </m:m>
                              <m:r>
                                <a:rPr lang="tr-TR" sz="1200">
                                  <a:effectLst/>
                                  <a:latin typeface="Cambria Math" panose="02040503050406030204" pitchFamily="18" charset="0"/>
                                </a:rPr>
                                <m:t> </m:t>
                              </m:r>
                              <m:r>
                                <a:rPr lang="tr-TR" sz="1200">
                                  <a:effectLst/>
                                  <a:latin typeface="Cambria Math" panose="02040503050406030204" pitchFamily="18" charset="0"/>
                                </a:rPr>
                                <m:t>𝑐</m:t>
                              </m:r>
                            </m:oMath>
                          </a14:m>
                          <a:r>
                            <a:rPr lang="tr-TR" sz="1200" dirty="0">
                              <a:effectLst/>
                              <a:latin typeface="Times New Roman" panose="02020603050405020304" pitchFamily="18" charset="0"/>
                              <a:cs typeface="Times New Roman" panose="02020603050405020304" pitchFamily="18" charset="0"/>
                            </a:rPr>
                            <a:t>;</a:t>
                          </a: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 </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15000"/>
                            </a:lnSpc>
                            <a:spcAft>
                              <a:spcPts val="0"/>
                            </a:spcAft>
                          </a:pPr>
                          <a:r>
                            <a:rPr lang="tr-TR" sz="1200" dirty="0" err="1">
                              <a:effectLst/>
                              <a:latin typeface="Times New Roman" panose="02020603050405020304" pitchFamily="18" charset="0"/>
                              <a:cs typeface="Times New Roman" panose="02020603050405020304" pitchFamily="18" charset="0"/>
                            </a:rPr>
                            <a:t>constraint</a:t>
                          </a:r>
                          <a:r>
                            <a:rPr lang="tr-TR" sz="1200" dirty="0">
                              <a:effectLst/>
                              <a:latin typeface="Times New Roman" panose="02020603050405020304" pitchFamily="18" charset="0"/>
                              <a:cs typeface="Times New Roman" panose="02020603050405020304" pitchFamily="18" charset="0"/>
                            </a:rPr>
                            <a:t> </a:t>
                          </a:r>
                          <a14:m>
                            <m:oMath xmlns:m="http://schemas.openxmlformats.org/officeDocument/2006/math">
                              <m:r>
                                <a:rPr lang="tr-TR" sz="1200">
                                  <a:effectLst/>
                                  <a:latin typeface="Cambria Math" panose="02040503050406030204" pitchFamily="18" charset="0"/>
                                </a:rPr>
                                <m:t>𝑥</m:t>
                              </m:r>
                              <m:r>
                                <a:rPr lang="tr-TR" sz="1200">
                                  <a:effectLst/>
                                  <a:latin typeface="Cambria Math" panose="02040503050406030204" pitchFamily="18" charset="0"/>
                                </a:rPr>
                                <m:t>1+2∗</m:t>
                              </m:r>
                              <m:r>
                                <a:rPr lang="tr-TR" sz="1200">
                                  <a:effectLst/>
                                  <a:latin typeface="Cambria Math" panose="02040503050406030204" pitchFamily="18" charset="0"/>
                                </a:rPr>
                                <m:t>𝑥</m:t>
                              </m:r>
                              <m:r>
                                <a:rPr lang="tr-TR" sz="1200">
                                  <a:effectLst/>
                                  <a:latin typeface="Cambria Math" panose="02040503050406030204" pitchFamily="18" charset="0"/>
                                </a:rPr>
                                <m:t>2&lt;=12</m:t>
                              </m:r>
                            </m:oMath>
                          </a14:m>
                          <a:r>
                            <a:rPr lang="tr-TR" sz="1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3176" marR="43176" marT="0" marB="0" anchor="ctr"/>
                    </a:tc>
                    <a:extLst>
                      <a:ext uri="{0D108BD9-81ED-4DB2-BD59-A6C34878D82A}">
                        <a16:rowId xmlns:a16="http://schemas.microsoft.com/office/drawing/2014/main" val="10003"/>
                      </a:ext>
                    </a:extLst>
                  </a:tr>
                </a:tbl>
              </a:graphicData>
            </a:graphic>
          </p:graphicFrame>
        </mc:Choice>
        <mc:Fallback xmlns="">
          <p:graphicFrame>
            <p:nvGraphicFramePr>
              <p:cNvPr id="9" name="İçerik Yer Tutucusu 8"/>
              <p:cNvGraphicFramePr>
                <a:graphicFrameLocks noGrp="1"/>
              </p:cNvGraphicFramePr>
              <p:nvPr>
                <p:ph idx="1"/>
                <p:extLst>
                  <p:ext uri="{D42A27DB-BD31-4B8C-83A1-F6EECF244321}">
                    <p14:modId xmlns:p14="http://schemas.microsoft.com/office/powerpoint/2010/main" val="3088106615"/>
                  </p:ext>
                </p:extLst>
              </p:nvPr>
            </p:nvGraphicFramePr>
            <p:xfrm>
              <a:off x="1484311" y="1082626"/>
              <a:ext cx="10018714" cy="5165124"/>
            </p:xfrm>
            <a:graphic>
              <a:graphicData uri="http://schemas.openxmlformats.org/drawingml/2006/table">
                <a:tbl>
                  <a:tblPr firstRow="1" firstCol="1" bandRow="1">
                    <a:tableStyleId>{5C22544A-7EE6-4342-B048-85BDC9FD1C3A}</a:tableStyleId>
                  </a:tblPr>
                  <a:tblGrid>
                    <a:gridCol w="1333699">
                      <a:extLst>
                        <a:ext uri="{9D8B030D-6E8A-4147-A177-3AD203B41FA5}">
                          <a16:colId xmlns="" xmlns:a16="http://schemas.microsoft.com/office/drawing/2014/main" xmlns:a14="http://schemas.microsoft.com/office/drawing/2010/main" val="20000"/>
                        </a:ext>
                      </a:extLst>
                    </a:gridCol>
                    <a:gridCol w="2383564">
                      <a:extLst>
                        <a:ext uri="{9D8B030D-6E8A-4147-A177-3AD203B41FA5}">
                          <a16:colId xmlns="" xmlns:a16="http://schemas.microsoft.com/office/drawing/2014/main" xmlns:a14="http://schemas.microsoft.com/office/drawing/2010/main" val="20001"/>
                        </a:ext>
                      </a:extLst>
                    </a:gridCol>
                    <a:gridCol w="3843572">
                      <a:extLst>
                        <a:ext uri="{9D8B030D-6E8A-4147-A177-3AD203B41FA5}">
                          <a16:colId xmlns="" xmlns:a16="http://schemas.microsoft.com/office/drawing/2014/main" xmlns:a14="http://schemas.microsoft.com/office/drawing/2010/main" val="20002"/>
                        </a:ext>
                      </a:extLst>
                    </a:gridCol>
                    <a:gridCol w="2457879">
                      <a:extLst>
                        <a:ext uri="{9D8B030D-6E8A-4147-A177-3AD203B41FA5}">
                          <a16:colId xmlns="" xmlns:a16="http://schemas.microsoft.com/office/drawing/2014/main" xmlns:a14="http://schemas.microsoft.com/office/drawing/2010/main" val="20003"/>
                        </a:ext>
                      </a:extLst>
                    </a:gridCol>
                  </a:tblGrid>
                  <a:tr h="847892">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Değişken Türleri</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Açıklama</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Genel Kullanım</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Örnek</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extLst>
                      <a:ext uri="{0D108BD9-81ED-4DB2-BD59-A6C34878D82A}">
                        <a16:rowId xmlns="" xmlns:a16="http://schemas.microsoft.com/office/drawing/2014/main" xmlns:a14="http://schemas.microsoft.com/office/drawing/2010/main" val="10000"/>
                      </a:ext>
                    </a:extLst>
                  </a:tr>
                  <a:tr h="1248200">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Tanım</a:t>
                          </a:r>
                          <a:r>
                            <a:rPr lang="tr-TR" sz="1200" baseline="0" dirty="0">
                              <a:effectLst/>
                              <a:latin typeface="Times New Roman" panose="02020603050405020304" pitchFamily="18" charset="0"/>
                              <a:cs typeface="Times New Roman" panose="02020603050405020304" pitchFamily="18" charset="0"/>
                            </a:rPr>
                            <a:t> kümesi olan </a:t>
                          </a:r>
                          <a:r>
                            <a:rPr lang="tr-TR" sz="1200" dirty="0">
                              <a:effectLst/>
                              <a:latin typeface="Times New Roman" panose="02020603050405020304" pitchFamily="18" charset="0"/>
                              <a:cs typeface="Times New Roman" panose="02020603050405020304" pitchFamily="18" charset="0"/>
                            </a:rPr>
                            <a:t>değişken tanımlanmak için kullanılır.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15000"/>
                            </a:lnSpc>
                            <a:spcAft>
                              <a:spcPts val="1000"/>
                            </a:spcAft>
                          </a:pPr>
                          <a:r>
                            <a:rPr lang="tr-TR" sz="1200" dirty="0">
                              <a:effectLst/>
                              <a:latin typeface="Times New Roman" panose="02020603050405020304" pitchFamily="18" charset="0"/>
                              <a:cs typeface="Times New Roman" panose="02020603050405020304" pitchFamily="18" charset="0"/>
                            </a:rPr>
                            <a:t>var &lt;i&gt;..&lt;u&gt;: &lt;var-name</a:t>
                          </a:r>
                          <a:r>
                            <a:rPr lang="tr-TR" sz="1200" dirty="0" smtClean="0">
                              <a:effectLst/>
                              <a:latin typeface="Times New Roman" panose="02020603050405020304" pitchFamily="18" charset="0"/>
                              <a:cs typeface="Times New Roman" panose="02020603050405020304" pitchFamily="18" charset="0"/>
                            </a:rPr>
                            <a:t>&gt;;</a:t>
                          </a:r>
                          <a:endParaRPr lang="tr-TR" sz="1200" dirty="0">
                            <a:effectLst/>
                            <a:latin typeface="Times New Roman" panose="02020603050405020304" pitchFamily="18" charset="0"/>
                            <a:cs typeface="Times New Roman" panose="02020603050405020304" pitchFamily="18" charset="0"/>
                          </a:endParaRP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 </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endParaRPr lang="tr-TR"/>
                        </a:p>
                      </a:txBody>
                      <a:tcPr marL="43176" marR="43176" marT="0" marB="0" anchor="ctr">
                        <a:blipFill rotWithShape="0">
                          <a:blip r:embed="rId3"/>
                          <a:stretch>
                            <a:fillRect l="-308189" t="-68293" r="-1241" b="-246829"/>
                          </a:stretch>
                        </a:blipFill>
                      </a:tcPr>
                    </a:tc>
                    <a:extLst>
                      <a:ext uri="{0D108BD9-81ED-4DB2-BD59-A6C34878D82A}">
                        <a16:rowId xmlns="" xmlns:a16="http://schemas.microsoft.com/office/drawing/2014/main" xmlns:a14="http://schemas.microsoft.com/office/drawing/2010/main" val="10001"/>
                      </a:ext>
                    </a:extLst>
                  </a:tr>
                  <a:tr h="1248200">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 </a:t>
                          </a:r>
                          <a:r>
                            <a:rPr lang="tr-TR" sz="1200" dirty="0" err="1">
                              <a:effectLst/>
                              <a:latin typeface="Times New Roman" panose="02020603050405020304" pitchFamily="18" charset="0"/>
                              <a:cs typeface="Times New Roman" panose="02020603050405020304" pitchFamily="18" charset="0"/>
                            </a:rPr>
                            <a:t>int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Tanım kümesi olmayan değişken tanımlanabilir.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var </a:t>
                          </a:r>
                          <a:r>
                            <a:rPr lang="tr-TR" sz="1200" dirty="0" err="1">
                              <a:effectLst/>
                              <a:latin typeface="Times New Roman" panose="02020603050405020304" pitchFamily="18" charset="0"/>
                              <a:cs typeface="Times New Roman" panose="02020603050405020304" pitchFamily="18" charset="0"/>
                            </a:rPr>
                            <a:t>int</a:t>
                          </a:r>
                          <a:r>
                            <a:rPr lang="tr-TR" sz="1200" dirty="0">
                              <a:effectLst/>
                              <a:latin typeface="Times New Roman" panose="02020603050405020304" pitchFamily="18" charset="0"/>
                              <a:cs typeface="Times New Roman" panose="02020603050405020304" pitchFamily="18" charset="0"/>
                            </a:rPr>
                            <a:t>: &lt;var-name</a:t>
                          </a:r>
                          <a:r>
                            <a:rPr lang="tr-TR" sz="1200" dirty="0" smtClean="0">
                              <a:effectLst/>
                              <a:latin typeface="Times New Roman" panose="02020603050405020304" pitchFamily="18" charset="0"/>
                              <a:cs typeface="Times New Roman" panose="02020603050405020304" pitchFamily="18" charset="0"/>
                            </a:rPr>
                            <a:t>&gt;;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endParaRPr lang="tr-TR"/>
                        </a:p>
                      </a:txBody>
                      <a:tcPr marL="43176" marR="43176" marT="0" marB="0" anchor="ctr">
                        <a:blipFill rotWithShape="0">
                          <a:blip r:embed="rId3"/>
                          <a:stretch>
                            <a:fillRect l="-308189" t="-168293" r="-1241" b="-146829"/>
                          </a:stretch>
                        </a:blipFill>
                      </a:tcPr>
                    </a:tc>
                    <a:extLst>
                      <a:ext uri="{0D108BD9-81ED-4DB2-BD59-A6C34878D82A}">
                        <a16:rowId xmlns="" xmlns:a16="http://schemas.microsoft.com/office/drawing/2014/main" xmlns:a14="http://schemas.microsoft.com/office/drawing/2010/main" val="10002"/>
                      </a:ext>
                    </a:extLst>
                  </a:tr>
                  <a:tr h="1820832">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constraint</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Modelimizdeki kısıtlarımızı tanımlamak için kullanılan değişken türüdür.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176" marR="43176" marT="0" marB="0" anchor="ctr"/>
                    </a:tc>
                    <a:tc>
                      <a:txBody>
                        <a:bodyPr/>
                        <a:lstStyle/>
                        <a:p>
                          <a:endParaRPr lang="tr-TR"/>
                        </a:p>
                      </a:txBody>
                      <a:tcPr marL="43176" marR="43176" marT="0" marB="0" anchor="ctr">
                        <a:blipFill rotWithShape="0">
                          <a:blip r:embed="rId3"/>
                          <a:stretch>
                            <a:fillRect l="-96830" t="-183946" r="-64659" b="-669"/>
                          </a:stretch>
                        </a:blipFill>
                      </a:tcPr>
                    </a:tc>
                    <a:tc>
                      <a:txBody>
                        <a:bodyPr/>
                        <a:lstStyle/>
                        <a:p>
                          <a:endParaRPr lang="tr-TR"/>
                        </a:p>
                      </a:txBody>
                      <a:tcPr marL="43176" marR="43176" marT="0" marB="0" anchor="ctr">
                        <a:blipFill rotWithShape="0">
                          <a:blip r:embed="rId3"/>
                          <a:stretch>
                            <a:fillRect l="-308189" t="-183946" r="-1241" b="-669"/>
                          </a:stretch>
                        </a:blipFill>
                      </a:tcPr>
                    </a:tc>
                    <a:extLst>
                      <a:ext uri="{0D108BD9-81ED-4DB2-BD59-A6C34878D82A}">
                        <a16:rowId xmlns="" xmlns:a16="http://schemas.microsoft.com/office/drawing/2014/main" xmlns:a14="http://schemas.microsoft.com/office/drawing/2010/main" val="10003"/>
                      </a:ext>
                    </a:extLst>
                  </a:tr>
                </a:tbl>
              </a:graphicData>
            </a:graphic>
          </p:graphicFrame>
        </mc:Fallback>
      </mc:AlternateContent>
    </p:spTree>
    <p:extLst>
      <p:ext uri="{BB962C8B-B14F-4D97-AF65-F5344CB8AC3E}">
        <p14:creationId xmlns:p14="http://schemas.microsoft.com/office/powerpoint/2010/main" val="160238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İçerik Yer Tutucusu 3"/>
              <p:cNvGraphicFramePr>
                <a:graphicFrameLocks noGrp="1"/>
              </p:cNvGraphicFramePr>
              <p:nvPr>
                <p:ph idx="1"/>
                <p:extLst>
                  <p:ext uri="{D42A27DB-BD31-4B8C-83A1-F6EECF244321}">
                    <p14:modId xmlns:p14="http://schemas.microsoft.com/office/powerpoint/2010/main" val="457669615"/>
                  </p:ext>
                </p:extLst>
              </p:nvPr>
            </p:nvGraphicFramePr>
            <p:xfrm>
              <a:off x="1511745" y="956716"/>
              <a:ext cx="10131039" cy="5201241"/>
            </p:xfrm>
            <a:graphic>
              <a:graphicData uri="http://schemas.openxmlformats.org/drawingml/2006/table">
                <a:tbl>
                  <a:tblPr firstRow="1" firstCol="1" bandRow="1">
                    <a:tableStyleId>{5C22544A-7EE6-4342-B048-85BDC9FD1C3A}</a:tableStyleId>
                  </a:tblPr>
                  <a:tblGrid>
                    <a:gridCol w="1348651">
                      <a:extLst>
                        <a:ext uri="{9D8B030D-6E8A-4147-A177-3AD203B41FA5}">
                          <a16:colId xmlns:a16="http://schemas.microsoft.com/office/drawing/2014/main" val="20000"/>
                        </a:ext>
                      </a:extLst>
                    </a:gridCol>
                    <a:gridCol w="2410288">
                      <a:extLst>
                        <a:ext uri="{9D8B030D-6E8A-4147-A177-3AD203B41FA5}">
                          <a16:colId xmlns:a16="http://schemas.microsoft.com/office/drawing/2014/main" val="20001"/>
                        </a:ext>
                      </a:extLst>
                    </a:gridCol>
                    <a:gridCol w="3536797">
                      <a:extLst>
                        <a:ext uri="{9D8B030D-6E8A-4147-A177-3AD203B41FA5}">
                          <a16:colId xmlns:a16="http://schemas.microsoft.com/office/drawing/2014/main" val="20002"/>
                        </a:ext>
                      </a:extLst>
                    </a:gridCol>
                    <a:gridCol w="2835303">
                      <a:extLst>
                        <a:ext uri="{9D8B030D-6E8A-4147-A177-3AD203B41FA5}">
                          <a16:colId xmlns:a16="http://schemas.microsoft.com/office/drawing/2014/main" val="20003"/>
                        </a:ext>
                      </a:extLst>
                    </a:gridCol>
                  </a:tblGrid>
                  <a:tr h="657740">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Değişken Türleri</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Açıklama</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Genel Kullanım</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Örnek</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extLst>
                      <a:ext uri="{0D108BD9-81ED-4DB2-BD59-A6C34878D82A}">
                        <a16:rowId xmlns:a16="http://schemas.microsoft.com/office/drawing/2014/main" val="10000"/>
                      </a:ext>
                    </a:extLst>
                  </a:tr>
                  <a:tr h="1517847">
                    <a:tc>
                      <a:txBody>
                        <a:bodyPr/>
                        <a:lstStyle/>
                        <a:p>
                          <a:pPr algn="ctr">
                            <a:lnSpc>
                              <a:spcPct val="150000"/>
                            </a:lnSpc>
                            <a:spcAft>
                              <a:spcPts val="1000"/>
                            </a:spcAft>
                          </a:pPr>
                          <a:r>
                            <a:rPr lang="tr-TR" sz="1200" dirty="0" err="1">
                              <a:effectLst/>
                              <a:latin typeface="Times New Roman" panose="02020603050405020304" pitchFamily="18" charset="0"/>
                              <a:cs typeface="Times New Roman" panose="02020603050405020304" pitchFamily="18" charset="0"/>
                            </a:rPr>
                            <a:t>solve</a:t>
                          </a:r>
                          <a:r>
                            <a:rPr lang="tr-TR" sz="1200" dirty="0">
                              <a:effectLst/>
                              <a:latin typeface="Times New Roman" panose="02020603050405020304" pitchFamily="18" charset="0"/>
                              <a:cs typeface="Times New Roman" panose="02020603050405020304" pitchFamily="18" charset="0"/>
                            </a:rPr>
                            <a:t> minimize</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Minimum maliyet istendiğinde kullanılan değişken tipidir.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15000"/>
                            </a:lnSpc>
                            <a:spcAft>
                              <a:spcPts val="0"/>
                            </a:spcAft>
                          </a:pPr>
                          <a:r>
                            <a:rPr lang="tr-TR" sz="1200" dirty="0" err="1">
                              <a:effectLst/>
                              <a:latin typeface="Times New Roman" panose="02020603050405020304" pitchFamily="18" charset="0"/>
                              <a:cs typeface="Times New Roman" panose="02020603050405020304" pitchFamily="18" charset="0"/>
                            </a:rPr>
                            <a:t>solve</a:t>
                          </a:r>
                          <a:r>
                            <a:rPr lang="tr-TR" sz="1200" dirty="0">
                              <a:effectLst/>
                              <a:latin typeface="Times New Roman" panose="02020603050405020304" pitchFamily="18" charset="0"/>
                              <a:cs typeface="Times New Roman" panose="02020603050405020304" pitchFamily="18" charset="0"/>
                            </a:rPr>
                            <a:t> minimize</a:t>
                          </a:r>
                          <a:r>
                            <a:rPr lang="tr-TR" sz="1200" baseline="0" dirty="0">
                              <a:effectLst/>
                              <a:latin typeface="Times New Roman" panose="02020603050405020304" pitchFamily="18" charset="0"/>
                              <a:cs typeface="Times New Roman" panose="02020603050405020304" pitchFamily="18" charset="0"/>
                            </a:rPr>
                            <a:t> </a:t>
                          </a:r>
                          <a14:m>
                            <m:oMath xmlns:m="http://schemas.openxmlformats.org/officeDocument/2006/math">
                              <m:r>
                                <a:rPr lang="tr-TR" sz="1200">
                                  <a:effectLst/>
                                  <a:latin typeface="Cambria Math" panose="02040503050406030204" pitchFamily="18" charset="0"/>
                                </a:rPr>
                                <m:t>𝑎</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smtClean="0">
                                      <a:effectLst/>
                                      <a:latin typeface="Cambria Math" panose="02040503050406030204" pitchFamily="18" charset="0"/>
                                    </a:rPr>
                                    <m:t>𝑥</m:t>
                                  </m:r>
                                </m:e>
                                <m:sub>
                                  <m:r>
                                    <a:rPr lang="tr-TR" sz="1200">
                                      <a:effectLst/>
                                      <a:latin typeface="Cambria Math" panose="02040503050406030204" pitchFamily="18" charset="0"/>
                                    </a:rPr>
                                    <m:t>1</m:t>
                                  </m:r>
                                </m:sub>
                              </m:sSub>
                              <m:r>
                                <a:rPr lang="tr-TR" sz="1200">
                                  <a:effectLst/>
                                  <a:latin typeface="Cambria Math" panose="02040503050406030204" pitchFamily="18" charset="0"/>
                                </a:rPr>
                                <m:t>+</m:t>
                              </m:r>
                              <m:r>
                                <a:rPr lang="tr-TR" sz="1200">
                                  <a:effectLst/>
                                  <a:latin typeface="Cambria Math" panose="02040503050406030204" pitchFamily="18" charset="0"/>
                                </a:rPr>
                                <m:t>𝑏</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a:effectLst/>
                                      <a:latin typeface="Cambria Math" panose="02040503050406030204" pitchFamily="18" charset="0"/>
                                    </a:rPr>
                                    <m:t>𝑥</m:t>
                                  </m:r>
                                </m:e>
                                <m:sub>
                                  <m:r>
                                    <a:rPr lang="tr-TR" sz="1200">
                                      <a:effectLst/>
                                      <a:latin typeface="Cambria Math" panose="02040503050406030204" pitchFamily="18" charset="0"/>
                                    </a:rPr>
                                    <m:t>2</m:t>
                                  </m:r>
                                </m:sub>
                              </m:sSub>
                              <m:r>
                                <a:rPr lang="tr-TR" sz="1200">
                                  <a:effectLst/>
                                  <a:latin typeface="Cambria Math" panose="02040503050406030204" pitchFamily="18" charset="0"/>
                                </a:rPr>
                                <m:t> + … + </m:t>
                              </m:r>
                              <m:r>
                                <a:rPr lang="tr-TR" sz="1200">
                                  <a:effectLst/>
                                  <a:latin typeface="Cambria Math" panose="02040503050406030204" pitchFamily="18" charset="0"/>
                                </a:rPr>
                                <m:t>𝑥𝑛</m:t>
                              </m:r>
                            </m:oMath>
                          </a14:m>
                          <a:r>
                            <a:rPr lang="tr-TR" sz="1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25575" marR="25575" marT="0" marB="0" anchor="ctr"/>
                    </a:tc>
                    <a:tc>
                      <a:txBody>
                        <a:bodyPr/>
                        <a:lstStyle/>
                        <a:p>
                          <a:pPr algn="ctr">
                            <a:lnSpc>
                              <a:spcPct val="115000"/>
                            </a:lnSpc>
                            <a:spcAft>
                              <a:spcPts val="0"/>
                            </a:spcAft>
                          </a:pPr>
                          <a:r>
                            <a:rPr lang="tr-TR" sz="1200" dirty="0" err="1">
                              <a:effectLst/>
                              <a:latin typeface="Times New Roman" panose="02020603050405020304" pitchFamily="18" charset="0"/>
                              <a:cs typeface="Times New Roman" panose="02020603050405020304" pitchFamily="18" charset="0"/>
                            </a:rPr>
                            <a:t>solve</a:t>
                          </a:r>
                          <a:r>
                            <a:rPr lang="tr-TR" sz="1200" dirty="0">
                              <a:effectLst/>
                              <a:latin typeface="Times New Roman" panose="02020603050405020304" pitchFamily="18" charset="0"/>
                              <a:cs typeface="Times New Roman" panose="02020603050405020304" pitchFamily="18" charset="0"/>
                            </a:rPr>
                            <a:t> minimize </a:t>
                          </a:r>
                          <a14:m>
                            <m:oMath xmlns:m="http://schemas.openxmlformats.org/officeDocument/2006/math">
                              <m:r>
                                <a:rPr lang="tr-TR" sz="1200">
                                  <a:effectLst/>
                                  <a:latin typeface="Cambria Math" panose="02040503050406030204" pitchFamily="18" charset="0"/>
                                </a:rPr>
                                <m:t>50∗</m:t>
                              </m:r>
                              <m:r>
                                <a:rPr lang="tr-TR" sz="1200">
                                  <a:effectLst/>
                                  <a:latin typeface="Cambria Math" panose="02040503050406030204" pitchFamily="18" charset="0"/>
                                </a:rPr>
                                <m:t>𝑥</m:t>
                              </m:r>
                              <m:r>
                                <a:rPr lang="tr-TR" sz="1200">
                                  <a:effectLst/>
                                  <a:latin typeface="Cambria Math" panose="02040503050406030204" pitchFamily="18" charset="0"/>
                                </a:rPr>
                                <m:t>1+60∗</m:t>
                              </m:r>
                              <m:r>
                                <a:rPr lang="tr-TR" sz="1200">
                                  <a:effectLst/>
                                  <a:latin typeface="Cambria Math" panose="02040503050406030204" pitchFamily="18" charset="0"/>
                                </a:rPr>
                                <m:t>𝑥</m:t>
                              </m:r>
                              <m:r>
                                <a:rPr lang="tr-TR" sz="1200">
                                  <a:effectLst/>
                                  <a:latin typeface="Cambria Math" panose="02040503050406030204" pitchFamily="18" charset="0"/>
                                </a:rPr>
                                <m:t>2;</m:t>
                              </m:r>
                            </m:oMath>
                          </a14:m>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extLst>
                      <a:ext uri="{0D108BD9-81ED-4DB2-BD59-A6C34878D82A}">
                        <a16:rowId xmlns:a16="http://schemas.microsoft.com/office/drawing/2014/main" val="10001"/>
                      </a:ext>
                    </a:extLst>
                  </a:tr>
                  <a:tr h="968272">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solve maximize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Maximum kar istendiğinde kullanılan değişken tipidir.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15000"/>
                            </a:lnSpc>
                            <a:spcAft>
                              <a:spcPts val="0"/>
                            </a:spcAft>
                          </a:pPr>
                          <a:r>
                            <a:rPr lang="tr-TR" sz="1200" dirty="0" err="1">
                              <a:effectLst/>
                              <a:latin typeface="Times New Roman" panose="02020603050405020304" pitchFamily="18" charset="0"/>
                              <a:cs typeface="Times New Roman" panose="02020603050405020304" pitchFamily="18" charset="0"/>
                            </a:rPr>
                            <a:t>solve</a:t>
                          </a:r>
                          <a:r>
                            <a:rPr lang="tr-TR" sz="1200" dirty="0">
                              <a:effectLst/>
                              <a:latin typeface="Times New Roman" panose="02020603050405020304" pitchFamily="18" charset="0"/>
                              <a:cs typeface="Times New Roman" panose="02020603050405020304" pitchFamily="18" charset="0"/>
                            </a:rPr>
                            <a:t> </a:t>
                          </a:r>
                          <a:r>
                            <a:rPr lang="tr-TR" sz="1200" dirty="0" err="1">
                              <a:effectLst/>
                              <a:latin typeface="Times New Roman" panose="02020603050405020304" pitchFamily="18" charset="0"/>
                              <a:cs typeface="Times New Roman" panose="02020603050405020304" pitchFamily="18" charset="0"/>
                            </a:rPr>
                            <a:t>maximize</a:t>
                          </a:r>
                          <a:r>
                            <a:rPr lang="tr-TR" sz="1200" baseline="0" dirty="0">
                              <a:effectLst/>
                              <a:latin typeface="Times New Roman" panose="02020603050405020304" pitchFamily="18" charset="0"/>
                              <a:cs typeface="Times New Roman" panose="02020603050405020304" pitchFamily="18" charset="0"/>
                            </a:rPr>
                            <a:t> </a:t>
                          </a:r>
                          <a14:m>
                            <m:oMath xmlns:m="http://schemas.openxmlformats.org/officeDocument/2006/math">
                              <m:r>
                                <a:rPr lang="tr-TR" sz="1200">
                                  <a:effectLst/>
                                  <a:latin typeface="Cambria Math" panose="02040503050406030204" pitchFamily="18" charset="0"/>
                                </a:rPr>
                                <m:t>𝑎</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a:effectLst/>
                                      <a:latin typeface="Cambria Math" panose="02040503050406030204" pitchFamily="18" charset="0"/>
                                    </a:rPr>
                                    <m:t>𝑥</m:t>
                                  </m:r>
                                </m:e>
                                <m:sub>
                                  <m:r>
                                    <a:rPr lang="tr-TR" sz="1200">
                                      <a:effectLst/>
                                      <a:latin typeface="Cambria Math" panose="02040503050406030204" pitchFamily="18" charset="0"/>
                                    </a:rPr>
                                    <m:t>1</m:t>
                                  </m:r>
                                </m:sub>
                              </m:sSub>
                              <m:r>
                                <a:rPr lang="tr-TR" sz="1200">
                                  <a:effectLst/>
                                  <a:latin typeface="Cambria Math" panose="02040503050406030204" pitchFamily="18" charset="0"/>
                                </a:rPr>
                                <m:t>+</m:t>
                              </m:r>
                              <m:r>
                                <a:rPr lang="tr-TR" sz="1200">
                                  <a:effectLst/>
                                  <a:latin typeface="Cambria Math" panose="02040503050406030204" pitchFamily="18" charset="0"/>
                                </a:rPr>
                                <m:t>𝑏</m:t>
                              </m:r>
                              <m:r>
                                <a:rPr lang="tr-TR" sz="1200">
                                  <a:effectLst/>
                                  <a:latin typeface="Cambria Math" panose="02040503050406030204" pitchFamily="18" charset="0"/>
                                </a:rPr>
                                <m:t>∗</m:t>
                              </m:r>
                              <m:sSub>
                                <m:sSubPr>
                                  <m:ctrlPr>
                                    <a:rPr lang="tr-TR" sz="1200" i="1">
                                      <a:effectLst/>
                                      <a:latin typeface="Cambria Math" panose="02040503050406030204" pitchFamily="18" charset="0"/>
                                    </a:rPr>
                                  </m:ctrlPr>
                                </m:sSubPr>
                                <m:e>
                                  <m:r>
                                    <a:rPr lang="tr-TR" sz="1200">
                                      <a:effectLst/>
                                      <a:latin typeface="Cambria Math" panose="02040503050406030204" pitchFamily="18" charset="0"/>
                                    </a:rPr>
                                    <m:t>𝑥</m:t>
                                  </m:r>
                                </m:e>
                                <m:sub>
                                  <m:r>
                                    <a:rPr lang="tr-TR" sz="1200">
                                      <a:effectLst/>
                                      <a:latin typeface="Cambria Math" panose="02040503050406030204" pitchFamily="18" charset="0"/>
                                    </a:rPr>
                                    <m:t>2</m:t>
                                  </m:r>
                                </m:sub>
                              </m:sSub>
                              <m:r>
                                <a:rPr lang="tr-TR" sz="1200">
                                  <a:effectLst/>
                                  <a:latin typeface="Cambria Math" panose="02040503050406030204" pitchFamily="18" charset="0"/>
                                </a:rPr>
                                <m:t>+…+</m:t>
                              </m:r>
                              <m:r>
                                <a:rPr lang="tr-TR" sz="1200">
                                  <a:effectLst/>
                                  <a:latin typeface="Cambria Math" panose="02040503050406030204" pitchFamily="18" charset="0"/>
                                </a:rPr>
                                <m:t>𝑥𝑛</m:t>
                              </m:r>
                            </m:oMath>
                          </a14:m>
                          <a:r>
                            <a:rPr lang="tr-TR" sz="1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25575" marR="25575" marT="0" marB="0" anchor="ctr"/>
                    </a:tc>
                    <a:tc>
                      <a:txBody>
                        <a:bodyPr/>
                        <a:lstStyle/>
                        <a:p>
                          <a:pPr algn="ctr">
                            <a:lnSpc>
                              <a:spcPct val="115000"/>
                            </a:lnSpc>
                            <a:spcAft>
                              <a:spcPts val="0"/>
                            </a:spcAft>
                          </a:pPr>
                          <a:r>
                            <a:rPr lang="tr-TR" sz="1200" dirty="0" err="1">
                              <a:effectLst/>
                              <a:latin typeface="Times New Roman" panose="02020603050405020304" pitchFamily="18" charset="0"/>
                              <a:cs typeface="Times New Roman" panose="02020603050405020304" pitchFamily="18" charset="0"/>
                            </a:rPr>
                            <a:t>solve</a:t>
                          </a:r>
                          <a:r>
                            <a:rPr lang="tr-TR" sz="1200" dirty="0">
                              <a:effectLst/>
                              <a:latin typeface="Times New Roman" panose="02020603050405020304" pitchFamily="18" charset="0"/>
                              <a:cs typeface="Times New Roman" panose="02020603050405020304" pitchFamily="18" charset="0"/>
                            </a:rPr>
                            <a:t> </a:t>
                          </a:r>
                          <a:r>
                            <a:rPr lang="tr-TR" sz="1200" dirty="0" err="1">
                              <a:effectLst/>
                              <a:latin typeface="Times New Roman" panose="02020603050405020304" pitchFamily="18" charset="0"/>
                              <a:cs typeface="Times New Roman" panose="02020603050405020304" pitchFamily="18" charset="0"/>
                            </a:rPr>
                            <a:t>maximize</a:t>
                          </a:r>
                          <a:r>
                            <a:rPr lang="tr-TR" sz="1200" dirty="0">
                              <a:effectLst/>
                              <a:latin typeface="Times New Roman" panose="02020603050405020304" pitchFamily="18" charset="0"/>
                              <a:cs typeface="Times New Roman" panose="02020603050405020304" pitchFamily="18" charset="0"/>
                            </a:rPr>
                            <a:t> </a:t>
                          </a:r>
                          <a14:m>
                            <m:oMath xmlns:m="http://schemas.openxmlformats.org/officeDocument/2006/math">
                              <m:r>
                                <a:rPr lang="tr-TR" sz="1200">
                                  <a:effectLst/>
                                  <a:latin typeface="Cambria Math" panose="02040503050406030204" pitchFamily="18" charset="0"/>
                                </a:rPr>
                                <m:t>10∗</m:t>
                              </m:r>
                              <m:r>
                                <a:rPr lang="tr-TR" sz="1200">
                                  <a:effectLst/>
                                  <a:latin typeface="Cambria Math" panose="02040503050406030204" pitchFamily="18" charset="0"/>
                                </a:rPr>
                                <m:t>𝑥</m:t>
                              </m:r>
                              <m:r>
                                <a:rPr lang="tr-TR" sz="1200">
                                  <a:effectLst/>
                                  <a:latin typeface="Cambria Math" panose="02040503050406030204" pitchFamily="18" charset="0"/>
                                </a:rPr>
                                <m:t>1+70∗</m:t>
                              </m:r>
                              <m:r>
                                <a:rPr lang="tr-TR" sz="1200">
                                  <a:effectLst/>
                                  <a:latin typeface="Cambria Math" panose="02040503050406030204" pitchFamily="18" charset="0"/>
                                </a:rPr>
                                <m:t>𝑥</m:t>
                              </m:r>
                              <m:r>
                                <a:rPr lang="tr-TR" sz="1200">
                                  <a:effectLst/>
                                  <a:latin typeface="Cambria Math" panose="02040503050406030204" pitchFamily="18" charset="0"/>
                                </a:rPr>
                                <m:t>2</m:t>
                              </m:r>
                            </m:oMath>
                          </a14:m>
                          <a:r>
                            <a:rPr lang="tr-TR" sz="1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25575" marR="25575" marT="0" marB="0" anchor="ctr"/>
                    </a:tc>
                    <a:extLst>
                      <a:ext uri="{0D108BD9-81ED-4DB2-BD59-A6C34878D82A}">
                        <a16:rowId xmlns:a16="http://schemas.microsoft.com/office/drawing/2014/main" val="10002"/>
                      </a:ext>
                    </a:extLst>
                  </a:tr>
                  <a:tr h="2057382">
                    <a:tc>
                      <a:txBody>
                        <a:bodyPr/>
                        <a:lstStyle/>
                        <a:p>
                          <a:pPr algn="ctr">
                            <a:lnSpc>
                              <a:spcPct val="150000"/>
                            </a:lnSpc>
                            <a:spcAft>
                              <a:spcPts val="1000"/>
                            </a:spcAft>
                          </a:pPr>
                          <a:r>
                            <a:rPr lang="tr-TR" sz="1200" dirty="0" err="1">
                              <a:effectLst/>
                              <a:latin typeface="Times New Roman" panose="02020603050405020304" pitchFamily="18" charset="0"/>
                              <a:cs typeface="Times New Roman" panose="02020603050405020304" pitchFamily="18" charset="0"/>
                            </a:rPr>
                            <a:t>output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Uygun çözümleri ekrana çıktı vermek için kullanılır.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15000"/>
                            </a:lnSpc>
                            <a:spcAft>
                              <a:spcPts val="1000"/>
                            </a:spcAft>
                          </a:pPr>
                          <a:r>
                            <a:rPr lang="tr-TR" sz="1200" dirty="0" err="1">
                              <a:effectLst/>
                              <a:latin typeface="Times New Roman" panose="02020603050405020304" pitchFamily="18" charset="0"/>
                              <a:cs typeface="Times New Roman" panose="02020603050405020304" pitchFamily="18" charset="0"/>
                            </a:rPr>
                            <a:t>output</a:t>
                          </a:r>
                          <a:r>
                            <a:rPr lang="tr-TR" sz="1200" dirty="0">
                              <a:effectLst/>
                              <a:latin typeface="Times New Roman" panose="02020603050405020304" pitchFamily="18" charset="0"/>
                              <a:cs typeface="Times New Roman" panose="02020603050405020304" pitchFamily="18" charset="0"/>
                            </a:rPr>
                            <a:t> [&lt;açıklama&gt;\(parametre)\”,</a:t>
                          </a:r>
                        </a:p>
                        <a:p>
                          <a:pPr algn="ctr">
                            <a:lnSpc>
                              <a:spcPct val="115000"/>
                            </a:lnSpc>
                            <a:spcAft>
                              <a:spcPts val="1000"/>
                            </a:spcAft>
                          </a:pPr>
                          <a:r>
                            <a:rPr lang="tr-TR" sz="1200" dirty="0">
                              <a:effectLst/>
                              <a:latin typeface="Times New Roman" panose="02020603050405020304" pitchFamily="18" charset="0"/>
                              <a:cs typeface="Times New Roman" panose="02020603050405020304" pitchFamily="18" charset="0"/>
                            </a:rPr>
                            <a:t>.</a:t>
                          </a:r>
                        </a:p>
                        <a:p>
                          <a:pPr algn="ctr">
                            <a:lnSpc>
                              <a:spcPct val="115000"/>
                            </a:lnSpc>
                            <a:spcAft>
                              <a:spcPts val="1000"/>
                            </a:spcAft>
                          </a:pPr>
                          <a:r>
                            <a:rPr lang="tr-TR" sz="1200" dirty="0">
                              <a:effectLst/>
                              <a:latin typeface="Times New Roman" panose="02020603050405020304" pitchFamily="18" charset="0"/>
                              <a:cs typeface="Times New Roman" panose="02020603050405020304" pitchFamily="18" charset="0"/>
                            </a:rPr>
                            <a:t>.</a:t>
                          </a: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200" dirty="0" err="1">
                              <a:effectLst/>
                              <a:latin typeface="Times New Roman" panose="02020603050405020304" pitchFamily="18" charset="0"/>
                              <a:cs typeface="Times New Roman" panose="02020603050405020304" pitchFamily="18" charset="0"/>
                            </a:rPr>
                            <a:t>output</a:t>
                          </a:r>
                          <a:r>
                            <a:rPr lang="tr-TR" sz="1200" dirty="0">
                              <a:effectLst/>
                              <a:latin typeface="Times New Roman" panose="02020603050405020304" pitchFamily="18" charset="0"/>
                              <a:cs typeface="Times New Roman" panose="02020603050405020304" pitchFamily="18" charset="0"/>
                            </a:rPr>
                            <a:t>["A makinası = \(x1)\n",</a:t>
                          </a:r>
                        </a:p>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200" dirty="0">
                              <a:effectLst/>
                              <a:latin typeface="Times New Roman" panose="02020603050405020304" pitchFamily="18" charset="0"/>
                              <a:cs typeface="Times New Roman" panose="02020603050405020304" pitchFamily="18" charset="0"/>
                            </a:rPr>
                            <a:t>"B makinası = \(x2)\n"];</a:t>
                          </a: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 </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extLst>
                      <a:ext uri="{0D108BD9-81ED-4DB2-BD59-A6C34878D82A}">
                        <a16:rowId xmlns:a16="http://schemas.microsoft.com/office/drawing/2014/main" val="10003"/>
                      </a:ext>
                    </a:extLst>
                  </a:tr>
                </a:tbl>
              </a:graphicData>
            </a:graphic>
          </p:graphicFrame>
        </mc:Choice>
        <mc:Fallback xmlns="">
          <p:graphicFrame>
            <p:nvGraphicFramePr>
              <p:cNvPr id="4" name="İçerik Yer Tutucusu 3"/>
              <p:cNvGraphicFramePr>
                <a:graphicFrameLocks noGrp="1"/>
              </p:cNvGraphicFramePr>
              <p:nvPr>
                <p:ph idx="1"/>
                <p:extLst>
                  <p:ext uri="{D42A27DB-BD31-4B8C-83A1-F6EECF244321}">
                    <p14:modId xmlns:p14="http://schemas.microsoft.com/office/powerpoint/2010/main" val="457669615"/>
                  </p:ext>
                </p:extLst>
              </p:nvPr>
            </p:nvGraphicFramePr>
            <p:xfrm>
              <a:off x="1511745" y="956716"/>
              <a:ext cx="10131039" cy="5201241"/>
            </p:xfrm>
            <a:graphic>
              <a:graphicData uri="http://schemas.openxmlformats.org/drawingml/2006/table">
                <a:tbl>
                  <a:tblPr firstRow="1" firstCol="1" bandRow="1">
                    <a:tableStyleId>{5C22544A-7EE6-4342-B048-85BDC9FD1C3A}</a:tableStyleId>
                  </a:tblPr>
                  <a:tblGrid>
                    <a:gridCol w="1348651">
                      <a:extLst>
                        <a:ext uri="{9D8B030D-6E8A-4147-A177-3AD203B41FA5}">
                          <a16:colId xmlns="" xmlns:a16="http://schemas.microsoft.com/office/drawing/2014/main" xmlns:a14="http://schemas.microsoft.com/office/drawing/2010/main" val="20000"/>
                        </a:ext>
                      </a:extLst>
                    </a:gridCol>
                    <a:gridCol w="2410288">
                      <a:extLst>
                        <a:ext uri="{9D8B030D-6E8A-4147-A177-3AD203B41FA5}">
                          <a16:colId xmlns="" xmlns:a16="http://schemas.microsoft.com/office/drawing/2014/main" xmlns:a14="http://schemas.microsoft.com/office/drawing/2010/main" val="20001"/>
                        </a:ext>
                      </a:extLst>
                    </a:gridCol>
                    <a:gridCol w="3536797">
                      <a:extLst>
                        <a:ext uri="{9D8B030D-6E8A-4147-A177-3AD203B41FA5}">
                          <a16:colId xmlns="" xmlns:a16="http://schemas.microsoft.com/office/drawing/2014/main" xmlns:a14="http://schemas.microsoft.com/office/drawing/2010/main" val="20002"/>
                        </a:ext>
                      </a:extLst>
                    </a:gridCol>
                    <a:gridCol w="2835303">
                      <a:extLst>
                        <a:ext uri="{9D8B030D-6E8A-4147-A177-3AD203B41FA5}">
                          <a16:colId xmlns="" xmlns:a16="http://schemas.microsoft.com/office/drawing/2014/main" xmlns:a14="http://schemas.microsoft.com/office/drawing/2010/main" val="20003"/>
                        </a:ext>
                      </a:extLst>
                    </a:gridCol>
                  </a:tblGrid>
                  <a:tr h="657740">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Değişken Türleri</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Açıklama</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Genel Kullanım</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Örnek</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extLst>
                      <a:ext uri="{0D108BD9-81ED-4DB2-BD59-A6C34878D82A}">
                        <a16:rowId xmlns="" xmlns:a16="http://schemas.microsoft.com/office/drawing/2014/main" xmlns:a14="http://schemas.microsoft.com/office/drawing/2010/main" val="10000"/>
                      </a:ext>
                    </a:extLst>
                  </a:tr>
                  <a:tr h="1517847">
                    <a:tc>
                      <a:txBody>
                        <a:bodyPr/>
                        <a:lstStyle/>
                        <a:p>
                          <a:pPr algn="ctr">
                            <a:lnSpc>
                              <a:spcPct val="150000"/>
                            </a:lnSpc>
                            <a:spcAft>
                              <a:spcPts val="1000"/>
                            </a:spcAft>
                          </a:pPr>
                          <a:r>
                            <a:rPr lang="tr-TR" sz="1200" dirty="0" err="1">
                              <a:effectLst/>
                              <a:latin typeface="Times New Roman" panose="02020603050405020304" pitchFamily="18" charset="0"/>
                              <a:cs typeface="Times New Roman" panose="02020603050405020304" pitchFamily="18" charset="0"/>
                            </a:rPr>
                            <a:t>solve</a:t>
                          </a:r>
                          <a:r>
                            <a:rPr lang="tr-TR" sz="1200" dirty="0">
                              <a:effectLst/>
                              <a:latin typeface="Times New Roman" panose="02020603050405020304" pitchFamily="18" charset="0"/>
                              <a:cs typeface="Times New Roman" panose="02020603050405020304" pitchFamily="18" charset="0"/>
                            </a:rPr>
                            <a:t> minimize</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Minimum maliyet istendiğinde kullanılan değişken tipidir.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endParaRPr lang="tr-TR"/>
                        </a:p>
                      </a:txBody>
                      <a:tcPr marL="25575" marR="25575" marT="0" marB="0" anchor="ctr">
                        <a:blipFill rotWithShape="0">
                          <a:blip r:embed="rId3"/>
                          <a:stretch>
                            <a:fillRect l="-106368" t="-43600" r="-80895" b="-199600"/>
                          </a:stretch>
                        </a:blipFill>
                      </a:tcPr>
                    </a:tc>
                    <a:tc>
                      <a:txBody>
                        <a:bodyPr/>
                        <a:lstStyle/>
                        <a:p>
                          <a:endParaRPr lang="tr-TR"/>
                        </a:p>
                      </a:txBody>
                      <a:tcPr marL="25575" marR="25575" marT="0" marB="0" anchor="ctr">
                        <a:blipFill rotWithShape="0">
                          <a:blip r:embed="rId3"/>
                          <a:stretch>
                            <a:fillRect l="-257849" t="-43600" r="-1075" b="-199600"/>
                          </a:stretch>
                        </a:blipFill>
                      </a:tcPr>
                    </a:tc>
                    <a:extLst>
                      <a:ext uri="{0D108BD9-81ED-4DB2-BD59-A6C34878D82A}">
                        <a16:rowId xmlns="" xmlns:a16="http://schemas.microsoft.com/office/drawing/2014/main" xmlns:a14="http://schemas.microsoft.com/office/drawing/2010/main" val="10001"/>
                      </a:ext>
                    </a:extLst>
                  </a:tr>
                  <a:tr h="968272">
                    <a:tc>
                      <a:txBody>
                        <a:bodyPr/>
                        <a:lstStyle/>
                        <a:p>
                          <a:pPr algn="ctr">
                            <a:lnSpc>
                              <a:spcPct val="150000"/>
                            </a:lnSpc>
                            <a:spcAft>
                              <a:spcPts val="1000"/>
                            </a:spcAft>
                          </a:pPr>
                          <a:r>
                            <a:rPr lang="tr-TR" sz="1200">
                              <a:effectLst/>
                              <a:latin typeface="Times New Roman" panose="02020603050405020304" pitchFamily="18" charset="0"/>
                              <a:cs typeface="Times New Roman" panose="02020603050405020304" pitchFamily="18" charset="0"/>
                            </a:rPr>
                            <a:t>solve maximize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Maximum kar istendiğinde kullanılan değişken tipidir.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endParaRPr lang="tr-TR"/>
                        </a:p>
                      </a:txBody>
                      <a:tcPr marL="25575" marR="25575" marT="0" marB="0" anchor="ctr">
                        <a:blipFill rotWithShape="0">
                          <a:blip r:embed="rId3"/>
                          <a:stretch>
                            <a:fillRect l="-106368" t="-225786" r="-80895" b="-213836"/>
                          </a:stretch>
                        </a:blipFill>
                      </a:tcPr>
                    </a:tc>
                    <a:tc>
                      <a:txBody>
                        <a:bodyPr/>
                        <a:lstStyle/>
                        <a:p>
                          <a:endParaRPr lang="tr-TR"/>
                        </a:p>
                      </a:txBody>
                      <a:tcPr marL="25575" marR="25575" marT="0" marB="0" anchor="ctr">
                        <a:blipFill rotWithShape="0">
                          <a:blip r:embed="rId3"/>
                          <a:stretch>
                            <a:fillRect l="-257849" t="-225786" r="-1075" b="-213836"/>
                          </a:stretch>
                        </a:blipFill>
                      </a:tcPr>
                    </a:tc>
                    <a:extLst>
                      <a:ext uri="{0D108BD9-81ED-4DB2-BD59-A6C34878D82A}">
                        <a16:rowId xmlns="" xmlns:a16="http://schemas.microsoft.com/office/drawing/2014/main" xmlns:a14="http://schemas.microsoft.com/office/drawing/2010/main" val="10002"/>
                      </a:ext>
                    </a:extLst>
                  </a:tr>
                  <a:tr h="2057382">
                    <a:tc>
                      <a:txBody>
                        <a:bodyPr/>
                        <a:lstStyle/>
                        <a:p>
                          <a:pPr algn="ctr">
                            <a:lnSpc>
                              <a:spcPct val="150000"/>
                            </a:lnSpc>
                            <a:spcAft>
                              <a:spcPts val="1000"/>
                            </a:spcAft>
                          </a:pPr>
                          <a:r>
                            <a:rPr lang="tr-TR" sz="1200" dirty="0" err="1">
                              <a:effectLst/>
                              <a:latin typeface="Times New Roman" panose="02020603050405020304" pitchFamily="18" charset="0"/>
                              <a:cs typeface="Times New Roman" panose="02020603050405020304" pitchFamily="18" charset="0"/>
                            </a:rPr>
                            <a:t>output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Uygun çözümleri ekrana çıktı vermek için kullanılır.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15000"/>
                            </a:lnSpc>
                            <a:spcAft>
                              <a:spcPts val="1000"/>
                            </a:spcAft>
                          </a:pPr>
                          <a:r>
                            <a:rPr lang="tr-TR" sz="1200" dirty="0" err="1">
                              <a:effectLst/>
                              <a:latin typeface="Times New Roman" panose="02020603050405020304" pitchFamily="18" charset="0"/>
                              <a:cs typeface="Times New Roman" panose="02020603050405020304" pitchFamily="18" charset="0"/>
                            </a:rPr>
                            <a:t>output</a:t>
                          </a:r>
                          <a:r>
                            <a:rPr lang="tr-TR" sz="1200" dirty="0">
                              <a:effectLst/>
                              <a:latin typeface="Times New Roman" panose="02020603050405020304" pitchFamily="18" charset="0"/>
                              <a:cs typeface="Times New Roman" panose="02020603050405020304" pitchFamily="18" charset="0"/>
                            </a:rPr>
                            <a:t> [&lt;açıklama&gt;\(parametre)\”,</a:t>
                          </a:r>
                        </a:p>
                        <a:p>
                          <a:pPr algn="ctr">
                            <a:lnSpc>
                              <a:spcPct val="115000"/>
                            </a:lnSpc>
                            <a:spcAft>
                              <a:spcPts val="1000"/>
                            </a:spcAft>
                          </a:pPr>
                          <a:r>
                            <a:rPr lang="tr-TR" sz="1200" dirty="0">
                              <a:effectLst/>
                              <a:latin typeface="Times New Roman" panose="02020603050405020304" pitchFamily="18" charset="0"/>
                              <a:cs typeface="Times New Roman" panose="02020603050405020304" pitchFamily="18" charset="0"/>
                            </a:rPr>
                            <a:t>.</a:t>
                          </a:r>
                        </a:p>
                        <a:p>
                          <a:pPr algn="ctr">
                            <a:lnSpc>
                              <a:spcPct val="115000"/>
                            </a:lnSpc>
                            <a:spcAft>
                              <a:spcPts val="1000"/>
                            </a:spcAft>
                          </a:pPr>
                          <a:r>
                            <a:rPr lang="tr-TR" sz="1200" dirty="0">
                              <a:effectLst/>
                              <a:latin typeface="Times New Roman" panose="02020603050405020304" pitchFamily="18" charset="0"/>
                              <a:cs typeface="Times New Roman" panose="02020603050405020304" pitchFamily="18" charset="0"/>
                            </a:rPr>
                            <a:t>.</a:t>
                          </a: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200" dirty="0" err="1">
                              <a:effectLst/>
                              <a:latin typeface="Times New Roman" panose="02020603050405020304" pitchFamily="18" charset="0"/>
                              <a:cs typeface="Times New Roman" panose="02020603050405020304" pitchFamily="18" charset="0"/>
                            </a:rPr>
                            <a:t>output</a:t>
                          </a:r>
                          <a:r>
                            <a:rPr lang="tr-TR" sz="1200" dirty="0">
                              <a:effectLst/>
                              <a:latin typeface="Times New Roman" panose="02020603050405020304" pitchFamily="18" charset="0"/>
                              <a:cs typeface="Times New Roman" panose="02020603050405020304" pitchFamily="18" charset="0"/>
                            </a:rPr>
                            <a:t>["A makinası = \(x1)\n",</a:t>
                          </a:r>
                        </a:p>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200" dirty="0">
                              <a:effectLst/>
                              <a:latin typeface="Times New Roman" panose="02020603050405020304" pitchFamily="18" charset="0"/>
                              <a:cs typeface="Times New Roman" panose="02020603050405020304" pitchFamily="18" charset="0"/>
                            </a:rPr>
                            <a:t>"B makinası = \(x2)\n"];</a:t>
                          </a:r>
                        </a:p>
                        <a:p>
                          <a:pPr algn="ctr">
                            <a:lnSpc>
                              <a:spcPct val="150000"/>
                            </a:lnSpc>
                            <a:spcAft>
                              <a:spcPts val="1000"/>
                            </a:spcAft>
                          </a:pPr>
                          <a:r>
                            <a:rPr lang="tr-TR" sz="1200" dirty="0">
                              <a:effectLst/>
                              <a:latin typeface="Times New Roman" panose="02020603050405020304" pitchFamily="18" charset="0"/>
                              <a:cs typeface="Times New Roman" panose="02020603050405020304" pitchFamily="18" charset="0"/>
                            </a:rPr>
                            <a:t> </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75" marR="25575" marT="0" marB="0" anchor="ctr"/>
                    </a:tc>
                    <a:extLst>
                      <a:ext uri="{0D108BD9-81ED-4DB2-BD59-A6C34878D82A}">
                        <a16:rowId xmlns="" xmlns:a16="http://schemas.microsoft.com/office/drawing/2014/main" xmlns:a14="http://schemas.microsoft.com/office/drawing/2010/main" val="10003"/>
                      </a:ext>
                    </a:extLst>
                  </a:tr>
                </a:tbl>
              </a:graphicData>
            </a:graphic>
          </p:graphicFrame>
        </mc:Fallback>
      </mc:AlternateContent>
    </p:spTree>
    <p:extLst>
      <p:ext uri="{BB962C8B-B14F-4D97-AF65-F5344CB8AC3E}">
        <p14:creationId xmlns:p14="http://schemas.microsoft.com/office/powerpoint/2010/main" val="43085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0"/>
            <a:ext cx="10018713" cy="1068859"/>
          </a:xfrm>
        </p:spPr>
        <p:txBody>
          <a:bodyPr>
            <a:normAutofit fontScale="90000"/>
          </a:bodyPr>
          <a:lstStyle/>
          <a:p>
            <a:pPr algn="l"/>
            <a:r>
              <a:rPr lang="tr-TR" b="1" dirty="0">
                <a:latin typeface="Times New Roman" panose="02020603050405020304" pitchFamily="18" charset="0"/>
                <a:cs typeface="Times New Roman" panose="02020603050405020304" pitchFamily="18" charset="0"/>
              </a:rPr>
              <a:t>2.3. </a:t>
            </a:r>
            <a:r>
              <a:rPr lang="tr-TR" b="1" dirty="0" err="1">
                <a:latin typeface="Times New Roman" panose="02020603050405020304" pitchFamily="18" charset="0"/>
                <a:cs typeface="Times New Roman" panose="02020603050405020304" pitchFamily="18" charset="0"/>
              </a:rPr>
              <a:t>MiniZinc</a:t>
            </a:r>
            <a:r>
              <a:rPr lang="tr-TR" b="1" dirty="0">
                <a:latin typeface="Times New Roman" panose="02020603050405020304" pitchFamily="18" charset="0"/>
                <a:cs typeface="Times New Roman" panose="02020603050405020304" pitchFamily="18" charset="0"/>
              </a:rPr>
              <a:t> ile İlk Adımlar</a:t>
            </a:r>
            <a:br>
              <a:rPr lang="tr-TR" b="1" dirty="0"/>
            </a:br>
            <a:endParaRPr lang="tr-TR" dirty="0"/>
          </a:p>
        </p:txBody>
      </p:sp>
      <p:sp>
        <p:nvSpPr>
          <p:cNvPr id="3" name="İçerik Yer Tutucusu 2"/>
          <p:cNvSpPr>
            <a:spLocks noGrp="1"/>
          </p:cNvSpPr>
          <p:nvPr>
            <p:ph idx="1"/>
          </p:nvPr>
        </p:nvSpPr>
        <p:spPr>
          <a:xfrm>
            <a:off x="1484310" y="1754659"/>
            <a:ext cx="10018713" cy="4036541"/>
          </a:xfrm>
        </p:spPr>
        <p:txBody>
          <a:bodyPr>
            <a:normAutofit/>
          </a:bodyPr>
          <a:lstStyle/>
          <a:p>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IDE,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derleyicisini ve önceden yapılandırılmış birkaç çözücüyü içerir, böylece hemen başlayabiliriz. Bu bölümde, bazı çok temel örnekleri kullanarak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IDE </a:t>
            </a:r>
            <a:r>
              <a:rPr lang="tr-TR" sz="2000" dirty="0" err="1">
                <a:latin typeface="Times New Roman" panose="02020603050405020304" pitchFamily="18" charset="0"/>
                <a:cs typeface="Times New Roman" panose="02020603050405020304" pitchFamily="18" charset="0"/>
              </a:rPr>
              <a:t>yi</a:t>
            </a:r>
            <a:r>
              <a:rPr lang="tr-TR" sz="2000" dirty="0">
                <a:latin typeface="Times New Roman" panose="02020603050405020304" pitchFamily="18" charset="0"/>
                <a:cs typeface="Times New Roman" panose="02020603050405020304" pitchFamily="18" charset="0"/>
              </a:rPr>
              <a:t> tanıttık. </a:t>
            </a:r>
          </a:p>
          <a:p>
            <a:endParaRPr lang="tr-TR" sz="2000" dirty="0">
              <a:latin typeface="Times New Roman" panose="02020603050405020304" pitchFamily="18" charset="0"/>
              <a:cs typeface="Times New Roman" panose="02020603050405020304" pitchFamily="18" charset="0"/>
            </a:endParaRPr>
          </a:p>
          <a:p>
            <a:pPr marL="0" indent="0">
              <a:buNone/>
            </a:pPr>
            <a:r>
              <a:rPr lang="tr-TR" sz="2000" b="1" dirty="0">
                <a:latin typeface="Times New Roman" panose="02020603050405020304" pitchFamily="18" charset="0"/>
                <a:cs typeface="Times New Roman" panose="02020603050405020304" pitchFamily="18" charset="0"/>
              </a:rPr>
              <a:t>2.3.1. </a:t>
            </a:r>
            <a:r>
              <a:rPr lang="tr-TR" sz="2000" b="1" dirty="0" err="1">
                <a:latin typeface="Times New Roman" panose="02020603050405020304" pitchFamily="18" charset="0"/>
                <a:cs typeface="Times New Roman" panose="02020603050405020304" pitchFamily="18" charset="0"/>
              </a:rPr>
              <a:t>MiniZinc</a:t>
            </a:r>
            <a:r>
              <a:rPr lang="tr-TR" sz="2000" b="1" dirty="0">
                <a:latin typeface="Times New Roman" panose="02020603050405020304" pitchFamily="18" charset="0"/>
                <a:cs typeface="Times New Roman" panose="02020603050405020304" pitchFamily="18" charset="0"/>
              </a:rPr>
              <a:t> IDE</a:t>
            </a:r>
          </a:p>
          <a:p>
            <a:pPr marL="0" indent="0">
              <a:buNone/>
            </a:pPr>
            <a:endParaRPr lang="tr-TR" sz="2000" dirty="0">
              <a:latin typeface="Times New Roman" panose="02020603050405020304" pitchFamily="18" charset="0"/>
              <a:cs typeface="Times New Roman" panose="02020603050405020304" pitchFamily="18" charset="0"/>
            </a:endParaRPr>
          </a:p>
          <a:p>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IDE, </a:t>
            </a:r>
            <a:r>
              <a:rPr lang="tr-TR" sz="2000" dirty="0" err="1">
                <a:latin typeface="Times New Roman" panose="02020603050405020304" pitchFamily="18" charset="0"/>
                <a:cs typeface="Times New Roman" panose="02020603050405020304" pitchFamily="18" charset="0"/>
              </a:rPr>
              <a:t>MiniZinc'in</a:t>
            </a:r>
            <a:r>
              <a:rPr lang="tr-TR" sz="2000" dirty="0">
                <a:latin typeface="Times New Roman" panose="02020603050405020304" pitchFamily="18" charset="0"/>
                <a:cs typeface="Times New Roman" panose="02020603050405020304" pitchFamily="18" charset="0"/>
              </a:rPr>
              <a:t> işlevselliğinin çoğuna basit bir </a:t>
            </a:r>
            <a:r>
              <a:rPr lang="tr-TR" sz="2000" dirty="0" err="1">
                <a:latin typeface="Times New Roman" panose="02020603050405020304" pitchFamily="18" charset="0"/>
                <a:cs typeface="Times New Roman" panose="02020603050405020304" pitchFamily="18" charset="0"/>
              </a:rPr>
              <a:t>arayüz</a:t>
            </a:r>
            <a:r>
              <a:rPr lang="tr-TR" sz="2000" dirty="0">
                <a:latin typeface="Times New Roman" panose="02020603050405020304" pitchFamily="18" charset="0"/>
                <a:cs typeface="Times New Roman" panose="02020603050405020304" pitchFamily="18" charset="0"/>
              </a:rPr>
              <a:t> sağlar. Model ve veri dosyalarını düzenlemenizi,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tarafından desteklenen çözücülerden herhangi birini çözmenizi, hata ayıklama ve profil oluşturma araçlarını çalıştırmanızı ve çevrimiçi kurslara çözümler sunmanızı sağlar.</a:t>
            </a:r>
          </a:p>
          <a:p>
            <a:endParaRPr lang="tr-TR" sz="2000" dirty="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33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75706" y="0"/>
            <a:ext cx="10018713" cy="852616"/>
          </a:xfrm>
        </p:spPr>
        <p:txBody>
          <a:bodyPr>
            <a:normAutofit/>
          </a:bodyPr>
          <a:lstStyle/>
          <a:p>
            <a:r>
              <a:rPr lang="tr-TR" sz="2000" dirty="0">
                <a:latin typeface="Times New Roman" panose="02020603050405020304" pitchFamily="18" charset="0"/>
                <a:cs typeface="Times New Roman" panose="02020603050405020304" pitchFamily="18" charset="0"/>
              </a:rPr>
              <a:t>IDE sizi aşağıdaki gibi görünen bir pencere olan </a:t>
            </a:r>
            <a:r>
              <a:rPr lang="tr-TR" sz="2000" i="1" dirty="0" err="1">
                <a:latin typeface="Times New Roman" panose="02020603050405020304" pitchFamily="18" charset="0"/>
                <a:cs typeface="Times New Roman" panose="02020603050405020304" pitchFamily="18" charset="0"/>
              </a:rPr>
              <a:t>MiniZinc</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PlayGround</a:t>
            </a:r>
            <a:r>
              <a:rPr lang="tr-TR" sz="2000" i="1" dirty="0">
                <a:latin typeface="Times New Roman" panose="02020603050405020304" pitchFamily="18" charset="0"/>
                <a:cs typeface="Times New Roman" panose="02020603050405020304" pitchFamily="18" charset="0"/>
              </a:rPr>
              <a:t>”</a:t>
            </a:r>
            <a:r>
              <a:rPr lang="tr-TR" sz="2000" dirty="0">
                <a:latin typeface="Times New Roman" panose="02020603050405020304" pitchFamily="18" charset="0"/>
                <a:cs typeface="Times New Roman" panose="02020603050405020304" pitchFamily="18" charset="0"/>
              </a:rPr>
              <a:t> ile karşılayacaktır.</a:t>
            </a:r>
          </a:p>
          <a:p>
            <a:endParaRPr lang="tr-TR" dirty="0"/>
          </a:p>
        </p:txBody>
      </p:sp>
      <p:pic>
        <p:nvPicPr>
          <p:cNvPr id="4" name="Resim 3" descr="01"/>
          <p:cNvPicPr/>
          <p:nvPr/>
        </p:nvPicPr>
        <p:blipFill>
          <a:blip r:embed="rId2">
            <a:extLst>
              <a:ext uri="{28A0092B-C50C-407E-A947-70E740481C1C}">
                <a14:useLocalDpi xmlns:a14="http://schemas.microsoft.com/office/drawing/2010/main" val="0"/>
              </a:ext>
            </a:extLst>
          </a:blip>
          <a:srcRect/>
          <a:stretch>
            <a:fillRect/>
          </a:stretch>
        </p:blipFill>
        <p:spPr bwMode="auto">
          <a:xfrm>
            <a:off x="3234000" y="1013037"/>
            <a:ext cx="5724000" cy="5412259"/>
          </a:xfrm>
          <a:prstGeom prst="rect">
            <a:avLst/>
          </a:prstGeom>
          <a:noFill/>
          <a:ln>
            <a:noFill/>
          </a:ln>
        </p:spPr>
      </p:pic>
    </p:spTree>
    <p:extLst>
      <p:ext uri="{BB962C8B-B14F-4D97-AF65-F5344CB8AC3E}">
        <p14:creationId xmlns:p14="http://schemas.microsoft.com/office/powerpoint/2010/main" val="300382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91957" y="-16042"/>
            <a:ext cx="10018713" cy="1015315"/>
          </a:xfrm>
        </p:spPr>
        <p:txBody>
          <a:bodyPr/>
          <a:lstStyle/>
          <a:p>
            <a:r>
              <a:rPr lang="tr-TR" sz="2000" dirty="0">
                <a:latin typeface="Times New Roman" panose="02020603050405020304" pitchFamily="18" charset="0"/>
                <a:cs typeface="Times New Roman" panose="02020603050405020304" pitchFamily="18" charset="0"/>
              </a:rPr>
              <a:t>İlk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modelinizi yazmaya başlayabilirsiniz! Çok basit bir şey deneyelim:</a:t>
            </a:r>
          </a:p>
          <a:p>
            <a:endParaRPr lang="tr-TR" dirty="0"/>
          </a:p>
        </p:txBody>
      </p:sp>
      <p:pic>
        <p:nvPicPr>
          <p:cNvPr id="4" name="Resim 3" descr="02"/>
          <p:cNvPicPr/>
          <p:nvPr/>
        </p:nvPicPr>
        <p:blipFill>
          <a:blip r:embed="rId3">
            <a:extLst>
              <a:ext uri="{28A0092B-C50C-407E-A947-70E740481C1C}">
                <a14:useLocalDpi xmlns:a14="http://schemas.microsoft.com/office/drawing/2010/main" val="0"/>
              </a:ext>
            </a:extLst>
          </a:blip>
          <a:srcRect/>
          <a:stretch>
            <a:fillRect/>
          </a:stretch>
        </p:blipFill>
        <p:spPr bwMode="auto">
          <a:xfrm>
            <a:off x="3234000" y="491615"/>
            <a:ext cx="5724000" cy="5410800"/>
          </a:xfrm>
          <a:prstGeom prst="rect">
            <a:avLst/>
          </a:prstGeom>
          <a:noFill/>
          <a:ln>
            <a:noFill/>
          </a:ln>
        </p:spPr>
      </p:pic>
      <p:sp>
        <p:nvSpPr>
          <p:cNvPr id="2" name="Metin kutusu 1">
            <a:extLst>
              <a:ext uri="{FF2B5EF4-FFF2-40B4-BE49-F238E27FC236}">
                <a16:creationId xmlns:a16="http://schemas.microsoft.com/office/drawing/2014/main" id="{28EE4B02-793A-4075-AFA5-2EA9235947DB}"/>
              </a:ext>
            </a:extLst>
          </p:cNvPr>
          <p:cNvSpPr txBox="1"/>
          <p:nvPr/>
        </p:nvSpPr>
        <p:spPr>
          <a:xfrm>
            <a:off x="1933611" y="6043948"/>
            <a:ext cx="10134822" cy="400110"/>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a:t>
            </a:r>
            <a:r>
              <a:rPr lang="tr-TR" sz="2000" dirty="0" err="1">
                <a:latin typeface="Times New Roman" panose="02020603050405020304" pitchFamily="18" charset="0"/>
                <a:cs typeface="Times New Roman" panose="02020603050405020304" pitchFamily="18" charset="0"/>
              </a:rPr>
              <a:t>satisfy</a:t>
            </a:r>
            <a:r>
              <a:rPr lang="tr-TR" sz="2000" dirty="0">
                <a:latin typeface="Times New Roman" panose="02020603050405020304" pitchFamily="18" charset="0"/>
                <a:cs typeface="Times New Roman" panose="02020603050405020304" pitchFamily="18" charset="0"/>
              </a:rPr>
              <a:t>» komutunu, 3’ten büyük olan optimum sonucu bulmak için ekledik.</a:t>
            </a:r>
          </a:p>
        </p:txBody>
      </p:sp>
    </p:spTree>
    <p:extLst>
      <p:ext uri="{BB962C8B-B14F-4D97-AF65-F5344CB8AC3E}">
        <p14:creationId xmlns:p14="http://schemas.microsoft.com/office/powerpoint/2010/main" val="160670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4A2E73-51A6-48AD-8702-DBBCA2C19FB8}"/>
              </a:ext>
            </a:extLst>
          </p:cNvPr>
          <p:cNvSpPr>
            <a:spLocks noGrp="1"/>
          </p:cNvSpPr>
          <p:nvPr>
            <p:ph type="title"/>
          </p:nvPr>
        </p:nvSpPr>
        <p:spPr>
          <a:xfrm>
            <a:off x="1484309" y="457200"/>
            <a:ext cx="10018713" cy="1752599"/>
          </a:xfrm>
        </p:spPr>
        <p:txBody>
          <a:bodyPr/>
          <a:lstStyle/>
          <a:p>
            <a:pPr algn="l"/>
            <a:r>
              <a:rPr lang="tr-TR" b="1" dirty="0">
                <a:latin typeface="Times New Roman" panose="02020603050405020304" pitchFamily="18" charset="0"/>
                <a:cs typeface="Times New Roman" panose="02020603050405020304" pitchFamily="18" charset="0"/>
              </a:rPr>
              <a:t>GİRİŞ</a:t>
            </a:r>
          </a:p>
        </p:txBody>
      </p:sp>
      <p:sp>
        <p:nvSpPr>
          <p:cNvPr id="3" name="İçerik Yer Tutucusu 2">
            <a:extLst>
              <a:ext uri="{FF2B5EF4-FFF2-40B4-BE49-F238E27FC236}">
                <a16:creationId xmlns:a16="http://schemas.microsoft.com/office/drawing/2014/main" id="{62541831-8E0A-4E1A-AE55-CAD4A33FDDD5}"/>
              </a:ext>
            </a:extLst>
          </p:cNvPr>
          <p:cNvSpPr>
            <a:spLocks noGrp="1"/>
          </p:cNvSpPr>
          <p:nvPr>
            <p:ph idx="1"/>
          </p:nvPr>
        </p:nvSpPr>
        <p:spPr>
          <a:xfrm>
            <a:off x="1484309" y="2209799"/>
            <a:ext cx="10018713" cy="3124201"/>
          </a:xfrm>
        </p:spPr>
        <p:txBody>
          <a:bodyPr>
            <a:normAutofit/>
          </a:bodyPr>
          <a:lstStyle/>
          <a:p>
            <a:pPr algn="just"/>
            <a:r>
              <a:rPr lang="tr-TR" sz="2000" dirty="0">
                <a:latin typeface="Times New Roman" panose="02020603050405020304" pitchFamily="18" charset="0"/>
                <a:cs typeface="Times New Roman" panose="02020603050405020304" pitchFamily="18" charset="0"/>
              </a:rPr>
              <a:t>Optimizasyon, bir karar verme problemi için </a:t>
            </a:r>
            <a:r>
              <a:rPr lang="tr-TR" sz="2000" dirty="0" err="1">
                <a:latin typeface="Times New Roman" panose="02020603050405020304" pitchFamily="18" charset="0"/>
                <a:cs typeface="Times New Roman" panose="02020603050405020304" pitchFamily="18" charset="0"/>
              </a:rPr>
              <a:t>eniyi</a:t>
            </a:r>
            <a:r>
              <a:rPr lang="tr-TR" sz="2000" dirty="0">
                <a:latin typeface="Times New Roman" panose="02020603050405020304" pitchFamily="18" charset="0"/>
                <a:cs typeface="Times New Roman" panose="02020603050405020304" pitchFamily="18" charset="0"/>
              </a:rPr>
              <a:t> kararların belirlenmesine ilişkin sistematik yöntemleri içerir. Üzerinde durulan problem için anlamlı performans kriterlerinin ve dikkat edilmesi gereken kısıtların matematiksel olarak ifade edilerek </a:t>
            </a:r>
            <a:r>
              <a:rPr lang="tr-TR" sz="2000" dirty="0" err="1">
                <a:latin typeface="Times New Roman" panose="02020603050405020304" pitchFamily="18" charset="0"/>
                <a:cs typeface="Times New Roman" panose="02020603050405020304" pitchFamily="18" charset="0"/>
              </a:rPr>
              <a:t>formülasyonlarının</a:t>
            </a:r>
            <a:r>
              <a:rPr lang="tr-TR" sz="2000" dirty="0">
                <a:latin typeface="Times New Roman" panose="02020603050405020304" pitchFamily="18" charset="0"/>
                <a:cs typeface="Times New Roman" panose="02020603050405020304" pitchFamily="18" charset="0"/>
              </a:rPr>
              <a:t> geliştirilmesi optimizasyonun temelini oluşturur. Kararlar belirlenirken, mevcut kısıtları gözeterek </a:t>
            </a:r>
            <a:r>
              <a:rPr lang="tr-TR" sz="2000" dirty="0" err="1">
                <a:latin typeface="Times New Roman" panose="02020603050405020304" pitchFamily="18" charset="0"/>
                <a:cs typeface="Times New Roman" panose="02020603050405020304" pitchFamily="18" charset="0"/>
              </a:rPr>
              <a:t>eniyilik</a:t>
            </a:r>
            <a:r>
              <a:rPr lang="tr-TR" sz="2000" dirty="0">
                <a:latin typeface="Times New Roman" panose="02020603050405020304" pitchFamily="18" charset="0"/>
                <a:cs typeface="Times New Roman" panose="02020603050405020304" pitchFamily="18" charset="0"/>
              </a:rPr>
              <a:t> kriterine ilişkin bir amaç fonksiyonunun </a:t>
            </a:r>
            <a:r>
              <a:rPr lang="tr-TR" sz="2000" dirty="0" err="1">
                <a:latin typeface="Times New Roman" panose="02020603050405020304" pitchFamily="18" charset="0"/>
                <a:cs typeface="Times New Roman" panose="02020603050405020304" pitchFamily="18" charset="0"/>
              </a:rPr>
              <a:t>enküçüklenmesi</a:t>
            </a:r>
            <a:r>
              <a:rPr lang="tr-TR" sz="2000" dirty="0">
                <a:latin typeface="Times New Roman" panose="02020603050405020304" pitchFamily="18" charset="0"/>
                <a:cs typeface="Times New Roman" panose="02020603050405020304" pitchFamily="18" charset="0"/>
              </a:rPr>
              <a:t> veya </a:t>
            </a:r>
            <a:r>
              <a:rPr lang="tr-TR" sz="2000" dirty="0" err="1">
                <a:latin typeface="Times New Roman" panose="02020603050405020304" pitchFamily="18" charset="0"/>
                <a:cs typeface="Times New Roman" panose="02020603050405020304" pitchFamily="18" charset="0"/>
              </a:rPr>
              <a:t>enbüyüklenmesi</a:t>
            </a:r>
            <a:r>
              <a:rPr lang="tr-TR" sz="2000" dirty="0">
                <a:latin typeface="Times New Roman" panose="02020603050405020304" pitchFamily="18" charset="0"/>
                <a:cs typeface="Times New Roman" panose="02020603050405020304" pitchFamily="18" charset="0"/>
              </a:rPr>
              <a:t> söz konusudur. </a:t>
            </a:r>
          </a:p>
        </p:txBody>
      </p:sp>
    </p:spTree>
    <p:extLst>
      <p:ext uri="{BB962C8B-B14F-4D97-AF65-F5344CB8AC3E}">
        <p14:creationId xmlns:p14="http://schemas.microsoft.com/office/powerpoint/2010/main" val="166437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44384" y="0"/>
            <a:ext cx="10018713" cy="1269207"/>
          </a:xfrm>
        </p:spPr>
        <p:txBody>
          <a:bodyPr/>
          <a:lstStyle/>
          <a:p>
            <a:r>
              <a:rPr lang="tr-TR" sz="2000" dirty="0">
                <a:latin typeface="Times New Roman" panose="02020603050405020304" pitchFamily="18" charset="0"/>
                <a:cs typeface="Times New Roman" panose="02020603050405020304" pitchFamily="18" charset="0"/>
              </a:rPr>
              <a:t>Modeli çözmek için araç çubuğundaki </a:t>
            </a:r>
            <a:r>
              <a:rPr lang="tr-TR" sz="2000" i="1" dirty="0">
                <a:latin typeface="Times New Roman" panose="02020603050405020304" pitchFamily="18" charset="0"/>
                <a:cs typeface="Times New Roman" panose="02020603050405020304" pitchFamily="18" charset="0"/>
              </a:rPr>
              <a:t>Çalıştır</a:t>
            </a:r>
            <a:r>
              <a:rPr lang="tr-TR" sz="2000" dirty="0">
                <a:latin typeface="Times New Roman" panose="02020603050405020304" pitchFamily="18" charset="0"/>
                <a:cs typeface="Times New Roman" panose="02020603050405020304" pitchFamily="18" charset="0"/>
              </a:rPr>
              <a:t> düğmesine tıklayın veya </a:t>
            </a:r>
            <a:r>
              <a:rPr lang="tr-TR" sz="2000" i="1" dirty="0" err="1">
                <a:latin typeface="Times New Roman" panose="02020603050405020304" pitchFamily="18" charset="0"/>
                <a:cs typeface="Times New Roman" panose="02020603050405020304" pitchFamily="18" charset="0"/>
              </a:rPr>
              <a:t>Ctrl</a:t>
            </a:r>
            <a:r>
              <a:rPr lang="tr-TR" sz="2000" i="1" dirty="0">
                <a:latin typeface="Times New Roman" panose="02020603050405020304" pitchFamily="18" charset="0"/>
                <a:cs typeface="Times New Roman" panose="02020603050405020304" pitchFamily="18" charset="0"/>
              </a:rPr>
              <a:t> + R</a:t>
            </a:r>
            <a:r>
              <a:rPr lang="tr-TR" sz="2000" dirty="0">
                <a:latin typeface="Times New Roman" panose="02020603050405020304" pitchFamily="18" charset="0"/>
                <a:cs typeface="Times New Roman" panose="02020603050405020304" pitchFamily="18" charset="0"/>
              </a:rPr>
              <a:t> klavye kısa yolunu kullanın (veya </a:t>
            </a:r>
            <a:r>
              <a:rPr lang="tr-TR" sz="2000" dirty="0" err="1">
                <a:latin typeface="Times New Roman" panose="02020603050405020304" pitchFamily="18" charset="0"/>
                <a:cs typeface="Times New Roman" panose="02020603050405020304" pitchFamily="18" charset="0"/>
              </a:rPr>
              <a:t>macOS'ta</a:t>
            </a:r>
            <a:r>
              <a:rPr lang="tr-TR" sz="2000" dirty="0">
                <a:latin typeface="Times New Roman" panose="02020603050405020304" pitchFamily="18" charset="0"/>
                <a:cs typeface="Times New Roman" panose="02020603050405020304" pitchFamily="18" charset="0"/>
              </a:rPr>
              <a:t> </a:t>
            </a:r>
            <a:r>
              <a:rPr lang="tr-TR" sz="2000" i="1" dirty="0">
                <a:latin typeface="Times New Roman" panose="02020603050405020304" pitchFamily="18" charset="0"/>
                <a:cs typeface="Times New Roman" panose="02020603050405020304" pitchFamily="18" charset="0"/>
              </a:rPr>
              <a:t>+ R komutu</a:t>
            </a:r>
            <a:r>
              <a:rPr lang="tr-TR" sz="2000" dirty="0">
                <a:latin typeface="Times New Roman" panose="02020603050405020304" pitchFamily="18" charset="0"/>
                <a:cs typeface="Times New Roman" panose="02020603050405020304" pitchFamily="18" charset="0"/>
              </a:rPr>
              <a:t> ):</a:t>
            </a:r>
          </a:p>
          <a:p>
            <a:pPr marL="0" indent="0">
              <a:buNone/>
            </a:pPr>
            <a:endParaRPr lang="tr-TR" dirty="0">
              <a:latin typeface="Times New Roman" panose="02020603050405020304" pitchFamily="18" charset="0"/>
              <a:cs typeface="Times New Roman" panose="02020603050405020304" pitchFamily="18" charset="0"/>
            </a:endParaRPr>
          </a:p>
        </p:txBody>
      </p:sp>
      <p:pic>
        <p:nvPicPr>
          <p:cNvPr id="4" name="Resim 3" descr="03"/>
          <p:cNvPicPr/>
          <p:nvPr/>
        </p:nvPicPr>
        <p:blipFill>
          <a:blip r:embed="rId3">
            <a:extLst>
              <a:ext uri="{28A0092B-C50C-407E-A947-70E740481C1C}">
                <a14:useLocalDpi xmlns:a14="http://schemas.microsoft.com/office/drawing/2010/main" val="0"/>
              </a:ext>
            </a:extLst>
          </a:blip>
          <a:srcRect/>
          <a:stretch>
            <a:fillRect/>
          </a:stretch>
        </p:blipFill>
        <p:spPr bwMode="auto">
          <a:xfrm>
            <a:off x="3234000" y="1012534"/>
            <a:ext cx="5724000" cy="5410800"/>
          </a:xfrm>
          <a:prstGeom prst="rect">
            <a:avLst/>
          </a:prstGeom>
          <a:noFill/>
          <a:ln>
            <a:noFill/>
          </a:ln>
        </p:spPr>
      </p:pic>
    </p:spTree>
    <p:extLst>
      <p:ext uri="{BB962C8B-B14F-4D97-AF65-F5344CB8AC3E}">
        <p14:creationId xmlns:p14="http://schemas.microsoft.com/office/powerpoint/2010/main" val="3303703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8488" y="0"/>
            <a:ext cx="10018713" cy="1201616"/>
          </a:xfrm>
        </p:spPr>
        <p:txBody>
          <a:bodyPr>
            <a:normAutofit/>
          </a:bodyPr>
          <a:lstStyle/>
          <a:p>
            <a:r>
              <a:rPr lang="tr-TR" sz="2000" dirty="0">
                <a:latin typeface="Times New Roman" panose="02020603050405020304" pitchFamily="18" charset="0"/>
                <a:cs typeface="Times New Roman" panose="02020603050405020304" pitchFamily="18" charset="0"/>
              </a:rPr>
              <a:t>Gördüğünüz gibi, girdiğiniz soruna bir çözüm görüntüleyen bir çıkış penceresi açılır. Şimdi ek veri gerektiren bir model deneyelim.</a:t>
            </a:r>
          </a:p>
          <a:p>
            <a:endParaRPr lang="tr-TR" sz="2000" dirty="0">
              <a:latin typeface="Times New Roman" panose="02020603050405020304" pitchFamily="18" charset="0"/>
              <a:cs typeface="Times New Roman" panose="02020603050405020304" pitchFamily="18" charset="0"/>
            </a:endParaRPr>
          </a:p>
        </p:txBody>
      </p:sp>
      <p:pic>
        <p:nvPicPr>
          <p:cNvPr id="4097" name="Resim 10" descr="0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000" y="993068"/>
            <a:ext cx="5724000" cy="5410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105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98229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55098" y="0"/>
            <a:ext cx="10018713" cy="1271955"/>
          </a:xfrm>
        </p:spPr>
        <p:txBody>
          <a:bodyPr>
            <a:normAutofit/>
          </a:bodyPr>
          <a:lstStyle/>
          <a:p>
            <a:r>
              <a:rPr lang="tr-TR" sz="2000" dirty="0">
                <a:latin typeface="Times New Roman" panose="02020603050405020304" pitchFamily="18" charset="0"/>
                <a:cs typeface="Times New Roman" panose="02020603050405020304" pitchFamily="18" charset="0"/>
              </a:rPr>
              <a:t>Bu modeli çalıştırdığınızda, IDE sizden </a:t>
            </a:r>
            <a:r>
              <a:rPr lang="tr-TR" sz="2000" i="1" dirty="0">
                <a:latin typeface="Times New Roman" panose="02020603050405020304" pitchFamily="18" charset="0"/>
                <a:cs typeface="Times New Roman" panose="02020603050405020304" pitchFamily="18" charset="0"/>
              </a:rPr>
              <a:t>n</a:t>
            </a:r>
            <a:r>
              <a:rPr lang="tr-TR" sz="2000" dirty="0">
                <a:latin typeface="Times New Roman" panose="02020603050405020304" pitchFamily="18" charset="0"/>
                <a:cs typeface="Times New Roman" panose="02020603050405020304" pitchFamily="18" charset="0"/>
              </a:rPr>
              <a:t> parametresi için bir değer girmenizi ister.</a:t>
            </a:r>
          </a:p>
          <a:p>
            <a:endParaRPr lang="tr-TR" sz="2000" dirty="0">
              <a:latin typeface="Times New Roman" panose="02020603050405020304" pitchFamily="18" charset="0"/>
              <a:cs typeface="Times New Roman" panose="02020603050405020304" pitchFamily="18" charset="0"/>
            </a:endParaRPr>
          </a:p>
        </p:txBody>
      </p:sp>
      <p:pic>
        <p:nvPicPr>
          <p:cNvPr id="5" name="Resim 4" descr="05"/>
          <p:cNvPicPr/>
          <p:nvPr/>
        </p:nvPicPr>
        <p:blipFill>
          <a:blip r:embed="rId2">
            <a:extLst>
              <a:ext uri="{28A0092B-C50C-407E-A947-70E740481C1C}">
                <a14:useLocalDpi xmlns:a14="http://schemas.microsoft.com/office/drawing/2010/main" val="0"/>
              </a:ext>
            </a:extLst>
          </a:blip>
          <a:srcRect/>
          <a:stretch>
            <a:fillRect/>
          </a:stretch>
        </p:blipFill>
        <p:spPr bwMode="auto">
          <a:xfrm>
            <a:off x="3234000" y="1063962"/>
            <a:ext cx="5724000" cy="5410800"/>
          </a:xfrm>
          <a:prstGeom prst="rect">
            <a:avLst/>
          </a:prstGeom>
          <a:noFill/>
          <a:ln>
            <a:noFill/>
          </a:ln>
        </p:spPr>
      </p:pic>
    </p:spTree>
    <p:extLst>
      <p:ext uri="{BB962C8B-B14F-4D97-AF65-F5344CB8AC3E}">
        <p14:creationId xmlns:p14="http://schemas.microsoft.com/office/powerpoint/2010/main" val="56105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95325" y="0"/>
            <a:ext cx="10018713" cy="1106905"/>
          </a:xfrm>
        </p:spPr>
        <p:txBody>
          <a:bodyPr>
            <a:normAutofit/>
          </a:bodyPr>
          <a:lstStyle/>
          <a:p>
            <a:r>
              <a:rPr lang="tr-TR" sz="2000" dirty="0">
                <a:latin typeface="Times New Roman" panose="02020603050405020304" pitchFamily="18" charset="0"/>
                <a:cs typeface="Times New Roman" panose="02020603050405020304" pitchFamily="18" charset="0"/>
              </a:rPr>
              <a:t>Örneğin n için 4 değerini girelim ve modelin çözümünü görmek için çalıştır düğmesine tıkladığımızda aşağıdaki gibi sonuçlar elde edilecektir.</a:t>
            </a:r>
          </a:p>
        </p:txBody>
      </p:sp>
      <p:pic>
        <p:nvPicPr>
          <p:cNvPr id="4" name="Resim 3" descr="06"/>
          <p:cNvPicPr/>
          <p:nvPr/>
        </p:nvPicPr>
        <p:blipFill>
          <a:blip r:embed="rId2">
            <a:extLst>
              <a:ext uri="{28A0092B-C50C-407E-A947-70E740481C1C}">
                <a14:useLocalDpi xmlns:a14="http://schemas.microsoft.com/office/drawing/2010/main" val="0"/>
              </a:ext>
            </a:extLst>
          </a:blip>
          <a:srcRect/>
          <a:stretch>
            <a:fillRect/>
          </a:stretch>
        </p:blipFill>
        <p:spPr bwMode="auto">
          <a:xfrm>
            <a:off x="3234000" y="1106905"/>
            <a:ext cx="5724000" cy="5410800"/>
          </a:xfrm>
          <a:prstGeom prst="rect">
            <a:avLst/>
          </a:prstGeom>
          <a:noFill/>
          <a:ln>
            <a:noFill/>
          </a:ln>
        </p:spPr>
      </p:pic>
    </p:spTree>
    <p:extLst>
      <p:ext uri="{BB962C8B-B14F-4D97-AF65-F5344CB8AC3E}">
        <p14:creationId xmlns:p14="http://schemas.microsoft.com/office/powerpoint/2010/main" val="396732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70115" y="1"/>
            <a:ext cx="10018713" cy="1090863"/>
          </a:xfrm>
        </p:spPr>
        <p:txBody>
          <a:bodyPr>
            <a:normAutofit/>
          </a:bodyPr>
          <a:lstStyle/>
          <a:p>
            <a:r>
              <a:rPr lang="tr-TR" sz="2000" dirty="0">
                <a:latin typeface="Times New Roman" panose="02020603050405020304" pitchFamily="18" charset="0"/>
                <a:cs typeface="Times New Roman" panose="02020603050405020304" pitchFamily="18" charset="0"/>
              </a:rPr>
              <a:t>Ayrıca n için verimizi bir dosyadan aktarabiliriz. Bunun için aşağıda ki resim de görüldüğü gibi File-New data ile veri dosyamızı oluşturalım.</a:t>
            </a:r>
          </a:p>
          <a:p>
            <a:endParaRPr lang="tr-TR" sz="2000" dirty="0">
              <a:latin typeface="Times New Roman" panose="02020603050405020304" pitchFamily="18" charset="0"/>
              <a:cs typeface="Times New Roman" panose="02020603050405020304" pitchFamily="18" charset="0"/>
            </a:endParaRPr>
          </a:p>
        </p:txBody>
      </p:sp>
      <p:pic>
        <p:nvPicPr>
          <p:cNvPr id="4" name="Resim 3" descr="07"/>
          <p:cNvPicPr/>
          <p:nvPr/>
        </p:nvPicPr>
        <p:blipFill>
          <a:blip r:embed="rId2">
            <a:extLst>
              <a:ext uri="{28A0092B-C50C-407E-A947-70E740481C1C}">
                <a14:useLocalDpi xmlns:a14="http://schemas.microsoft.com/office/drawing/2010/main" val="0"/>
              </a:ext>
            </a:extLst>
          </a:blip>
          <a:srcRect/>
          <a:stretch>
            <a:fillRect/>
          </a:stretch>
        </p:blipFill>
        <p:spPr bwMode="auto">
          <a:xfrm>
            <a:off x="3234000" y="1090864"/>
            <a:ext cx="5724000" cy="5410800"/>
          </a:xfrm>
          <a:prstGeom prst="rect">
            <a:avLst/>
          </a:prstGeom>
          <a:noFill/>
          <a:ln>
            <a:noFill/>
          </a:ln>
        </p:spPr>
      </p:pic>
    </p:spTree>
    <p:extLst>
      <p:ext uri="{BB962C8B-B14F-4D97-AF65-F5344CB8AC3E}">
        <p14:creationId xmlns:p14="http://schemas.microsoft.com/office/powerpoint/2010/main" val="1285126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67190" y="-1"/>
            <a:ext cx="10018713" cy="1064147"/>
          </a:xfrm>
        </p:spPr>
        <p:txBody>
          <a:bodyPr>
            <a:normAutofit/>
          </a:bodyPr>
          <a:lstStyle/>
          <a:p>
            <a:r>
              <a:rPr lang="tr-TR" sz="2000" dirty="0">
                <a:latin typeface="Times New Roman" panose="02020603050405020304" pitchFamily="18" charset="0"/>
                <a:cs typeface="Times New Roman" panose="02020603050405020304" pitchFamily="18" charset="0"/>
              </a:rPr>
              <a:t>Oluşturduktan sonra n değerine 4 verelim.</a:t>
            </a:r>
          </a:p>
          <a:p>
            <a:endParaRPr lang="tr-TR" sz="2000" dirty="0">
              <a:latin typeface="Times New Roman" panose="02020603050405020304" pitchFamily="18" charset="0"/>
              <a:cs typeface="Times New Roman" panose="02020603050405020304" pitchFamily="18" charset="0"/>
            </a:endParaRPr>
          </a:p>
        </p:txBody>
      </p:sp>
      <p:pic>
        <p:nvPicPr>
          <p:cNvPr id="4" name="Resim 3" descr="08"/>
          <p:cNvPicPr/>
          <p:nvPr/>
        </p:nvPicPr>
        <p:blipFill>
          <a:blip r:embed="rId2">
            <a:extLst>
              <a:ext uri="{28A0092B-C50C-407E-A947-70E740481C1C}">
                <a14:useLocalDpi xmlns:a14="http://schemas.microsoft.com/office/drawing/2010/main" val="0"/>
              </a:ext>
            </a:extLst>
          </a:blip>
          <a:srcRect/>
          <a:stretch>
            <a:fillRect/>
          </a:stretch>
        </p:blipFill>
        <p:spPr bwMode="auto">
          <a:xfrm>
            <a:off x="3234000" y="1064147"/>
            <a:ext cx="5724000" cy="5410800"/>
          </a:xfrm>
          <a:prstGeom prst="rect">
            <a:avLst/>
          </a:prstGeom>
          <a:noFill/>
          <a:ln>
            <a:noFill/>
          </a:ln>
        </p:spPr>
      </p:pic>
    </p:spTree>
    <p:extLst>
      <p:ext uri="{BB962C8B-B14F-4D97-AF65-F5344CB8AC3E}">
        <p14:creationId xmlns:p14="http://schemas.microsoft.com/office/powerpoint/2010/main" val="2257288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7081" y="0"/>
            <a:ext cx="10018713" cy="1215684"/>
          </a:xfrm>
        </p:spPr>
        <p:txBody>
          <a:bodyPr/>
          <a:lstStyle/>
          <a:p>
            <a:r>
              <a:rPr lang="tr-TR" sz="2000" dirty="0">
                <a:latin typeface="Times New Roman" panose="02020603050405020304" pitchFamily="18" charset="0"/>
                <a:cs typeface="Times New Roman" panose="02020603050405020304" pitchFamily="18" charset="0"/>
              </a:rPr>
              <a:t>Son olarak n değerimizi girdikten sonra </a:t>
            </a:r>
            <a:r>
              <a:rPr lang="tr-TR" sz="2000" dirty="0" err="1">
                <a:latin typeface="Times New Roman" panose="02020603050405020304" pitchFamily="18" charset="0"/>
                <a:cs typeface="Times New Roman" panose="02020603050405020304" pitchFamily="18" charset="0"/>
              </a:rPr>
              <a:t>Playground</a:t>
            </a:r>
            <a:r>
              <a:rPr lang="tr-TR" sz="2000" dirty="0">
                <a:latin typeface="Times New Roman" panose="02020603050405020304" pitchFamily="18" charset="0"/>
                <a:cs typeface="Times New Roman" panose="02020603050405020304" pitchFamily="18" charset="0"/>
              </a:rPr>
              <a:t> sekmesinde “Run” tuşuna tıkladığımızda, IDE size veri seçme seçeneği sunar.</a:t>
            </a:r>
          </a:p>
          <a:p>
            <a:endParaRPr lang="tr-TR" dirty="0"/>
          </a:p>
        </p:txBody>
      </p:sp>
      <p:pic>
        <p:nvPicPr>
          <p:cNvPr id="4" name="Resim 3" descr="09"/>
          <p:cNvPicPr/>
          <p:nvPr/>
        </p:nvPicPr>
        <p:blipFill>
          <a:blip r:embed="rId2">
            <a:extLst>
              <a:ext uri="{28A0092B-C50C-407E-A947-70E740481C1C}">
                <a14:useLocalDpi xmlns:a14="http://schemas.microsoft.com/office/drawing/2010/main" val="0"/>
              </a:ext>
            </a:extLst>
          </a:blip>
          <a:srcRect/>
          <a:stretch>
            <a:fillRect/>
          </a:stretch>
        </p:blipFill>
        <p:spPr bwMode="auto">
          <a:xfrm>
            <a:off x="3234000" y="1013199"/>
            <a:ext cx="5724000" cy="5410800"/>
          </a:xfrm>
          <a:prstGeom prst="rect">
            <a:avLst/>
          </a:prstGeom>
          <a:noFill/>
          <a:ln>
            <a:noFill/>
          </a:ln>
        </p:spPr>
      </p:pic>
    </p:spTree>
    <p:extLst>
      <p:ext uri="{BB962C8B-B14F-4D97-AF65-F5344CB8AC3E}">
        <p14:creationId xmlns:p14="http://schemas.microsoft.com/office/powerpoint/2010/main" val="4280427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54648" y="205154"/>
            <a:ext cx="10018713" cy="1384496"/>
          </a:xfrm>
        </p:spPr>
        <p:txBody>
          <a:bodyPr>
            <a:normAutofit/>
          </a:bodyPr>
          <a:lstStyle/>
          <a:p>
            <a:r>
              <a:rPr lang="tr-TR" sz="2000" dirty="0">
                <a:latin typeface="Times New Roman" panose="02020603050405020304" pitchFamily="18" charset="0"/>
                <a:cs typeface="Times New Roman" panose="02020603050405020304" pitchFamily="18" charset="0"/>
              </a:rPr>
              <a:t>Bu pencerede verimizi barındıran “data” adlı dosyayı seçelim ve modelimizin a ve b’nin sonuçlarını görmek için “OK”  tuşuna tıklayalım.</a:t>
            </a:r>
          </a:p>
          <a:p>
            <a:endParaRPr lang="tr-TR" sz="2000" dirty="0">
              <a:latin typeface="Times New Roman" panose="02020603050405020304" pitchFamily="18" charset="0"/>
              <a:cs typeface="Times New Roman" panose="02020603050405020304" pitchFamily="18" charset="0"/>
            </a:endParaRPr>
          </a:p>
        </p:txBody>
      </p:sp>
      <p:pic>
        <p:nvPicPr>
          <p:cNvPr id="4" name="Resim 3" descr="11-so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7416" y="1134842"/>
            <a:ext cx="5248959" cy="4765325"/>
          </a:xfrm>
          <a:prstGeom prst="rect">
            <a:avLst/>
          </a:prstGeom>
          <a:noFill/>
          <a:ln>
            <a:noFill/>
          </a:ln>
        </p:spPr>
      </p:pic>
      <p:sp>
        <p:nvSpPr>
          <p:cNvPr id="5" name="İçerik Yer Tutucusu 2"/>
          <p:cNvSpPr txBox="1">
            <a:spLocks/>
          </p:cNvSpPr>
          <p:nvPr/>
        </p:nvSpPr>
        <p:spPr>
          <a:xfrm>
            <a:off x="1554647" y="5900167"/>
            <a:ext cx="10018713" cy="138449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tr-TR" sz="2000" dirty="0">
                <a:latin typeface="Times New Roman" panose="02020603050405020304" pitchFamily="18" charset="0"/>
                <a:cs typeface="Times New Roman" panose="02020603050405020304" pitchFamily="18" charset="0"/>
              </a:rPr>
              <a:t>Görüldüğü gibi a için 3 ve b için 2 değerleri elde edildi. Elbette oluşturduğunuz modelinizi bir dosyaya kaydedebilir ve bir dosyadan yükleyebilirsiniz.</a:t>
            </a:r>
          </a:p>
          <a:p>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575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12648" y="2552700"/>
            <a:ext cx="10018713" cy="1752599"/>
          </a:xfrm>
        </p:spPr>
        <p:txBody>
          <a:bodyPr>
            <a:normAutofit fontScale="90000"/>
          </a:bodyPr>
          <a:lstStyle/>
          <a:p>
            <a:r>
              <a:rPr lang="tr-TR"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BÖLÜM III</a:t>
            </a:r>
            <a:br>
              <a:rPr lang="tr-TR" b="1"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t>
            </a:r>
            <a:br>
              <a:rPr lang="tr-TR" dirty="0">
                <a:latin typeface="Times New Roman" panose="02020603050405020304" pitchFamily="18" charset="0"/>
                <a:cs typeface="Times New Roman" panose="02020603050405020304" pitchFamily="18" charset="0"/>
              </a:rPr>
            </a:br>
            <a:r>
              <a:rPr lang="tr-TR" sz="3100" b="1" dirty="0">
                <a:latin typeface="Times New Roman" panose="02020603050405020304" pitchFamily="18" charset="0"/>
                <a:cs typeface="Times New Roman" panose="02020603050405020304" pitchFamily="18" charset="0"/>
              </a:rPr>
              <a:t>3. </a:t>
            </a:r>
            <a:r>
              <a:rPr lang="tr-TR" sz="3100" b="1" dirty="0" err="1">
                <a:latin typeface="Times New Roman" panose="02020603050405020304" pitchFamily="18" charset="0"/>
                <a:cs typeface="Times New Roman" panose="02020603050405020304" pitchFamily="18" charset="0"/>
              </a:rPr>
              <a:t>MiniZinc</a:t>
            </a:r>
            <a:r>
              <a:rPr lang="tr-TR" sz="3100" b="1" dirty="0">
                <a:latin typeface="Times New Roman" panose="02020603050405020304" pitchFamily="18" charset="0"/>
                <a:cs typeface="Times New Roman" panose="02020603050405020304" pitchFamily="18" charset="0"/>
              </a:rPr>
              <a:t> İLE UYGULAMALAR</a:t>
            </a:r>
            <a:br>
              <a:rPr lang="tr-TR" b="1" dirty="0"/>
            </a:br>
            <a:endParaRPr lang="tr-TR" dirty="0"/>
          </a:p>
        </p:txBody>
      </p:sp>
    </p:spTree>
    <p:extLst>
      <p:ext uri="{BB962C8B-B14F-4D97-AF65-F5344CB8AC3E}">
        <p14:creationId xmlns:p14="http://schemas.microsoft.com/office/powerpoint/2010/main" val="329005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1" y="1696328"/>
            <a:ext cx="10018713" cy="3438379"/>
          </a:xfrm>
        </p:spPr>
        <p:txBody>
          <a:bodyPr>
            <a:normAutofit/>
          </a:bodyPr>
          <a:lstStyle/>
          <a:p>
            <a:r>
              <a:rPr lang="tr-TR" sz="2000" b="1" dirty="0">
                <a:latin typeface="Times New Roman" panose="02020603050405020304" pitchFamily="18" charset="0"/>
                <a:cs typeface="Times New Roman" panose="02020603050405020304" pitchFamily="18" charset="0"/>
              </a:rPr>
              <a:t>Soru 1:</a:t>
            </a:r>
          </a:p>
          <a:p>
            <a:r>
              <a:rPr lang="tr-TR" sz="2000" dirty="0">
                <a:latin typeface="Times New Roman" panose="02020603050405020304" pitchFamily="18" charset="0"/>
                <a:cs typeface="Times New Roman" panose="02020603050405020304" pitchFamily="18" charset="0"/>
              </a:rPr>
              <a:t>Bir imalatçı A ve B olmak üzere iki farklı modelde karton katlama makinası satın almak istiyor. Model-A’daki makine dakikada 30 karton katlıyor ve 1 kişinin yardımına ihtiyacı var. Model-B ise dakikada 50 karton katlıyor ve 2 kişinin yardımına ihtiyaç duyuyor. İmalatçı dakikada 320 karton katlamak istiyor ve 12 kişiden fazlası kullanılamayacaktır diyor. Model-A’nın maliyeti 150 birim, Model-B’nin maliyeti ise 200 birimdir. İmalatçı maliyeti en küçük olacak biçimde her tip makinadan kaç tane alması modelini önce grafik yöntemiyle sonrasında –karşılaştırmak amacıyla-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ile çözelim.</a:t>
            </a:r>
          </a:p>
        </p:txBody>
      </p:sp>
    </p:spTree>
    <p:extLst>
      <p:ext uri="{BB962C8B-B14F-4D97-AF65-F5344CB8AC3E}">
        <p14:creationId xmlns:p14="http://schemas.microsoft.com/office/powerpoint/2010/main" val="166732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1A3B0E-55F2-4412-98AF-5EDDD2264D63}"/>
              </a:ext>
            </a:extLst>
          </p:cNvPr>
          <p:cNvSpPr>
            <a:spLocks noGrp="1"/>
          </p:cNvSpPr>
          <p:nvPr>
            <p:ph type="title"/>
          </p:nvPr>
        </p:nvSpPr>
        <p:spPr>
          <a:xfrm>
            <a:off x="1484309" y="400051"/>
            <a:ext cx="10018713" cy="1752599"/>
          </a:xfrm>
        </p:spPr>
        <p:txBody>
          <a:bodyPr/>
          <a:lstStyle/>
          <a:p>
            <a:pPr algn="l"/>
            <a:r>
              <a:rPr lang="tr-TR" b="1" dirty="0">
                <a:latin typeface="Times New Roman" panose="02020603050405020304" pitchFamily="18" charset="0"/>
                <a:cs typeface="Times New Roman" panose="02020603050405020304" pitchFamily="18" charset="0"/>
              </a:rPr>
              <a:t>GİRİŞ</a:t>
            </a:r>
            <a:endParaRPr lang="tr-TR" b="1" dirty="0"/>
          </a:p>
        </p:txBody>
      </p:sp>
      <p:sp>
        <p:nvSpPr>
          <p:cNvPr id="3" name="İçerik Yer Tutucusu 2">
            <a:extLst>
              <a:ext uri="{FF2B5EF4-FFF2-40B4-BE49-F238E27FC236}">
                <a16:creationId xmlns:a16="http://schemas.microsoft.com/office/drawing/2014/main" id="{6C0C5CD1-80B9-4628-930E-ABE4ED07F33E}"/>
              </a:ext>
            </a:extLst>
          </p:cNvPr>
          <p:cNvSpPr>
            <a:spLocks noGrp="1"/>
          </p:cNvSpPr>
          <p:nvPr>
            <p:ph idx="1"/>
          </p:nvPr>
        </p:nvSpPr>
        <p:spPr>
          <a:xfrm>
            <a:off x="1484309" y="2152650"/>
            <a:ext cx="10018713" cy="3124201"/>
          </a:xfrm>
        </p:spPr>
        <p:txBody>
          <a:bodyPr>
            <a:normAutofit/>
          </a:bodyPr>
          <a:lstStyle/>
          <a:p>
            <a:pPr algn="just"/>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ise ücretsiz ve açık kaynaklı bir kısıt modelleme dilidir ve  </a:t>
            </a:r>
            <a:r>
              <a:rPr lang="tr-TR" sz="2000" dirty="0" err="1">
                <a:latin typeface="Times New Roman" panose="02020603050405020304" pitchFamily="18" charset="0"/>
                <a:cs typeface="Times New Roman" panose="02020603050405020304" pitchFamily="18" charset="0"/>
              </a:rPr>
              <a:t>MiniZinc'i</a:t>
            </a:r>
            <a:r>
              <a:rPr lang="tr-TR" sz="2000" dirty="0">
                <a:latin typeface="Times New Roman" panose="02020603050405020304" pitchFamily="18" charset="0"/>
                <a:cs typeface="Times New Roman" panose="02020603050405020304" pitchFamily="18" charset="0"/>
              </a:rPr>
              <a:t>, önceden tanımlanmış kısıtlamalardan oluşan geniş bir kütüphaneden yararlanarak optimizasyon sorunlarını üst düzey, çözücüden bağımsız bir şekilde modellemek için kullanılmaktadır.</a:t>
            </a:r>
          </a:p>
          <a:p>
            <a:endParaRPr lang="tr-TR" sz="2000" dirty="0"/>
          </a:p>
        </p:txBody>
      </p:sp>
    </p:spTree>
    <p:extLst>
      <p:ext uri="{BB962C8B-B14F-4D97-AF65-F5344CB8AC3E}">
        <p14:creationId xmlns:p14="http://schemas.microsoft.com/office/powerpoint/2010/main" val="1188773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64864" y="169935"/>
            <a:ext cx="10292062" cy="543698"/>
          </a:xfrm>
        </p:spPr>
        <p:txBody>
          <a:bodyPr>
            <a:noAutofit/>
          </a:bodyPr>
          <a:lstStyle/>
          <a:p>
            <a:r>
              <a:rPr lang="tr-TR" sz="1800" b="1" dirty="0">
                <a:latin typeface="Times New Roman" panose="02020603050405020304" pitchFamily="18" charset="0"/>
                <a:cs typeface="Times New Roman" panose="02020603050405020304" pitchFamily="18" charset="0"/>
              </a:rPr>
              <a:t>Grafik 1.1: Soru 1’deki Sistem Kısıtlarının Koordinat Sistemindeki Görünümü</a:t>
            </a:r>
            <a:br>
              <a:rPr lang="tr-TR" sz="1800" dirty="0">
                <a:latin typeface="Times New Roman" panose="02020603050405020304" pitchFamily="18" charset="0"/>
                <a:cs typeface="Times New Roman" panose="02020603050405020304" pitchFamily="18" charset="0"/>
              </a:rPr>
            </a:br>
            <a:endParaRPr lang="tr-TR" sz="1800" dirty="0">
              <a:latin typeface="Times New Roman" panose="02020603050405020304" pitchFamily="18" charset="0"/>
              <a:cs typeface="Times New Roman" panose="02020603050405020304" pitchFamily="18" charset="0"/>
            </a:endParaRPr>
          </a:p>
        </p:txBody>
      </p:sp>
      <p:pic>
        <p:nvPicPr>
          <p:cNvPr id="13" name="Resim 12"/>
          <p:cNvPicPr>
            <a:picLocks noChangeAspect="1"/>
          </p:cNvPicPr>
          <p:nvPr/>
        </p:nvPicPr>
        <p:blipFill>
          <a:blip r:embed="rId3"/>
          <a:stretch>
            <a:fillRect/>
          </a:stretch>
        </p:blipFill>
        <p:spPr>
          <a:xfrm>
            <a:off x="5429007" y="2812063"/>
            <a:ext cx="6227919" cy="3564024"/>
          </a:xfrm>
          <a:prstGeom prst="rect">
            <a:avLst/>
          </a:prstGeom>
        </p:spPr>
      </p:pic>
      <mc:AlternateContent xmlns:mc="http://schemas.openxmlformats.org/markup-compatibility/2006" xmlns:a14="http://schemas.microsoft.com/office/drawing/2010/main">
        <mc:Choice Requires="a14">
          <p:sp>
            <p:nvSpPr>
              <p:cNvPr id="5" name="İçerik Yer Tutucusu 2"/>
              <p:cNvSpPr txBox="1">
                <a:spLocks/>
              </p:cNvSpPr>
              <p:nvPr/>
            </p:nvSpPr>
            <p:spPr>
              <a:xfrm>
                <a:off x="2173287" y="713633"/>
                <a:ext cx="10018713" cy="267112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tr-TR" sz="1800" dirty="0">
                    <a:latin typeface="Times New Roman" panose="02020603050405020304" pitchFamily="18" charset="0"/>
                    <a:cs typeface="Times New Roman" panose="02020603050405020304" pitchFamily="18" charset="0"/>
                  </a:rPr>
                  <a:t>Öncelikle bu sorumuzu grafik yöntemiyle ele alalım.</a:t>
                </a:r>
                <a:endParaRPr lang="tr-TR" sz="1800" dirty="0">
                  <a:latin typeface="Times New Roman" panose="02020603050405020304" pitchFamily="18" charset="0"/>
                  <a:ea typeface="Tahoma" panose="020B0604030504040204" pitchFamily="34" charset="0"/>
                  <a:cs typeface="Times New Roman" panose="02020603050405020304" pitchFamily="18" charset="0"/>
                </a:endParaRPr>
              </a:p>
              <a:p>
                <a:r>
                  <a:rPr lang="tr-TR" sz="1800" dirty="0">
                    <a:latin typeface="Times New Roman" panose="02020603050405020304" pitchFamily="18" charset="0"/>
                    <a:ea typeface="Tahoma" panose="020B0604030504040204" pitchFamily="34" charset="0"/>
                    <a:cs typeface="Times New Roman" panose="02020603050405020304" pitchFamily="18" charset="0"/>
                  </a:rPr>
                  <a:t>Sorudan hareketle Model-A’daki makine dakikada 30 karton katlıyor ve 1 kişinin yardımına ihtiyacı var. Model-B ise dakikada 50 karton katlıyor ve 2 kişinin yardımına ihtiyaç duyuyor. İmalatçı dakikada 320 karton katlamak istediğinden ve 12 kişiden fazlası kullanılamayacağından karton </a:t>
                </a:r>
                <a:r>
                  <a:rPr lang="tr-TR" sz="1800" dirty="0" err="1">
                    <a:latin typeface="Times New Roman" panose="02020603050405020304" pitchFamily="18" charset="0"/>
                    <a:ea typeface="Tahoma" panose="020B0604030504040204" pitchFamily="34" charset="0"/>
                    <a:cs typeface="Times New Roman" panose="02020603050405020304" pitchFamily="18" charset="0"/>
                  </a:rPr>
                  <a:t>kısıtı</a:t>
                </a:r>
                <a:r>
                  <a:rPr lang="tr-TR" sz="1800" dirty="0">
                    <a:latin typeface="Times New Roman" panose="02020603050405020304" pitchFamily="18" charset="0"/>
                    <a:ea typeface="Tahoma" panose="020B0604030504040204" pitchFamily="34" charset="0"/>
                    <a:cs typeface="Times New Roman" panose="02020603050405020304" pitchFamily="18" charset="0"/>
                  </a:rPr>
                  <a:t>(1) ve kişi </a:t>
                </a:r>
                <a:r>
                  <a:rPr lang="tr-TR" sz="1800" dirty="0" err="1">
                    <a:latin typeface="Times New Roman" panose="02020603050405020304" pitchFamily="18" charset="0"/>
                    <a:ea typeface="Tahoma" panose="020B0604030504040204" pitchFamily="34" charset="0"/>
                    <a:cs typeface="Times New Roman" panose="02020603050405020304" pitchFamily="18" charset="0"/>
                  </a:rPr>
                  <a:t>kısıtı</a:t>
                </a:r>
                <a:r>
                  <a:rPr lang="tr-TR" sz="1800" dirty="0">
                    <a:latin typeface="Times New Roman" panose="02020603050405020304" pitchFamily="18" charset="0"/>
                    <a:ea typeface="Tahoma" panose="020B0604030504040204" pitchFamily="34" charset="0"/>
                    <a:cs typeface="Times New Roman" panose="02020603050405020304" pitchFamily="18" charset="0"/>
                  </a:rPr>
                  <a:t>(2) olacak şekilde teknolojik(sistem) kısıtlarımız aşağıdaki gibi olacaktır:</a:t>
                </a:r>
              </a:p>
              <a:p>
                <a:pPr marL="0" indent="0">
                  <a:buNone/>
                </a:pPr>
                <a:endParaRPr lang="tr-TR" sz="1800" dirty="0">
                  <a:latin typeface="Times New Roman" panose="02020603050405020304" pitchFamily="18" charset="0"/>
                  <a:ea typeface="Tahoma" panose="020B0604030504040204" pitchFamily="34" charset="0"/>
                  <a:cs typeface="Times New Roman" panose="02020603050405020304" pitchFamily="18" charset="0"/>
                </a:endParaRPr>
              </a:p>
              <a:p>
                <a:r>
                  <a:rPr lang="tr-TR" sz="1800" dirty="0">
                    <a:latin typeface="Times New Roman" panose="02020603050405020304" pitchFamily="18" charset="0"/>
                    <a:ea typeface="Tahoma" panose="020B0604030504040204" pitchFamily="34" charset="0"/>
                    <a:cs typeface="Times New Roman" panose="02020603050405020304" pitchFamily="18" charset="0"/>
                  </a:rPr>
                  <a:t>(1). </a:t>
                </a:r>
                <a14:m>
                  <m:oMath xmlns:m="http://schemas.openxmlformats.org/officeDocument/2006/math">
                    <m:r>
                      <a:rPr lang="tr-TR" sz="1800" i="1">
                        <a:latin typeface="Cambria Math" panose="02040503050406030204" pitchFamily="18" charset="0"/>
                      </a:rPr>
                      <m:t>30.</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1</m:t>
                        </m:r>
                      </m:sub>
                    </m:sSub>
                    <m:r>
                      <a:rPr lang="tr-TR" sz="1800" i="1">
                        <a:latin typeface="Cambria Math" panose="02040503050406030204" pitchFamily="18" charset="0"/>
                      </a:rPr>
                      <m:t>+50.</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2</m:t>
                        </m:r>
                      </m:sub>
                    </m:sSub>
                    <m:r>
                      <a:rPr lang="tr-TR" sz="1800" i="1">
                        <a:latin typeface="Cambria Math" panose="02040503050406030204" pitchFamily="18" charset="0"/>
                      </a:rPr>
                      <m:t>≥320</m:t>
                    </m:r>
                  </m:oMath>
                </a14:m>
                <a:endParaRPr lang="tr-TR" sz="1800" dirty="0">
                  <a:latin typeface="Times New Roman" panose="02020603050405020304" pitchFamily="18" charset="0"/>
                  <a:ea typeface="Tahoma" panose="020B0604030504040204" pitchFamily="34" charset="0"/>
                  <a:cs typeface="Times New Roman" panose="02020603050405020304" pitchFamily="18" charset="0"/>
                </a:endParaRPr>
              </a:p>
              <a:p>
                <a:r>
                  <a:rPr lang="tr-TR" sz="1800" dirty="0">
                    <a:latin typeface="Times New Roman" panose="02020603050405020304" pitchFamily="18" charset="0"/>
                    <a:ea typeface="Tahoma" panose="020B0604030504040204" pitchFamily="34" charset="0"/>
                    <a:cs typeface="Times New Roman" panose="02020603050405020304" pitchFamily="18" charset="0"/>
                  </a:rPr>
                  <a:t>(2). </a:t>
                </a:r>
                <a14:m>
                  <m:oMath xmlns:m="http://schemas.openxmlformats.org/officeDocument/2006/math">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1</m:t>
                        </m:r>
                      </m:sub>
                    </m:sSub>
                    <m:r>
                      <a:rPr lang="tr-TR" sz="1800" i="1">
                        <a:latin typeface="Cambria Math" panose="02040503050406030204" pitchFamily="18" charset="0"/>
                      </a:rPr>
                      <m:t>+2.</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2</m:t>
                        </m:r>
                      </m:sub>
                    </m:sSub>
                    <m:r>
                      <a:rPr lang="tr-TR" sz="1800" i="1">
                        <a:latin typeface="Cambria Math" panose="02040503050406030204" pitchFamily="18" charset="0"/>
                      </a:rPr>
                      <m:t>≤12</m:t>
                    </m:r>
                  </m:oMath>
                </a14:m>
                <a:endParaRPr lang="tr-TR" sz="1800" dirty="0">
                  <a:latin typeface="Times New Roman" panose="02020603050405020304" pitchFamily="18" charset="0"/>
                  <a:ea typeface="Tahoma" panose="020B0604030504040204" pitchFamily="34" charset="0"/>
                  <a:cs typeface="Times New Roman" panose="02020603050405020304" pitchFamily="18" charset="0"/>
                </a:endParaRPr>
              </a:p>
              <a:p>
                <a:endParaRPr lang="tr-TR"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İçerik Yer Tutucusu 2"/>
              <p:cNvSpPr txBox="1">
                <a:spLocks noRot="1" noChangeAspect="1" noMove="1" noResize="1" noEditPoints="1" noAdjustHandles="1" noChangeArrowheads="1" noChangeShapeType="1" noTextEdit="1"/>
              </p:cNvSpPr>
              <p:nvPr/>
            </p:nvSpPr>
            <p:spPr>
              <a:xfrm>
                <a:off x="2173287" y="713633"/>
                <a:ext cx="10018713" cy="2671120"/>
              </a:xfrm>
              <a:prstGeom prst="rect">
                <a:avLst/>
              </a:prstGeom>
              <a:blipFill rotWithShape="0">
                <a:blip r:embed="rId4"/>
                <a:stretch>
                  <a:fillRect l="-852" t="-8219" r="-730"/>
                </a:stretch>
              </a:blipFill>
            </p:spPr>
            <p:txBody>
              <a:bodyPr/>
              <a:lstStyle/>
              <a:p>
                <a:r>
                  <a:rPr lang="tr-TR">
                    <a:noFill/>
                  </a:rPr>
                  <a:t> </a:t>
                </a:r>
              </a:p>
            </p:txBody>
          </p:sp>
        </mc:Fallback>
      </mc:AlternateContent>
    </p:spTree>
    <p:extLst>
      <p:ext uri="{BB962C8B-B14F-4D97-AF65-F5344CB8AC3E}">
        <p14:creationId xmlns:p14="http://schemas.microsoft.com/office/powerpoint/2010/main" val="3464697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60220" y="150596"/>
            <a:ext cx="10018713" cy="624016"/>
          </a:xfrm>
        </p:spPr>
        <p:txBody>
          <a:bodyPr>
            <a:normAutofit/>
          </a:bodyPr>
          <a:lstStyle/>
          <a:p>
            <a:r>
              <a:rPr lang="tr-TR" sz="2000" b="1" dirty="0">
                <a:latin typeface="Times New Roman" panose="02020603050405020304" pitchFamily="18" charset="0"/>
                <a:cs typeface="Times New Roman" panose="02020603050405020304" pitchFamily="18" charset="0"/>
              </a:rPr>
              <a:t>Grafik 1.2:Soru 1’in Uygun Çözüm Alanı ve Köşe Noktaları</a:t>
            </a:r>
            <a:endParaRPr lang="tr-TR" sz="2000" dirty="0">
              <a:latin typeface="Times New Roman" panose="02020603050405020304" pitchFamily="18" charset="0"/>
              <a:cs typeface="Times New Roman" panose="02020603050405020304" pitchFamily="18" charset="0"/>
            </a:endParaRPr>
          </a:p>
        </p:txBody>
      </p:sp>
      <p:pic>
        <p:nvPicPr>
          <p:cNvPr id="4" name="Resim 3" descr="metin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048000" y="2278019"/>
            <a:ext cx="6917620" cy="3978874"/>
          </a:xfrm>
          <a:prstGeom prst="rect">
            <a:avLst/>
          </a:prstGeom>
        </p:spPr>
      </p:pic>
      <mc:AlternateContent xmlns:mc="http://schemas.openxmlformats.org/markup-compatibility/2006" xmlns:a14="http://schemas.microsoft.com/office/drawing/2010/main">
        <mc:Choice Requires="a14">
          <p:sp>
            <p:nvSpPr>
              <p:cNvPr id="6" name="İçerik Yer Tutucusu 2"/>
              <p:cNvSpPr>
                <a:spLocks noGrp="1"/>
              </p:cNvSpPr>
              <p:nvPr>
                <p:ph idx="1"/>
              </p:nvPr>
            </p:nvSpPr>
            <p:spPr>
              <a:xfrm>
                <a:off x="1560220" y="462604"/>
                <a:ext cx="10018713" cy="2077996"/>
              </a:xfrm>
            </p:spPr>
            <p:txBody>
              <a:bodyPr>
                <a:normAutofit/>
              </a:bodyPr>
              <a:lstStyle/>
              <a:p>
                <a:r>
                  <a:rPr lang="tr-TR" sz="1800" dirty="0">
                    <a:latin typeface="Times New Roman" panose="02020603050405020304" pitchFamily="18" charset="0"/>
                    <a:cs typeface="Times New Roman" panose="02020603050405020304" pitchFamily="18" charset="0"/>
                  </a:rPr>
                  <a:t>Sistem kısıtlarımız koordinat düzleminde Grafik 1.1’deki gibi görünecektir. (1) </a:t>
                </a:r>
                <a:r>
                  <a:rPr lang="tr-TR" sz="1800" dirty="0" err="1">
                    <a:latin typeface="Times New Roman" panose="02020603050405020304" pitchFamily="18" charset="0"/>
                    <a:cs typeface="Times New Roman" panose="02020603050405020304" pitchFamily="18" charset="0"/>
                  </a:rPr>
                  <a:t>kısıtımız</a:t>
                </a:r>
                <a:r>
                  <a:rPr lang="tr-TR" sz="1800" dirty="0">
                    <a:latin typeface="Times New Roman" panose="02020603050405020304" pitchFamily="18" charset="0"/>
                    <a:cs typeface="Times New Roman" panose="02020603050405020304" pitchFamily="18" charset="0"/>
                  </a:rPr>
                  <a:t> “</a:t>
                </a:r>
                <a14:m>
                  <m:oMath xmlns:m="http://schemas.openxmlformats.org/officeDocument/2006/math">
                    <m:r>
                      <a:rPr lang="tr-TR" sz="1800" i="1">
                        <a:latin typeface="Cambria Math" panose="02040503050406030204" pitchFamily="18" charset="0"/>
                      </a:rPr>
                      <m:t>≥</m:t>
                    </m:r>
                  </m:oMath>
                </a14:m>
                <a:r>
                  <a:rPr lang="tr-TR" sz="1800" dirty="0">
                    <a:latin typeface="Times New Roman" panose="02020603050405020304" pitchFamily="18" charset="0"/>
                    <a:cs typeface="Times New Roman" panose="02020603050405020304" pitchFamily="18" charset="0"/>
                  </a:rPr>
                  <a:t>”, (2) </a:t>
                </a:r>
                <a:r>
                  <a:rPr lang="tr-TR" sz="1800" dirty="0" err="1">
                    <a:latin typeface="Times New Roman" panose="02020603050405020304" pitchFamily="18" charset="0"/>
                    <a:cs typeface="Times New Roman" panose="02020603050405020304" pitchFamily="18" charset="0"/>
                  </a:rPr>
                  <a:t>kısıtımız</a:t>
                </a:r>
                <a:r>
                  <a:rPr lang="tr-TR" sz="1800" dirty="0">
                    <a:latin typeface="Times New Roman" panose="02020603050405020304" pitchFamily="18" charset="0"/>
                    <a:cs typeface="Times New Roman" panose="02020603050405020304" pitchFamily="18" charset="0"/>
                  </a:rPr>
                  <a:t> ise “</a:t>
                </a:r>
                <a14:m>
                  <m:oMath xmlns:m="http://schemas.openxmlformats.org/officeDocument/2006/math">
                    <m:r>
                      <a:rPr lang="tr-TR" sz="1800" i="1">
                        <a:latin typeface="Cambria Math" panose="02040503050406030204" pitchFamily="18" charset="0"/>
                      </a:rPr>
                      <m:t>≤</m:t>
                    </m:r>
                  </m:oMath>
                </a14:m>
                <a:r>
                  <a:rPr lang="tr-TR" sz="1800" dirty="0">
                    <a:latin typeface="Times New Roman" panose="02020603050405020304" pitchFamily="18" charset="0"/>
                    <a:cs typeface="Times New Roman" panose="02020603050405020304" pitchFamily="18" charset="0"/>
                  </a:rPr>
                  <a:t>” ibaresi olduğundan “</a:t>
                </a:r>
                <a14:m>
                  <m:oMath xmlns:m="http://schemas.openxmlformats.org/officeDocument/2006/math">
                    <m:r>
                      <a:rPr lang="tr-TR" sz="1800" i="1">
                        <a:latin typeface="Cambria Math" panose="02040503050406030204" pitchFamily="18" charset="0"/>
                      </a:rPr>
                      <m:t>30.</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1</m:t>
                        </m:r>
                      </m:sub>
                    </m:sSub>
                    <m:r>
                      <a:rPr lang="tr-TR" sz="1800" i="1">
                        <a:latin typeface="Cambria Math" panose="02040503050406030204" pitchFamily="18" charset="0"/>
                      </a:rPr>
                      <m:t>+50.</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2</m:t>
                        </m:r>
                      </m:sub>
                    </m:sSub>
                    <m:r>
                      <a:rPr lang="tr-TR" sz="1800" i="1">
                        <a:latin typeface="Cambria Math" panose="02040503050406030204" pitchFamily="18" charset="0"/>
                      </a:rPr>
                      <m:t>≥320</m:t>
                    </m:r>
                  </m:oMath>
                </a14:m>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kısıtı</a:t>
                </a:r>
                <a:r>
                  <a:rPr lang="tr-TR" sz="1800" dirty="0">
                    <a:latin typeface="Times New Roman" panose="02020603050405020304" pitchFamily="18" charset="0"/>
                    <a:cs typeface="Times New Roman" panose="02020603050405020304" pitchFamily="18" charset="0"/>
                  </a:rPr>
                  <a:t> yukarı taraf,  </a:t>
                </a:r>
                <a14:m>
                  <m:oMath xmlns:m="http://schemas.openxmlformats.org/officeDocument/2006/math">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1</m:t>
                        </m:r>
                      </m:sub>
                    </m:sSub>
                    <m:r>
                      <a:rPr lang="tr-TR" sz="1800" i="1">
                        <a:latin typeface="Cambria Math" panose="02040503050406030204" pitchFamily="18" charset="0"/>
                      </a:rPr>
                      <m:t>+2.</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2</m:t>
                        </m:r>
                      </m:sub>
                    </m:sSub>
                    <m:r>
                      <a:rPr lang="tr-TR" sz="1800" i="1">
                        <a:latin typeface="Cambria Math" panose="02040503050406030204" pitchFamily="18" charset="0"/>
                      </a:rPr>
                      <m:t>≤12</m:t>
                    </m:r>
                  </m:oMath>
                </a14:m>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kısıtı</a:t>
                </a:r>
                <a:r>
                  <a:rPr lang="tr-TR" sz="1800" dirty="0">
                    <a:latin typeface="Times New Roman" panose="02020603050405020304" pitchFamily="18" charset="0"/>
                    <a:cs typeface="Times New Roman" panose="02020603050405020304" pitchFamily="18" charset="0"/>
                  </a:rPr>
                  <a:t> ise aşağı taraf taranmalıdır. Bu açıklamaya göre uygun çözüm alanımız ve köşe noktalarımız ise aşağıdaki gibi olacaktır:</a:t>
                </a:r>
              </a:p>
              <a:p>
                <a:endParaRPr lang="tr-TR" sz="1800" dirty="0">
                  <a:latin typeface="Times New Roman" panose="02020603050405020304" pitchFamily="18" charset="0"/>
                  <a:cs typeface="Times New Roman" panose="02020603050405020304" pitchFamily="18" charset="0"/>
                </a:endParaRPr>
              </a:p>
            </p:txBody>
          </p:sp>
        </mc:Choice>
        <mc:Fallback xmlns="">
          <p:sp>
            <p:nvSpPr>
              <p:cNvPr id="6" name="İçerik Yer Tutucusu 2"/>
              <p:cNvSpPr>
                <a:spLocks noGrp="1" noRot="1" noChangeAspect="1" noMove="1" noResize="1" noEditPoints="1" noAdjustHandles="1" noChangeArrowheads="1" noChangeShapeType="1" noTextEdit="1"/>
              </p:cNvSpPr>
              <p:nvPr>
                <p:ph idx="1"/>
              </p:nvPr>
            </p:nvSpPr>
            <p:spPr>
              <a:xfrm>
                <a:off x="1560220" y="462604"/>
                <a:ext cx="10018713" cy="2077996"/>
              </a:xfrm>
              <a:blipFill rotWithShape="0">
                <a:blip r:embed="rId4"/>
                <a:stretch>
                  <a:fillRect l="-97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 name="Dikdörtgen 2"/>
              <p:cNvSpPr/>
              <p:nvPr/>
            </p:nvSpPr>
            <p:spPr>
              <a:xfrm rot="1712635">
                <a:off x="6156261" y="4783889"/>
                <a:ext cx="2339546" cy="307777"/>
              </a:xfrm>
              <a:prstGeom prst="rect">
                <a:avLst/>
              </a:prstGeom>
            </p:spPr>
            <p:txBody>
              <a:bodyPr wrap="square">
                <a:spAutoFit/>
              </a:bodyPr>
              <a:lstStyle/>
              <a:p>
                <a:r>
                  <a:rPr lang="tr-TR" sz="1400" dirty="0">
                    <a:latin typeface="Times New Roman" panose="02020603050405020304" pitchFamily="18" charset="0"/>
                    <a:ea typeface="Tahoma" panose="020B0604030504040204" pitchFamily="34" charset="0"/>
                    <a:cs typeface="Times New Roman" panose="02020603050405020304" pitchFamily="18" charset="0"/>
                  </a:rPr>
                  <a:t>(2).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1</m:t>
                        </m:r>
                      </m:sub>
                    </m:sSub>
                    <m:r>
                      <a:rPr lang="tr-TR" sz="1400" i="1">
                        <a:latin typeface="Cambria Math" panose="02040503050406030204" pitchFamily="18" charset="0"/>
                      </a:rPr>
                      <m:t>+2.</m:t>
                    </m:r>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2</m:t>
                        </m:r>
                      </m:sub>
                    </m:sSub>
                    <m:r>
                      <a:rPr lang="tr-TR" sz="1400" i="1">
                        <a:latin typeface="Cambria Math" panose="02040503050406030204" pitchFamily="18" charset="0"/>
                      </a:rPr>
                      <m:t>≤12</m:t>
                    </m:r>
                  </m:oMath>
                </a14:m>
                <a:endParaRPr lang="tr-TR" sz="14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Dikdörtgen 2"/>
              <p:cNvSpPr>
                <a:spLocks noRot="1" noChangeAspect="1" noMove="1" noResize="1" noEditPoints="1" noAdjustHandles="1" noChangeArrowheads="1" noChangeShapeType="1" noTextEdit="1"/>
              </p:cNvSpPr>
              <p:nvPr/>
            </p:nvSpPr>
            <p:spPr>
              <a:xfrm rot="1712635">
                <a:off x="6156261" y="4783889"/>
                <a:ext cx="2339546" cy="307777"/>
              </a:xfrm>
              <a:prstGeom prst="rect">
                <a:avLst/>
              </a:prstGeom>
              <a:blipFill rotWithShape="0">
                <a:blip r:embed="rId5"/>
                <a:stretch>
                  <a:fillRect l="-1934" t="-131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Dikdörtgen 4"/>
              <p:cNvSpPr/>
              <p:nvPr/>
            </p:nvSpPr>
            <p:spPr>
              <a:xfrm rot="2115020">
                <a:off x="5169272" y="4824685"/>
                <a:ext cx="2111284" cy="307777"/>
              </a:xfrm>
              <a:prstGeom prst="rect">
                <a:avLst/>
              </a:prstGeom>
            </p:spPr>
            <p:txBody>
              <a:bodyPr wrap="none">
                <a:spAutoFit/>
              </a:bodyPr>
              <a:lstStyle/>
              <a:p>
                <a:r>
                  <a:rPr lang="tr-TR" sz="1400" dirty="0">
                    <a:latin typeface="Times New Roman" panose="02020603050405020304" pitchFamily="18" charset="0"/>
                    <a:ea typeface="Tahoma" panose="020B0604030504040204" pitchFamily="34" charset="0"/>
                    <a:cs typeface="Times New Roman" panose="02020603050405020304" pitchFamily="18" charset="0"/>
                  </a:rPr>
                  <a:t>(1). </a:t>
                </a:r>
                <a14:m>
                  <m:oMath xmlns:m="http://schemas.openxmlformats.org/officeDocument/2006/math">
                    <m:r>
                      <a:rPr lang="tr-TR" sz="1400" i="1">
                        <a:latin typeface="Cambria Math" panose="02040503050406030204" pitchFamily="18" charset="0"/>
                      </a:rPr>
                      <m:t>30.</m:t>
                    </m:r>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1</m:t>
                        </m:r>
                      </m:sub>
                    </m:sSub>
                    <m:r>
                      <a:rPr lang="tr-TR" sz="1400" i="1">
                        <a:latin typeface="Cambria Math" panose="02040503050406030204" pitchFamily="18" charset="0"/>
                      </a:rPr>
                      <m:t>+50.</m:t>
                    </m:r>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2</m:t>
                        </m:r>
                      </m:sub>
                    </m:sSub>
                    <m:r>
                      <a:rPr lang="tr-TR" sz="1400" i="1">
                        <a:latin typeface="Cambria Math" panose="02040503050406030204" pitchFamily="18" charset="0"/>
                      </a:rPr>
                      <m:t>≥320</m:t>
                    </m:r>
                  </m:oMath>
                </a14:m>
                <a:endParaRPr lang="tr-TR" sz="14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Dikdörtgen 4"/>
              <p:cNvSpPr>
                <a:spLocks noRot="1" noChangeAspect="1" noMove="1" noResize="1" noEditPoints="1" noAdjustHandles="1" noChangeArrowheads="1" noChangeShapeType="1" noTextEdit="1"/>
              </p:cNvSpPr>
              <p:nvPr/>
            </p:nvSpPr>
            <p:spPr>
              <a:xfrm rot="2115020">
                <a:off x="5169272" y="4824685"/>
                <a:ext cx="2111284" cy="307777"/>
              </a:xfrm>
              <a:prstGeom prst="rect">
                <a:avLst/>
              </a:prstGeom>
              <a:blipFill rotWithShape="0">
                <a:blip r:embed="rId6"/>
                <a:stretch>
                  <a:fillRect l="-2556" t="-1240"/>
                </a:stretch>
              </a:blipFill>
            </p:spPr>
            <p:txBody>
              <a:bodyPr/>
              <a:lstStyle/>
              <a:p>
                <a:r>
                  <a:rPr lang="tr-TR">
                    <a:noFill/>
                  </a:rPr>
                  <a:t> </a:t>
                </a:r>
              </a:p>
            </p:txBody>
          </p:sp>
        </mc:Fallback>
      </mc:AlternateContent>
    </p:spTree>
    <p:extLst>
      <p:ext uri="{BB962C8B-B14F-4D97-AF65-F5344CB8AC3E}">
        <p14:creationId xmlns:p14="http://schemas.microsoft.com/office/powerpoint/2010/main" val="867418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11833" y="4757351"/>
                <a:ext cx="10018713" cy="1935892"/>
              </a:xfrm>
            </p:spPr>
            <p:txBody>
              <a:bodyPr/>
              <a:lstStyle/>
              <a:p>
                <a:r>
                  <a:rPr lang="tr-TR" sz="2000" dirty="0">
                    <a:latin typeface="Times New Roman" panose="02020603050405020304" pitchFamily="18" charset="0"/>
                    <a:cs typeface="Times New Roman" panose="02020603050405020304" pitchFamily="18" charset="0"/>
                  </a:rPr>
                  <a:t>Tablo 1.1’de görüldüğü üzere </a:t>
                </a:r>
                <a14:m>
                  <m:oMath xmlns:m="http://schemas.openxmlformats.org/officeDocument/2006/math">
                    <m:r>
                      <a:rPr lang="tr-TR" sz="2000" i="1">
                        <a:latin typeface="Cambria Math" panose="02040503050406030204" pitchFamily="18" charset="0"/>
                      </a:rPr>
                      <m:t>(</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 </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 = (4, 4)</m:t>
                    </m:r>
                  </m:oMath>
                </a14:m>
                <a:r>
                  <a:rPr lang="tr-TR" sz="2000" dirty="0">
                    <a:latin typeface="Times New Roman" panose="02020603050405020304" pitchFamily="18" charset="0"/>
                    <a:cs typeface="Times New Roman" panose="02020603050405020304" pitchFamily="18" charset="0"/>
                  </a:rPr>
                  <a:t> noktası bizim optimal çözümümüzdür. Yani imalatçı, A modelinden ve B modelinden 4’er tane karton katlama makinesi satın alırsa, kısıtları sağlayacak şekilde minimum maliyette(1400) en iyi sonucu elde etmiş olur.</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11833" y="4757351"/>
                <a:ext cx="10018713" cy="1935892"/>
              </a:xfrm>
              <a:blipFill rotWithShape="0">
                <a:blip r:embed="rId2"/>
                <a:stretch>
                  <a:fillRect l="-115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graphicFrame>
            <p:nvGraphicFramePr>
              <p:cNvPr id="5" name="Tablo 4"/>
              <p:cNvGraphicFramePr>
                <a:graphicFrameLocks noGrp="1"/>
              </p:cNvGraphicFramePr>
              <p:nvPr>
                <p:extLst>
                  <p:ext uri="{D42A27DB-BD31-4B8C-83A1-F6EECF244321}">
                    <p14:modId xmlns:p14="http://schemas.microsoft.com/office/powerpoint/2010/main" val="1099151310"/>
                  </p:ext>
                </p:extLst>
              </p:nvPr>
            </p:nvGraphicFramePr>
            <p:xfrm>
              <a:off x="2712298" y="1087396"/>
              <a:ext cx="7617782" cy="3556868"/>
            </p:xfrm>
            <a:graphic>
              <a:graphicData uri="http://schemas.openxmlformats.org/drawingml/2006/table">
                <a:tbl>
                  <a:tblPr firstRow="1" firstCol="1" bandRow="1">
                    <a:tableStyleId>{5C22544A-7EE6-4342-B048-85BDC9FD1C3A}</a:tableStyleId>
                  </a:tblPr>
                  <a:tblGrid>
                    <a:gridCol w="3569024">
                      <a:extLst>
                        <a:ext uri="{9D8B030D-6E8A-4147-A177-3AD203B41FA5}">
                          <a16:colId xmlns:a16="http://schemas.microsoft.com/office/drawing/2014/main" val="20000"/>
                        </a:ext>
                      </a:extLst>
                    </a:gridCol>
                    <a:gridCol w="4048758">
                      <a:extLst>
                        <a:ext uri="{9D8B030D-6E8A-4147-A177-3AD203B41FA5}">
                          <a16:colId xmlns:a16="http://schemas.microsoft.com/office/drawing/2014/main" val="20001"/>
                        </a:ext>
                      </a:extLst>
                    </a:gridCol>
                  </a:tblGrid>
                  <a:tr h="1316120">
                    <a:tc>
                      <a:txBody>
                        <a:bodyPr/>
                        <a:lstStyle/>
                        <a:p>
                          <a:pPr algn="just">
                            <a:lnSpc>
                              <a:spcPct val="115000"/>
                            </a:lnSpc>
                            <a:spcAft>
                              <a:spcPts val="1000"/>
                            </a:spcAft>
                          </a:pPr>
                          <a:r>
                            <a:rPr lang="tr-TR" sz="2000" dirty="0">
                              <a:effectLst/>
                              <a:latin typeface="Times New Roman" panose="02020603050405020304" pitchFamily="18" charset="0"/>
                              <a:cs typeface="Times New Roman" panose="02020603050405020304" pitchFamily="18" charset="0"/>
                            </a:rPr>
                            <a:t>Noktalar</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r>
                                  <a:rPr lang="tr-TR" sz="2000">
                                    <a:effectLst/>
                                    <a:latin typeface="Cambria Math" panose="02040503050406030204" pitchFamily="18" charset="0"/>
                                  </a:rPr>
                                  <m:t>150.</m:t>
                                </m:r>
                                <m:sSub>
                                  <m:sSubPr>
                                    <m:ctrlPr>
                                      <a:rPr lang="tr-TR" sz="2000" i="1">
                                        <a:effectLst/>
                                        <a:latin typeface="Cambria Math" panose="02040503050406030204" pitchFamily="18" charset="0"/>
                                      </a:rPr>
                                    </m:ctrlPr>
                                  </m:sSubPr>
                                  <m:e>
                                    <m:r>
                                      <a:rPr lang="tr-TR" sz="2000">
                                        <a:effectLst/>
                                        <a:latin typeface="Cambria Math" panose="02040503050406030204" pitchFamily="18" charset="0"/>
                                      </a:rPr>
                                      <m:t>𝑥</m:t>
                                    </m:r>
                                  </m:e>
                                  <m:sub>
                                    <m:r>
                                      <a:rPr lang="tr-TR" sz="2000">
                                        <a:effectLst/>
                                        <a:latin typeface="Cambria Math" panose="02040503050406030204" pitchFamily="18" charset="0"/>
                                      </a:rPr>
                                      <m:t>1</m:t>
                                    </m:r>
                                  </m:sub>
                                </m:sSub>
                                <m:r>
                                  <a:rPr lang="tr-TR" sz="2000">
                                    <a:effectLst/>
                                    <a:latin typeface="Cambria Math" panose="02040503050406030204" pitchFamily="18" charset="0"/>
                                  </a:rPr>
                                  <m:t>+200.</m:t>
                                </m:r>
                                <m:sSub>
                                  <m:sSubPr>
                                    <m:ctrlPr>
                                      <a:rPr lang="tr-TR" sz="2000" i="1">
                                        <a:effectLst/>
                                        <a:latin typeface="Cambria Math" panose="02040503050406030204" pitchFamily="18" charset="0"/>
                                      </a:rPr>
                                    </m:ctrlPr>
                                  </m:sSubPr>
                                  <m:e>
                                    <m:r>
                                      <a:rPr lang="tr-TR" sz="2000">
                                        <a:effectLst/>
                                        <a:latin typeface="Cambria Math" panose="02040503050406030204" pitchFamily="18" charset="0"/>
                                      </a:rPr>
                                      <m:t>𝑥</m:t>
                                    </m:r>
                                  </m:e>
                                  <m:sub>
                                    <m:r>
                                      <a:rPr lang="tr-TR" sz="2000">
                                        <a:effectLst/>
                                        <a:latin typeface="Cambria Math" panose="02040503050406030204" pitchFamily="18" charset="0"/>
                                      </a:rPr>
                                      <m:t>2</m:t>
                                    </m:r>
                                  </m:sub>
                                </m:sSub>
                              </m:oMath>
                            </m:oMathPara>
                          </a14:m>
                          <a:endParaRPr lang="tr-T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46916">
                    <a:tc>
                      <a:txBody>
                        <a:bodyPr/>
                        <a:lstStyle/>
                        <a:p>
                          <a:pPr algn="just">
                            <a:lnSpc>
                              <a:spcPct val="115000"/>
                            </a:lnSpc>
                            <a:spcAft>
                              <a:spcPts val="1000"/>
                            </a:spcAft>
                          </a:pPr>
                          <a:r>
                            <a:rPr lang="tr-TR" sz="2000" dirty="0">
                              <a:effectLst/>
                              <a:latin typeface="Times New Roman" panose="02020603050405020304" pitchFamily="18" charset="0"/>
                              <a:cs typeface="Times New Roman" panose="02020603050405020304" pitchFamily="18" charset="0"/>
                            </a:rPr>
                            <a:t>(10.6,0)</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tr-TR" sz="2000" dirty="0">
                              <a:effectLst/>
                              <a:latin typeface="Times New Roman" panose="02020603050405020304" pitchFamily="18" charset="0"/>
                              <a:cs typeface="Times New Roman" panose="02020603050405020304" pitchFamily="18" charset="0"/>
                            </a:rPr>
                            <a:t>1590</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46916">
                    <a:tc>
                      <a:txBody>
                        <a:bodyPr/>
                        <a:lstStyle/>
                        <a:p>
                          <a:pPr algn="just">
                            <a:lnSpc>
                              <a:spcPct val="115000"/>
                            </a:lnSpc>
                            <a:spcAft>
                              <a:spcPts val="1000"/>
                            </a:spcAft>
                          </a:pPr>
                          <a:r>
                            <a:rPr lang="tr-TR" sz="2000">
                              <a:effectLst/>
                              <a:latin typeface="Times New Roman" panose="02020603050405020304" pitchFamily="18" charset="0"/>
                              <a:cs typeface="Times New Roman" panose="02020603050405020304" pitchFamily="18" charset="0"/>
                            </a:rPr>
                            <a:t>(12,0)</a:t>
                          </a:r>
                          <a:endParaRPr lang="tr-T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tr-TR" sz="2000">
                              <a:effectLst/>
                              <a:latin typeface="Times New Roman" panose="02020603050405020304" pitchFamily="18" charset="0"/>
                              <a:cs typeface="Times New Roman" panose="02020603050405020304" pitchFamily="18" charset="0"/>
                            </a:rPr>
                            <a:t>1800</a:t>
                          </a:r>
                          <a:endParaRPr lang="tr-T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46916">
                    <a:tc>
                      <a:txBody>
                        <a:bodyPr/>
                        <a:lstStyle/>
                        <a:p>
                          <a:pPr algn="just">
                            <a:lnSpc>
                              <a:spcPct val="115000"/>
                            </a:lnSpc>
                            <a:spcAft>
                              <a:spcPts val="1000"/>
                            </a:spcAft>
                          </a:pPr>
                          <a:r>
                            <a:rPr lang="tr-TR" sz="2000" b="1" dirty="0">
                              <a:solidFill>
                                <a:schemeClr val="tx1"/>
                              </a:solidFill>
                              <a:effectLst/>
                              <a:latin typeface="Times New Roman" panose="02020603050405020304" pitchFamily="18" charset="0"/>
                              <a:cs typeface="Times New Roman" panose="02020603050405020304" pitchFamily="18" charset="0"/>
                            </a:rPr>
                            <a:t>(4,4)</a:t>
                          </a:r>
                          <a:endParaRPr lang="tr-TR"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tr-TR" sz="2000" b="1" dirty="0">
                              <a:solidFill>
                                <a:schemeClr val="tx1"/>
                              </a:solidFill>
                              <a:effectLst/>
                              <a:latin typeface="Times New Roman" panose="02020603050405020304" pitchFamily="18" charset="0"/>
                              <a:cs typeface="Times New Roman" panose="02020603050405020304" pitchFamily="18" charset="0"/>
                            </a:rPr>
                            <a:t>1400</a:t>
                          </a:r>
                          <a:endParaRPr lang="tr-TR"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mc:Choice>
        <mc:Fallback xmlns="">
          <p:graphicFrame>
            <p:nvGraphicFramePr>
              <p:cNvPr id="5" name="Tablo 4"/>
              <p:cNvGraphicFramePr>
                <a:graphicFrameLocks noGrp="1"/>
              </p:cNvGraphicFramePr>
              <p:nvPr>
                <p:extLst>
                  <p:ext uri="{D42A27DB-BD31-4B8C-83A1-F6EECF244321}">
                    <p14:modId xmlns:p14="http://schemas.microsoft.com/office/powerpoint/2010/main" val="1099151310"/>
                  </p:ext>
                </p:extLst>
              </p:nvPr>
            </p:nvGraphicFramePr>
            <p:xfrm>
              <a:off x="2712298" y="1087396"/>
              <a:ext cx="7617782" cy="3556868"/>
            </p:xfrm>
            <a:graphic>
              <a:graphicData uri="http://schemas.openxmlformats.org/drawingml/2006/table">
                <a:tbl>
                  <a:tblPr firstRow="1" firstCol="1" bandRow="1">
                    <a:tableStyleId>{5C22544A-7EE6-4342-B048-85BDC9FD1C3A}</a:tableStyleId>
                  </a:tblPr>
                  <a:tblGrid>
                    <a:gridCol w="3569024"/>
                    <a:gridCol w="4048758"/>
                  </a:tblGrid>
                  <a:tr h="1316120">
                    <a:tc>
                      <a:txBody>
                        <a:bodyPr/>
                        <a:lstStyle/>
                        <a:p>
                          <a:pPr algn="just">
                            <a:lnSpc>
                              <a:spcPct val="115000"/>
                            </a:lnSpc>
                            <a:spcAft>
                              <a:spcPts val="1000"/>
                            </a:spcAft>
                          </a:pPr>
                          <a:r>
                            <a:rPr lang="tr-TR" sz="2000" dirty="0">
                              <a:effectLst/>
                              <a:latin typeface="Times New Roman" panose="02020603050405020304" pitchFamily="18" charset="0"/>
                              <a:cs typeface="Times New Roman" panose="02020603050405020304" pitchFamily="18" charset="0"/>
                            </a:rPr>
                            <a:t>Noktalar</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tr-TR"/>
                        </a:p>
                      </a:txBody>
                      <a:tcPr marL="68580" marR="68580" marT="0" marB="0">
                        <a:blipFill rotWithShape="0">
                          <a:blip r:embed="rId3"/>
                          <a:stretch>
                            <a:fillRect l="-88271" t="-4630" r="-602" b="-171296"/>
                          </a:stretch>
                        </a:blipFill>
                      </a:tcPr>
                    </a:tc>
                  </a:tr>
                  <a:tr h="746916">
                    <a:tc>
                      <a:txBody>
                        <a:bodyPr/>
                        <a:lstStyle/>
                        <a:p>
                          <a:pPr algn="just">
                            <a:lnSpc>
                              <a:spcPct val="115000"/>
                            </a:lnSpc>
                            <a:spcAft>
                              <a:spcPts val="1000"/>
                            </a:spcAft>
                          </a:pPr>
                          <a:r>
                            <a:rPr lang="tr-TR" sz="2000" dirty="0">
                              <a:effectLst/>
                              <a:latin typeface="Times New Roman" panose="02020603050405020304" pitchFamily="18" charset="0"/>
                              <a:cs typeface="Times New Roman" panose="02020603050405020304" pitchFamily="18" charset="0"/>
                            </a:rPr>
                            <a:t>(10.6,0)</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tr-TR" sz="2000" dirty="0">
                              <a:effectLst/>
                              <a:latin typeface="Times New Roman" panose="02020603050405020304" pitchFamily="18" charset="0"/>
                              <a:cs typeface="Times New Roman" panose="02020603050405020304" pitchFamily="18" charset="0"/>
                            </a:rPr>
                            <a:t>1590</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46916">
                    <a:tc>
                      <a:txBody>
                        <a:bodyPr/>
                        <a:lstStyle/>
                        <a:p>
                          <a:pPr algn="just">
                            <a:lnSpc>
                              <a:spcPct val="115000"/>
                            </a:lnSpc>
                            <a:spcAft>
                              <a:spcPts val="1000"/>
                            </a:spcAft>
                          </a:pPr>
                          <a:r>
                            <a:rPr lang="tr-TR" sz="2000">
                              <a:effectLst/>
                              <a:latin typeface="Times New Roman" panose="02020603050405020304" pitchFamily="18" charset="0"/>
                              <a:cs typeface="Times New Roman" panose="02020603050405020304" pitchFamily="18" charset="0"/>
                            </a:rPr>
                            <a:t>(12,0)</a:t>
                          </a:r>
                          <a:endParaRPr lang="tr-T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tr-TR" sz="2000">
                              <a:effectLst/>
                              <a:latin typeface="Times New Roman" panose="02020603050405020304" pitchFamily="18" charset="0"/>
                              <a:cs typeface="Times New Roman" panose="02020603050405020304" pitchFamily="18" charset="0"/>
                            </a:rPr>
                            <a:t>1800</a:t>
                          </a:r>
                          <a:endParaRPr lang="tr-T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46916">
                    <a:tc>
                      <a:txBody>
                        <a:bodyPr/>
                        <a:lstStyle/>
                        <a:p>
                          <a:pPr algn="just">
                            <a:lnSpc>
                              <a:spcPct val="115000"/>
                            </a:lnSpc>
                            <a:spcAft>
                              <a:spcPts val="1000"/>
                            </a:spcAft>
                          </a:pPr>
                          <a:r>
                            <a:rPr lang="tr-TR" sz="2000" b="1" dirty="0">
                              <a:solidFill>
                                <a:schemeClr val="tx1"/>
                              </a:solidFill>
                              <a:effectLst/>
                              <a:latin typeface="Times New Roman" panose="02020603050405020304" pitchFamily="18" charset="0"/>
                              <a:cs typeface="Times New Roman" panose="02020603050405020304" pitchFamily="18" charset="0"/>
                            </a:rPr>
                            <a:t>(4,4)</a:t>
                          </a:r>
                          <a:endParaRPr lang="tr-TR"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tr-TR" sz="2000" b="1" dirty="0">
                              <a:solidFill>
                                <a:schemeClr val="tx1"/>
                              </a:solidFill>
                              <a:effectLst/>
                              <a:latin typeface="Times New Roman" panose="02020603050405020304" pitchFamily="18" charset="0"/>
                              <a:cs typeface="Times New Roman" panose="02020603050405020304" pitchFamily="18" charset="0"/>
                            </a:rPr>
                            <a:t>1400</a:t>
                          </a:r>
                          <a:endParaRPr lang="tr-TR"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
        <p:nvSpPr>
          <p:cNvPr id="6" name="İçerik Yer Tutucusu 2"/>
          <p:cNvSpPr txBox="1">
            <a:spLocks/>
          </p:cNvSpPr>
          <p:nvPr/>
        </p:nvSpPr>
        <p:spPr>
          <a:xfrm>
            <a:off x="1511833" y="578108"/>
            <a:ext cx="10018713" cy="422790"/>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tr-TR" sz="2000" dirty="0">
                <a:latin typeface="Times New Roman" panose="02020603050405020304" pitchFamily="18" charset="0"/>
                <a:cs typeface="Times New Roman" panose="02020603050405020304" pitchFamily="18" charset="0"/>
              </a:rPr>
              <a:t>Bu noktalarımızı amaç fonksiyonunda yerine koyacak olursak sonuçlar aşağıdaki gibi olacaktır:</a:t>
            </a:r>
          </a:p>
          <a:p>
            <a:pPr marL="0" indent="0">
              <a:buNone/>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7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59227" y="0"/>
            <a:ext cx="10018713" cy="2087881"/>
          </a:xfrm>
        </p:spPr>
        <p:txBody>
          <a:bodyPr>
            <a:normAutofit/>
          </a:bodyPr>
          <a:lstStyle/>
          <a:p>
            <a:r>
              <a:rPr lang="tr-TR" sz="2000" dirty="0">
                <a:latin typeface="Times New Roman" panose="02020603050405020304" pitchFamily="18" charset="0"/>
                <a:cs typeface="Times New Roman" panose="02020603050405020304" pitchFamily="18" charset="0"/>
              </a:rPr>
              <a:t>Soru 1’in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ile Çözümü:</a:t>
            </a:r>
          </a:p>
          <a:p>
            <a:r>
              <a:rPr lang="tr-TR" sz="2000" dirty="0">
                <a:latin typeface="Times New Roman" panose="02020603050405020304" pitchFamily="18" charset="0"/>
                <a:cs typeface="Times New Roman" panose="02020603050405020304" pitchFamily="18" charset="0"/>
              </a:rPr>
              <a:t>Örneğimizden hareketle iki farklı tipte karton katlama makinası mevcuttur. x1, A  katlama makinasından kaç tane alınması gerektiğini; x2 ise B katlama makinasından kaç tane alınması gerektiğini temsil etmektedir. Bu değişkenleri </a:t>
            </a:r>
            <a:r>
              <a:rPr lang="tr-TR" sz="2000" dirty="0" err="1">
                <a:latin typeface="Times New Roman" panose="02020603050405020304" pitchFamily="18" charset="0"/>
                <a:cs typeface="Times New Roman" panose="02020603050405020304" pitchFamily="18" charset="0"/>
              </a:rPr>
              <a:t>MiniZinc’te</a:t>
            </a:r>
            <a:r>
              <a:rPr lang="tr-TR" sz="2000" dirty="0">
                <a:latin typeface="Times New Roman" panose="02020603050405020304" pitchFamily="18" charset="0"/>
                <a:cs typeface="Times New Roman" panose="02020603050405020304" pitchFamily="18" charset="0"/>
              </a:rPr>
              <a:t> aşağıda görüldüğü gibi tanımladık:</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285679" y="1629434"/>
            <a:ext cx="5620643" cy="5108991"/>
          </a:xfrm>
          <a:prstGeom prst="rect">
            <a:avLst/>
          </a:prstGeom>
        </p:spPr>
      </p:pic>
    </p:spTree>
    <p:extLst>
      <p:ext uri="{BB962C8B-B14F-4D97-AF65-F5344CB8AC3E}">
        <p14:creationId xmlns:p14="http://schemas.microsoft.com/office/powerpoint/2010/main" val="3310173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30215" y="56271"/>
                <a:ext cx="10761785" cy="1997612"/>
              </a:xfrm>
            </p:spPr>
            <p:txBody>
              <a:bodyPr>
                <a:normAutofit fontScale="85000" lnSpcReduction="20000"/>
              </a:bodyPr>
              <a:lstStyle/>
              <a:p>
                <a:r>
                  <a:rPr lang="tr-TR" sz="2000" dirty="0">
                    <a:latin typeface="Times New Roman" panose="02020603050405020304" pitchFamily="18" charset="0"/>
                    <a:cs typeface="Times New Roman" panose="02020603050405020304" pitchFamily="18" charset="0"/>
                  </a:rPr>
                  <a:t>Sorudan hareketle Model-A’daki makine dakikada 30 karton katlıyor ve 1 kişinin yardımına ihtiyacı var. Model-B ise dakikada 50 karton katlıyor ve 2 kişinin yardımına ihtiyaç duyuyor. İmalatçı dakikada 320 karton katlamak istediğinden ve 12 kişiden fazlası kullanılamayacağından karton </a:t>
                </a:r>
                <a:r>
                  <a:rPr lang="tr-TR" sz="2000" dirty="0" err="1">
                    <a:latin typeface="Times New Roman" panose="02020603050405020304" pitchFamily="18" charset="0"/>
                    <a:cs typeface="Times New Roman" panose="02020603050405020304" pitchFamily="18" charset="0"/>
                  </a:rPr>
                  <a:t>kısıtı</a:t>
                </a:r>
                <a:r>
                  <a:rPr lang="tr-TR" sz="2000" dirty="0">
                    <a:latin typeface="Times New Roman" panose="02020603050405020304" pitchFamily="18" charset="0"/>
                    <a:cs typeface="Times New Roman" panose="02020603050405020304" pitchFamily="18" charset="0"/>
                  </a:rPr>
                  <a:t>(1) ve kişi </a:t>
                </a:r>
                <a:r>
                  <a:rPr lang="tr-TR" sz="2000" dirty="0" err="1">
                    <a:latin typeface="Times New Roman" panose="02020603050405020304" pitchFamily="18" charset="0"/>
                    <a:cs typeface="Times New Roman" panose="02020603050405020304" pitchFamily="18" charset="0"/>
                  </a:rPr>
                  <a:t>kısıtı</a:t>
                </a:r>
                <a:r>
                  <a:rPr lang="tr-TR" sz="2000" dirty="0">
                    <a:latin typeface="Times New Roman" panose="02020603050405020304" pitchFamily="18" charset="0"/>
                    <a:cs typeface="Times New Roman" panose="02020603050405020304" pitchFamily="18" charset="0"/>
                  </a:rPr>
                  <a:t>(2) olacak şekilde teknolojik(sistem) kısıtlarımız aşağıdaki gibidir:</a:t>
                </a:r>
              </a:p>
              <a:p>
                <a:r>
                  <a:rPr lang="tr-TR" sz="2000" dirty="0">
                    <a:latin typeface="Times New Roman" panose="02020603050405020304" pitchFamily="18" charset="0"/>
                    <a:cs typeface="Times New Roman" panose="02020603050405020304" pitchFamily="18" charset="0"/>
                  </a:rPr>
                  <a:t>(1). </a:t>
                </a:r>
                <a14:m>
                  <m:oMath xmlns:m="http://schemas.openxmlformats.org/officeDocument/2006/math">
                    <m:r>
                      <a:rPr lang="tr-TR" sz="2000" i="1">
                        <a:latin typeface="Cambria Math" panose="02040503050406030204" pitchFamily="18" charset="0"/>
                      </a:rPr>
                      <m:t>30.</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+50.</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≥320</m:t>
                    </m:r>
                  </m:oMath>
                </a14:m>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(2). </a:t>
                </a: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+2.</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≤12</m:t>
                    </m:r>
                  </m:oMath>
                </a14:m>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Bu teknolojik kısıtları ekledikten sonra </a:t>
                </a:r>
                <a:r>
                  <a:rPr lang="tr-TR" sz="2000" dirty="0" err="1">
                    <a:latin typeface="Times New Roman" panose="02020603050405020304" pitchFamily="18" charset="0"/>
                    <a:cs typeface="Times New Roman" panose="02020603050405020304" pitchFamily="18" charset="0"/>
                  </a:rPr>
                  <a:t>MiniZinc’teki</a:t>
                </a:r>
                <a:r>
                  <a:rPr lang="tr-TR" sz="2000" dirty="0">
                    <a:latin typeface="Times New Roman" panose="02020603050405020304" pitchFamily="18" charset="0"/>
                    <a:cs typeface="Times New Roman" panose="02020603050405020304" pitchFamily="18" charset="0"/>
                  </a:rPr>
                  <a:t> görünüm aşağıdaki gibi olacaktır: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30215" y="56271"/>
                <a:ext cx="10761785" cy="1997612"/>
              </a:xfrm>
              <a:blipFill rotWithShape="0">
                <a:blip r:embed="rId3"/>
                <a:stretch>
                  <a:fillRect l="-793" t="-6402" b="-5793"/>
                </a:stretch>
              </a:blipFill>
            </p:spPr>
            <p:txBody>
              <a:bodyPr/>
              <a:lstStyle/>
              <a:p>
                <a:r>
                  <a:rPr lang="tr-TR">
                    <a:noFill/>
                  </a:rPr>
                  <a:t> </a:t>
                </a:r>
              </a:p>
            </p:txBody>
          </p:sp>
        </mc:Fallback>
      </mc:AlternateContent>
      <p:pic>
        <p:nvPicPr>
          <p:cNvPr id="4" name="Resim 3" descr="ekran görüntüsü içeren bir resim&#10;&#10;Açıklama otomatik olarak oluşturuldu"/>
          <p:cNvPicPr/>
          <p:nvPr/>
        </p:nvPicPr>
        <p:blipFill>
          <a:blip r:embed="rId4">
            <a:extLst>
              <a:ext uri="{28A0092B-C50C-407E-A947-70E740481C1C}">
                <a14:useLocalDpi xmlns:a14="http://schemas.microsoft.com/office/drawing/2010/main" val="0"/>
              </a:ext>
            </a:extLst>
          </a:blip>
          <a:stretch>
            <a:fillRect/>
          </a:stretch>
        </p:blipFill>
        <p:spPr>
          <a:xfrm>
            <a:off x="3536644" y="2053883"/>
            <a:ext cx="5118712" cy="4650825"/>
          </a:xfrm>
          <a:prstGeom prst="rect">
            <a:avLst/>
          </a:prstGeom>
        </p:spPr>
      </p:pic>
    </p:spTree>
    <p:extLst>
      <p:ext uri="{BB962C8B-B14F-4D97-AF65-F5344CB8AC3E}">
        <p14:creationId xmlns:p14="http://schemas.microsoft.com/office/powerpoint/2010/main" val="764157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42107" y="210065"/>
                <a:ext cx="10018713" cy="1970428"/>
              </a:xfrm>
            </p:spPr>
            <p:txBody>
              <a:bodyPr>
                <a:normAutofit/>
              </a:bodyPr>
              <a:lstStyle/>
              <a:p>
                <a:r>
                  <a:rPr lang="tr-TR" sz="2000" dirty="0">
                    <a:latin typeface="Times New Roman" panose="02020603050405020304" pitchFamily="18" charset="0"/>
                    <a:cs typeface="Times New Roman" panose="02020603050405020304" pitchFamily="18" charset="0"/>
                  </a:rPr>
                  <a:t>Görüldüğü gibi kısıtlarımızı “</a:t>
                </a:r>
                <a:r>
                  <a:rPr lang="tr-TR" sz="2000" dirty="0" err="1">
                    <a:latin typeface="Times New Roman" panose="02020603050405020304" pitchFamily="18" charset="0"/>
                    <a:cs typeface="Times New Roman" panose="02020603050405020304" pitchFamily="18" charset="0"/>
                  </a:rPr>
                  <a:t>constraint</a:t>
                </a:r>
                <a:r>
                  <a:rPr lang="tr-TR" sz="2000" dirty="0">
                    <a:latin typeface="Times New Roman" panose="02020603050405020304" pitchFamily="18" charset="0"/>
                    <a:cs typeface="Times New Roman" panose="02020603050405020304" pitchFamily="18" charset="0"/>
                  </a:rPr>
                  <a:t>” komutu ile tanımlayabiliriz.</a:t>
                </a:r>
              </a:p>
              <a:p>
                <a:r>
                  <a:rPr lang="tr-TR" sz="2000" dirty="0">
                    <a:latin typeface="Times New Roman" panose="02020603050405020304" pitchFamily="18" charset="0"/>
                    <a:cs typeface="Times New Roman" panose="02020603050405020304" pitchFamily="18" charset="0"/>
                  </a:rPr>
                  <a:t>İfadelerimiz sıfırdan büyük olacağından -yani üretmemiz gereken miktar negatif olamayacağından- negatif olmama </a:t>
                </a:r>
                <a:r>
                  <a:rPr lang="tr-TR" sz="2000" dirty="0" err="1">
                    <a:latin typeface="Times New Roman" panose="02020603050405020304" pitchFamily="18" charset="0"/>
                    <a:cs typeface="Times New Roman" panose="02020603050405020304" pitchFamily="18" charset="0"/>
                  </a:rPr>
                  <a:t>kısıtımız</a:t>
                </a:r>
                <a:r>
                  <a:rPr lang="tr-TR" sz="2000" dirty="0">
                    <a:latin typeface="Times New Roman" panose="02020603050405020304" pitchFamily="18" charset="0"/>
                    <a:cs typeface="Times New Roman" panose="02020603050405020304" pitchFamily="18" charset="0"/>
                  </a:rPr>
                  <a:t> aşağıdaki gibi yazılmalıdır:</a:t>
                </a:r>
              </a:p>
              <a:p>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 </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≥0</m:t>
                    </m:r>
                  </m:oMath>
                </a14:m>
                <a:endParaRPr lang="tr-TR" sz="2000" dirty="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42107" y="210065"/>
                <a:ext cx="10018713" cy="1970428"/>
              </a:xfrm>
              <a:blipFill rotWithShape="0">
                <a:blip r:embed="rId2"/>
                <a:stretch>
                  <a:fillRect l="-1156" t="-19753"/>
                </a:stretch>
              </a:blipFill>
            </p:spPr>
            <p:txBody>
              <a:bodyPr/>
              <a:lstStyle/>
              <a:p>
                <a:r>
                  <a:rPr lang="tr-TR">
                    <a:noFill/>
                  </a:rPr>
                  <a:t> </a:t>
                </a:r>
              </a:p>
            </p:txBody>
          </p:sp>
        </mc:Fallback>
      </mc:AlternateContent>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415394" y="1585912"/>
            <a:ext cx="5361212" cy="4871159"/>
          </a:xfrm>
          <a:prstGeom prst="rect">
            <a:avLst/>
          </a:prstGeom>
        </p:spPr>
      </p:pic>
    </p:spTree>
    <p:extLst>
      <p:ext uri="{BB962C8B-B14F-4D97-AF65-F5344CB8AC3E}">
        <p14:creationId xmlns:p14="http://schemas.microsoft.com/office/powerpoint/2010/main" val="3283979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26513" y="86498"/>
                <a:ext cx="10018713" cy="1545354"/>
              </a:xfrm>
            </p:spPr>
            <p:txBody>
              <a:bodyPr>
                <a:normAutofit/>
              </a:bodyPr>
              <a:lstStyle/>
              <a:p>
                <a:r>
                  <a:rPr lang="tr-TR" sz="2000" dirty="0">
                    <a:latin typeface="Times New Roman" panose="02020603050405020304" pitchFamily="18" charset="0"/>
                    <a:cs typeface="Times New Roman" panose="02020603050405020304" pitchFamily="18" charset="0"/>
                  </a:rPr>
                  <a:t>Soruda Model-A’nın maliyeti 150 birim, Model-B’nin maliyeti ise 200 birim olduğundan ve imalatçı da maliyeti en küçük olacak biçimde talep ettiğinden amaç fonksiyonumuz: </a:t>
                </a:r>
                <a:endParaRPr lang="tr-TR" sz="2000" i="1" dirty="0">
                  <a:latin typeface="Cambria Math" panose="02040503050406030204" pitchFamily="18" charset="0"/>
                </a:endParaRPr>
              </a:p>
              <a:p>
                <a14:m>
                  <m:oMath xmlns:m="http://schemas.openxmlformats.org/officeDocument/2006/math">
                    <m:r>
                      <a:rPr lang="tr-TR" sz="2000" i="1">
                        <a:latin typeface="Cambria Math" panose="02040503050406030204" pitchFamily="18" charset="0"/>
                      </a:rPr>
                      <m:t>𝑀𝑖𝑛</m:t>
                    </m:r>
                    <m:r>
                      <a:rPr lang="tr-TR" sz="2000" i="1">
                        <a:latin typeface="Cambria Math" panose="02040503050406030204" pitchFamily="18" charset="0"/>
                      </a:rPr>
                      <m:t> </m:t>
                    </m:r>
                    <m:r>
                      <a:rPr lang="tr-TR" sz="2000" i="1">
                        <a:latin typeface="Cambria Math" panose="02040503050406030204" pitchFamily="18" charset="0"/>
                      </a:rPr>
                      <m:t>𝑍</m:t>
                    </m:r>
                    <m:r>
                      <a:rPr lang="tr-TR" sz="2000" i="1">
                        <a:latin typeface="Cambria Math" panose="02040503050406030204" pitchFamily="18" charset="0"/>
                      </a:rPr>
                      <m:t>= 150.</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+200.</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oMath>
                </a14:m>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dir</a:t>
                </a:r>
                <a:r>
                  <a:rPr lang="tr-TR" sz="2000" dirty="0">
                    <a:latin typeface="Times New Roman" panose="02020603050405020304" pitchFamily="18" charset="0"/>
                    <a:cs typeface="Times New Roman" panose="02020603050405020304" pitchFamily="18" charset="0"/>
                  </a:rPr>
                  <a:t>. Bu amaç fonksiyonumuzu </a:t>
                </a:r>
                <a:r>
                  <a:rPr lang="tr-TR" sz="2000" dirty="0" err="1">
                    <a:latin typeface="Times New Roman" panose="02020603050405020304" pitchFamily="18" charset="0"/>
                    <a:cs typeface="Times New Roman" panose="02020603050405020304" pitchFamily="18" charset="0"/>
                  </a:rPr>
                  <a:t>MiniZinc’e</a:t>
                </a:r>
                <a:r>
                  <a:rPr lang="tr-TR" sz="2000" dirty="0">
                    <a:latin typeface="Times New Roman" panose="02020603050405020304" pitchFamily="18" charset="0"/>
                    <a:cs typeface="Times New Roman" panose="02020603050405020304" pitchFamily="18" charset="0"/>
                  </a:rPr>
                  <a:t> aktardık. </a:t>
                </a:r>
              </a:p>
              <a:p>
                <a:endParaRPr lang="tr-TR" sz="2000"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26513" y="86498"/>
                <a:ext cx="10018713" cy="1545354"/>
              </a:xfrm>
              <a:blipFill rotWithShape="0">
                <a:blip r:embed="rId2"/>
                <a:stretch>
                  <a:fillRect l="-1156" t="-10630"/>
                </a:stretch>
              </a:blipFill>
            </p:spPr>
            <p:txBody>
              <a:bodyPr/>
              <a:lstStyle/>
              <a:p>
                <a:r>
                  <a:rPr lang="tr-TR">
                    <a:noFill/>
                  </a:rPr>
                  <a:t> </a:t>
                </a:r>
              </a:p>
            </p:txBody>
          </p:sp>
        </mc:Fallback>
      </mc:AlternateContent>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228108" y="1585912"/>
            <a:ext cx="5735785" cy="4941497"/>
          </a:xfrm>
          <a:prstGeom prst="rect">
            <a:avLst/>
          </a:prstGeom>
        </p:spPr>
      </p:pic>
    </p:spTree>
    <p:extLst>
      <p:ext uri="{BB962C8B-B14F-4D97-AF65-F5344CB8AC3E}">
        <p14:creationId xmlns:p14="http://schemas.microsoft.com/office/powerpoint/2010/main" val="1804306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96851" y="219220"/>
            <a:ext cx="10018713" cy="1271955"/>
          </a:xfrm>
        </p:spPr>
        <p:txBody>
          <a:bodyPr/>
          <a:lstStyle/>
          <a:p>
            <a:r>
              <a:rPr lang="tr-TR" sz="2000" dirty="0">
                <a:latin typeface="Times New Roman" panose="02020603050405020304" pitchFamily="18" charset="0"/>
                <a:cs typeface="Times New Roman" panose="02020603050405020304" pitchFamily="18" charset="0"/>
              </a:rPr>
              <a:t>Çıktılarımızı yazdırabilmek için ise aşağıdaki komut eklenmelidir</a:t>
            </a:r>
            <a:r>
              <a:rPr lang="tr-TR" sz="2000" dirty="0"/>
              <a:t>:</a:t>
            </a:r>
          </a:p>
          <a:p>
            <a:endParaRPr lang="tr-TR" dirty="0"/>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354717" y="1491175"/>
            <a:ext cx="5482566" cy="4986103"/>
          </a:xfrm>
          <a:prstGeom prst="rect">
            <a:avLst/>
          </a:prstGeom>
        </p:spPr>
      </p:pic>
    </p:spTree>
    <p:extLst>
      <p:ext uri="{BB962C8B-B14F-4D97-AF65-F5344CB8AC3E}">
        <p14:creationId xmlns:p14="http://schemas.microsoft.com/office/powerpoint/2010/main" val="216984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41028" y="160421"/>
            <a:ext cx="10018713" cy="770021"/>
          </a:xfrm>
        </p:spPr>
        <p:txBody>
          <a:bodyPr>
            <a:normAutofit/>
          </a:bodyPr>
          <a:lstStyle/>
          <a:p>
            <a:r>
              <a:rPr lang="tr-TR" sz="2000" dirty="0">
                <a:latin typeface="Times New Roman" panose="02020603050405020304" pitchFamily="18" charset="0"/>
                <a:cs typeface="Times New Roman" panose="02020603050405020304" pitchFamily="18" charset="0"/>
              </a:rPr>
              <a:t>Uygun çözümlerimiz ise aşağıda listelenmiştir:</a:t>
            </a:r>
          </a:p>
          <a:p>
            <a:pPr marL="0" indent="0">
              <a:buNone/>
            </a:pPr>
            <a:endParaRPr lang="tr-TR" sz="2000" dirty="0"/>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387671" y="545431"/>
            <a:ext cx="5416657" cy="4924157"/>
          </a:xfrm>
          <a:prstGeom prst="rect">
            <a:avLst/>
          </a:prstGeom>
        </p:spPr>
      </p:pic>
      <mc:AlternateContent xmlns:mc="http://schemas.openxmlformats.org/markup-compatibility/2006" xmlns:a14="http://schemas.microsoft.com/office/drawing/2010/main">
        <mc:Choice Requires="a14">
          <p:sp>
            <p:nvSpPr>
              <p:cNvPr id="2" name="Metin kutusu 1">
                <a:extLst>
                  <a:ext uri="{FF2B5EF4-FFF2-40B4-BE49-F238E27FC236}">
                    <a16:creationId xmlns:a16="http://schemas.microsoft.com/office/drawing/2014/main" id="{6588C3C6-DEF9-49B0-9922-8875B93C6B14}"/>
                  </a:ext>
                </a:extLst>
              </p:cNvPr>
              <p:cNvSpPr txBox="1"/>
              <p:nvPr/>
            </p:nvSpPr>
            <p:spPr>
              <a:xfrm>
                <a:off x="1845774" y="5500902"/>
                <a:ext cx="10018712"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Çıktı ekranında görüldüğü gibi uygun çözümler “---------“ ile ayrılmıştır. “=========” ifadesi programın optimal çözüme ulaştığını belirtmektedir. Buna göre optimal çözümümüz: </a:t>
                </a:r>
              </a:p>
              <a:p>
                <a14:m>
                  <m:oMath xmlns:m="http://schemas.openxmlformats.org/officeDocument/2006/math">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𝑥</m:t>
                            </m:r>
                          </m:e>
                          <m:sub>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𝑥</m:t>
                            </m:r>
                          </m:e>
                          <m:sub>
                            <m:r>
                              <a:rPr lang="tr-TR" i="1">
                                <a:latin typeface="Cambria Math" panose="02040503050406030204" pitchFamily="18" charset="0"/>
                              </a:rPr>
                              <m:t>2</m:t>
                            </m:r>
                          </m:sub>
                        </m:sSub>
                      </m:e>
                    </m:d>
                    <m:r>
                      <a:rPr lang="tr-TR" i="1">
                        <a:latin typeface="Cambria Math" panose="02040503050406030204" pitchFamily="18" charset="0"/>
                      </a:rPr>
                      <m:t>=(4, 4)</m:t>
                    </m:r>
                  </m:oMath>
                </a14:m>
                <a:r>
                  <a:rPr lang="tr-TR" dirty="0">
                    <a:latin typeface="Times New Roman" panose="02020603050405020304" pitchFamily="18" charset="0"/>
                    <a:cs typeface="Times New Roman" panose="02020603050405020304" pitchFamily="18" charset="0"/>
                  </a:rPr>
                  <a:t> olarak bulunmuştur.</a:t>
                </a:r>
              </a:p>
            </p:txBody>
          </p:sp>
        </mc:Choice>
        <mc:Fallback xmlns="">
          <p:sp>
            <p:nvSpPr>
              <p:cNvPr id="2" name="Metin kutusu 1">
                <a:extLst>
                  <a:ext uri="{FF2B5EF4-FFF2-40B4-BE49-F238E27FC236}">
                    <a16:creationId xmlns:a16="http://schemas.microsoft.com/office/drawing/2014/main" id="{6588C3C6-DEF9-49B0-9922-8875B93C6B14}"/>
                  </a:ext>
                </a:extLst>
              </p:cNvPr>
              <p:cNvSpPr txBox="1">
                <a:spLocks noRot="1" noChangeAspect="1" noMove="1" noResize="1" noEditPoints="1" noAdjustHandles="1" noChangeArrowheads="1" noChangeShapeType="1" noTextEdit="1"/>
              </p:cNvSpPr>
              <p:nvPr/>
            </p:nvSpPr>
            <p:spPr>
              <a:xfrm>
                <a:off x="1845774" y="5500902"/>
                <a:ext cx="10018712" cy="923330"/>
              </a:xfrm>
              <a:prstGeom prst="rect">
                <a:avLst/>
              </a:prstGeom>
              <a:blipFill>
                <a:blip r:embed="rId4"/>
                <a:stretch>
                  <a:fillRect l="-548" t="-3289" r="-183" b="-9211"/>
                </a:stretch>
              </a:blipFill>
            </p:spPr>
            <p:txBody>
              <a:bodyPr/>
              <a:lstStyle/>
              <a:p>
                <a:r>
                  <a:rPr lang="tr-TR">
                    <a:noFill/>
                  </a:rPr>
                  <a:t> </a:t>
                </a:r>
              </a:p>
            </p:txBody>
          </p:sp>
        </mc:Fallback>
      </mc:AlternateContent>
    </p:spTree>
    <p:extLst>
      <p:ext uri="{BB962C8B-B14F-4D97-AF65-F5344CB8AC3E}">
        <p14:creationId xmlns:p14="http://schemas.microsoft.com/office/powerpoint/2010/main" val="3131088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469557"/>
                <a:ext cx="10018713" cy="5321644"/>
              </a:xfrm>
            </p:spPr>
            <p:txBody>
              <a:bodyPr>
                <a:noAutofit/>
              </a:bodyPr>
              <a:lstStyle/>
              <a:p>
                <a:r>
                  <a:rPr lang="tr-TR" sz="2000" b="1" dirty="0">
                    <a:latin typeface="Times New Roman" panose="02020603050405020304" pitchFamily="18" charset="0"/>
                    <a:cs typeface="Times New Roman" panose="02020603050405020304" pitchFamily="18" charset="0"/>
                  </a:rPr>
                  <a:t>Soru 5:</a:t>
                </a:r>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Bu soru da ise optimal sonucu olmayan bir örnek ele alınmaktadır. Aşağıdaki doğrusal programlama problemini ele alalım.</a:t>
                </a:r>
              </a:p>
              <a:p>
                <a:pPr marL="0" indent="0">
                  <a:buNone/>
                </a:pPr>
                <a:r>
                  <a:rPr lang="tr-TR" sz="2000" dirty="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tr-TR" sz="2000" i="1" smtClean="0">
                          <a:latin typeface="Cambria Math" panose="02040503050406030204" pitchFamily="18" charset="0"/>
                        </a:rPr>
                        <m:t>𝑀</m:t>
                      </m:r>
                      <m:r>
                        <a:rPr lang="tr-TR" sz="2000" i="1">
                          <a:latin typeface="Cambria Math" panose="02040503050406030204" pitchFamily="18" charset="0"/>
                        </a:rPr>
                        <m:t>𝑎𝑥</m:t>
                      </m:r>
                      <m:r>
                        <a:rPr lang="tr-TR" sz="2000" i="1">
                          <a:latin typeface="Cambria Math" panose="02040503050406030204" pitchFamily="18" charset="0"/>
                        </a:rPr>
                        <m:t> </m:t>
                      </m:r>
                      <m:r>
                        <a:rPr lang="tr-TR" sz="2000" i="1">
                          <a:latin typeface="Cambria Math" panose="02040503050406030204" pitchFamily="18" charset="0"/>
                        </a:rPr>
                        <m:t>𝑍</m:t>
                      </m:r>
                      <m:r>
                        <a:rPr lang="tr-TR" sz="2000" i="1">
                          <a:latin typeface="Cambria Math" panose="02040503050406030204" pitchFamily="18" charset="0"/>
                        </a:rPr>
                        <m:t>=6.</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+3.</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oMath>
                  </m:oMathPara>
                </a14:m>
                <a:endParaRPr lang="tr-TR" sz="2000" dirty="0">
                  <a:latin typeface="Times New Roman" panose="02020603050405020304" pitchFamily="18" charset="0"/>
                  <a:cs typeface="Times New Roman" panose="02020603050405020304" pitchFamily="18" charset="0"/>
                </a:endParaRPr>
              </a:p>
              <a:p>
                <a:pPr marL="0" indent="0">
                  <a:buNone/>
                </a:pPr>
                <a:endParaRPr lang="tr-TR"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+2.</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≤2</m:t>
                      </m:r>
                    </m:oMath>
                    <m:oMath xmlns:m="http://schemas.openxmlformats.org/officeDocument/2006/math">
                      <m:r>
                        <a:rPr lang="tr-TR" sz="2000" i="1">
                          <a:latin typeface="Cambria Math" panose="02040503050406030204" pitchFamily="18" charset="0"/>
                        </a:rPr>
                        <m:t>2.</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≥6</m:t>
                      </m:r>
                    </m:oMath>
                  </m:oMathPara>
                </a14:m>
                <a:endParaRPr lang="tr-TR" sz="2000" dirty="0">
                  <a:latin typeface="Times New Roman" panose="02020603050405020304" pitchFamily="18" charset="0"/>
                  <a:cs typeface="Times New Roman" panose="02020603050405020304" pitchFamily="18" charset="0"/>
                </a:endParaRPr>
              </a:p>
              <a:p>
                <a:pPr marL="0" indent="0">
                  <a:buNone/>
                </a:pPr>
                <a:br>
                  <a:rPr lang="tr-TR" sz="20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m:t>
                          </m:r>
                        </m:sub>
                      </m:sSub>
                      <m:r>
                        <a:rPr lang="tr-TR" sz="2000" i="1">
                          <a:latin typeface="Cambria Math" panose="02040503050406030204" pitchFamily="18" charset="0"/>
                        </a:rPr>
                        <m:t>,</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2</m:t>
                          </m:r>
                        </m:sub>
                      </m:sSub>
                      <m:r>
                        <a:rPr lang="tr-TR" sz="2000" i="1">
                          <a:latin typeface="Cambria Math" panose="02040503050406030204" pitchFamily="18" charset="0"/>
                        </a:rPr>
                        <m:t>≥0</m:t>
                      </m:r>
                    </m:oMath>
                  </m:oMathPara>
                </a14:m>
                <a:endParaRPr lang="tr-TR" sz="2000" dirty="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469557"/>
                <a:ext cx="10018713" cy="5321644"/>
              </a:xfrm>
              <a:blipFill rotWithShape="0">
                <a:blip r:embed="rId3"/>
                <a:stretch>
                  <a:fillRect l="-1156"/>
                </a:stretch>
              </a:blipFill>
            </p:spPr>
            <p:txBody>
              <a:bodyPr/>
              <a:lstStyle/>
              <a:p>
                <a:r>
                  <a:rPr lang="tr-TR">
                    <a:noFill/>
                  </a:rPr>
                  <a:t> </a:t>
                </a:r>
              </a:p>
            </p:txBody>
          </p:sp>
        </mc:Fallback>
      </mc:AlternateContent>
    </p:spTree>
    <p:extLst>
      <p:ext uri="{BB962C8B-B14F-4D97-AF65-F5344CB8AC3E}">
        <p14:creationId xmlns:p14="http://schemas.microsoft.com/office/powerpoint/2010/main" val="288494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4AF3A7-6CEC-4A14-A8B6-666206C00A9D}"/>
              </a:ext>
            </a:extLst>
          </p:cNvPr>
          <p:cNvSpPr>
            <a:spLocks noGrp="1"/>
          </p:cNvSpPr>
          <p:nvPr>
            <p:ph type="title"/>
          </p:nvPr>
        </p:nvSpPr>
        <p:spPr>
          <a:xfrm>
            <a:off x="1484309" y="461890"/>
            <a:ext cx="10018713" cy="1752599"/>
          </a:xfrm>
        </p:spPr>
        <p:txBody>
          <a:bodyPr/>
          <a:lstStyle/>
          <a:p>
            <a:pPr algn="l"/>
            <a:r>
              <a:rPr lang="tr-TR" b="1" dirty="0">
                <a:latin typeface="Times New Roman" panose="02020603050405020304" pitchFamily="18" charset="0"/>
                <a:cs typeface="Times New Roman" panose="02020603050405020304" pitchFamily="18" charset="0"/>
              </a:rPr>
              <a:t>GİRİŞ</a:t>
            </a:r>
            <a:endParaRPr lang="tr-TR" b="1" dirty="0"/>
          </a:p>
        </p:txBody>
      </p:sp>
      <p:sp>
        <p:nvSpPr>
          <p:cNvPr id="3" name="İçerik Yer Tutucusu 2">
            <a:extLst>
              <a:ext uri="{FF2B5EF4-FFF2-40B4-BE49-F238E27FC236}">
                <a16:creationId xmlns:a16="http://schemas.microsoft.com/office/drawing/2014/main" id="{349877E7-172E-412A-9433-F907C6CB1BD7}"/>
              </a:ext>
            </a:extLst>
          </p:cNvPr>
          <p:cNvSpPr>
            <a:spLocks noGrp="1"/>
          </p:cNvSpPr>
          <p:nvPr>
            <p:ph idx="1"/>
          </p:nvPr>
        </p:nvSpPr>
        <p:spPr>
          <a:xfrm>
            <a:off x="1484309" y="2214489"/>
            <a:ext cx="10018713" cy="3457722"/>
          </a:xfrm>
        </p:spPr>
        <p:txBody>
          <a:bodyPr/>
          <a:lstStyle/>
          <a:p>
            <a:pPr algn="just"/>
            <a:r>
              <a:rPr lang="tr-TR" sz="2000" dirty="0">
                <a:latin typeface="Times New Roman" panose="02020603050405020304" pitchFamily="18" charset="0"/>
                <a:cs typeface="Times New Roman" panose="02020603050405020304" pitchFamily="18" charset="0"/>
              </a:rPr>
              <a:t>Sınırlı kaynakların etkin bir şekilde kullanılıp artan rekabet ortamında başarılı sonuçların elde edilebilmesi için optimizasyon tekniklerinin kullanılmasının önemi aşikardır ve bu nedenle de optimizasyonun çok çeşitli sektörde kullanılması kaçınılmazdır. Bu çalışmamızda söz konusu sektörler için bu denli önemli olan optimizasyon problemlerinin daha hızlı ve etkin olarak çözüme kavuşması için açık kaynaklı program olan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ile optimizasyon problemlerinin çözülmesi ve </a:t>
            </a:r>
            <a:r>
              <a:rPr lang="tr-TR" sz="2000" dirty="0" err="1">
                <a:latin typeface="Times New Roman" panose="02020603050405020304" pitchFamily="18" charset="0"/>
                <a:cs typeface="Times New Roman" panose="02020603050405020304" pitchFamily="18" charset="0"/>
              </a:rPr>
              <a:t>MiniZinc’in</a:t>
            </a:r>
            <a:r>
              <a:rPr lang="tr-TR" sz="2000" dirty="0">
                <a:latin typeface="Times New Roman" panose="02020603050405020304" pitchFamily="18" charset="0"/>
                <a:cs typeface="Times New Roman" panose="02020603050405020304" pitchFamily="18" charset="0"/>
              </a:rPr>
              <a:t> tanıtılması amaçlanmıştır.</a:t>
            </a:r>
          </a:p>
          <a:p>
            <a:endParaRPr lang="tr-TR" dirty="0"/>
          </a:p>
        </p:txBody>
      </p:sp>
    </p:spTree>
    <p:extLst>
      <p:ext uri="{BB962C8B-B14F-4D97-AF65-F5344CB8AC3E}">
        <p14:creationId xmlns:p14="http://schemas.microsoft.com/office/powerpoint/2010/main" val="406882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10920" y="247356"/>
            <a:ext cx="10018713" cy="1539241"/>
          </a:xfrm>
        </p:spPr>
        <p:txBody>
          <a:bodyPr>
            <a:normAutofit/>
          </a:bodyPr>
          <a:lstStyle/>
          <a:p>
            <a:r>
              <a:rPr lang="tr-TR" sz="2000" dirty="0">
                <a:latin typeface="Times New Roman" panose="02020603050405020304" pitchFamily="18" charset="0"/>
                <a:cs typeface="Times New Roman" panose="02020603050405020304" pitchFamily="18" charset="0"/>
              </a:rPr>
              <a:t>Soru-5’in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ile Çözümü:</a:t>
            </a:r>
          </a:p>
          <a:p>
            <a:r>
              <a:rPr lang="tr-TR" sz="2000" dirty="0">
                <a:latin typeface="Times New Roman" panose="02020603050405020304" pitchFamily="18" charset="0"/>
                <a:cs typeface="Times New Roman" panose="02020603050405020304" pitchFamily="18" charset="0"/>
              </a:rPr>
              <a:t>Soru-5’te yer alan değişkenlerimizi, kısıtlarımızı ve amaç fonksiyonumuzu ve  </a:t>
            </a:r>
            <a:r>
              <a:rPr lang="tr-TR" sz="2000" dirty="0" err="1">
                <a:latin typeface="Times New Roman" panose="02020603050405020304" pitchFamily="18" charset="0"/>
                <a:cs typeface="Times New Roman" panose="02020603050405020304" pitchFamily="18" charset="0"/>
              </a:rPr>
              <a:t>MiniZinc’e</a:t>
            </a:r>
            <a:r>
              <a:rPr lang="tr-TR" sz="2000" dirty="0">
                <a:latin typeface="Times New Roman" panose="02020603050405020304" pitchFamily="18" charset="0"/>
                <a:cs typeface="Times New Roman" panose="02020603050405020304" pitchFamily="18" charset="0"/>
              </a:rPr>
              <a:t> aktardık ve çıktıyı gösterecek komutumuzu(</a:t>
            </a:r>
            <a:r>
              <a:rPr lang="tr-TR" sz="2000" dirty="0" err="1">
                <a:latin typeface="Times New Roman" panose="02020603050405020304" pitchFamily="18" charset="0"/>
                <a:cs typeface="Times New Roman" panose="02020603050405020304" pitchFamily="18" charset="0"/>
              </a:rPr>
              <a:t>output</a:t>
            </a:r>
            <a:r>
              <a:rPr lang="tr-TR" sz="2000" dirty="0">
                <a:latin typeface="Times New Roman" panose="02020603050405020304" pitchFamily="18" charset="0"/>
                <a:cs typeface="Times New Roman" panose="02020603050405020304" pitchFamily="18" charset="0"/>
              </a:rPr>
              <a:t>) aşağıdaki gibi ekledik:</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503111" y="1593215"/>
            <a:ext cx="5185779" cy="5046736"/>
          </a:xfrm>
          <a:prstGeom prst="rect">
            <a:avLst/>
          </a:prstGeom>
        </p:spPr>
      </p:pic>
    </p:spTree>
    <p:extLst>
      <p:ext uri="{BB962C8B-B14F-4D97-AF65-F5344CB8AC3E}">
        <p14:creationId xmlns:p14="http://schemas.microsoft.com/office/powerpoint/2010/main" val="252562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40581" y="112541"/>
            <a:ext cx="10018713" cy="1275471"/>
          </a:xfrm>
        </p:spPr>
        <p:txBody>
          <a:bodyPr>
            <a:normAutofit/>
          </a:bodyPr>
          <a:lstStyle/>
          <a:p>
            <a:r>
              <a:rPr lang="tr-TR" sz="2000" dirty="0">
                <a:latin typeface="Times New Roman" panose="02020603050405020304" pitchFamily="18" charset="0"/>
                <a:cs typeface="Times New Roman" panose="02020603050405020304" pitchFamily="18" charset="0"/>
              </a:rPr>
              <a:t>Kodumuzu çalıştıralım ve sonucu görelim.</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361385" y="863013"/>
            <a:ext cx="5469231" cy="5775660"/>
          </a:xfrm>
          <a:prstGeom prst="rect">
            <a:avLst/>
          </a:prstGeom>
        </p:spPr>
      </p:pic>
    </p:spTree>
    <p:extLst>
      <p:ext uri="{BB962C8B-B14F-4D97-AF65-F5344CB8AC3E}">
        <p14:creationId xmlns:p14="http://schemas.microsoft.com/office/powerpoint/2010/main" val="590326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07867" y="773724"/>
            <a:ext cx="10018713" cy="4961206"/>
          </a:xfrm>
        </p:spPr>
        <p:txBody>
          <a:bodyPr>
            <a:normAutofit/>
          </a:bodyPr>
          <a:lstStyle/>
          <a:p>
            <a:r>
              <a:rPr lang="tr-TR" sz="2000" b="1" dirty="0">
                <a:latin typeface="Times New Roman" panose="02020603050405020304" pitchFamily="18" charset="0"/>
                <a:cs typeface="Times New Roman" panose="02020603050405020304" pitchFamily="18" charset="0"/>
              </a:rPr>
              <a:t>Soru 6:</a:t>
            </a:r>
          </a:p>
          <a:p>
            <a:r>
              <a:rPr lang="tr-TR" sz="2000" dirty="0">
                <a:latin typeface="Times New Roman" panose="02020603050405020304" pitchFamily="18" charset="0"/>
                <a:cs typeface="Times New Roman" panose="02020603050405020304" pitchFamily="18" charset="0"/>
              </a:rPr>
              <a:t>Bu soruda ise yöneylem araştırması ve teorik bilgisayar bilimi alanlarında incelenen bir "</a:t>
            </a:r>
            <a:r>
              <a:rPr lang="tr-TR" sz="2000" dirty="0" err="1">
                <a:latin typeface="Times New Roman" panose="02020603050405020304" pitchFamily="18" charset="0"/>
                <a:cs typeface="Times New Roman" panose="02020603050405020304" pitchFamily="18" charset="0"/>
              </a:rPr>
              <a:t>kombinatorik</a:t>
            </a:r>
            <a:r>
              <a:rPr lang="tr-TR" sz="2000" dirty="0">
                <a:latin typeface="Times New Roman" panose="02020603050405020304" pitchFamily="18" charset="0"/>
                <a:cs typeface="Times New Roman" panose="02020603050405020304" pitchFamily="18" charset="0"/>
              </a:rPr>
              <a:t> optimizasyon" problemi olan gezgin satıcı problemini ele alacağız. Gezgin satıcı probleminin ne olduğuna değinmek gerekirse problem şu şekilde tanımlanabilir:</a:t>
            </a:r>
          </a:p>
          <a:p>
            <a:pPr lvl="0"/>
            <a:r>
              <a:rPr lang="tr-TR" sz="2000" dirty="0">
                <a:latin typeface="Times New Roman" panose="02020603050405020304" pitchFamily="18" charset="0"/>
                <a:cs typeface="Times New Roman" panose="02020603050405020304" pitchFamily="18" charset="0"/>
              </a:rPr>
              <a:t>Bir seyyar satıcı var.</a:t>
            </a:r>
          </a:p>
          <a:p>
            <a:pPr lvl="0"/>
            <a:r>
              <a:rPr lang="tr-TR" sz="2000" dirty="0">
                <a:latin typeface="Times New Roman" panose="02020603050405020304" pitchFamily="18" charset="0"/>
                <a:cs typeface="Times New Roman" panose="02020603050405020304" pitchFamily="18" charset="0"/>
              </a:rPr>
              <a:t>Bu satıcı, mallarını n şehirde satmak istiyor.</a:t>
            </a:r>
          </a:p>
          <a:p>
            <a:pPr lvl="0"/>
            <a:r>
              <a:rPr lang="tr-TR" sz="2000" dirty="0">
                <a:latin typeface="Times New Roman" panose="02020603050405020304" pitchFamily="18" charset="0"/>
                <a:cs typeface="Times New Roman" panose="02020603050405020304" pitchFamily="18" charset="0"/>
              </a:rPr>
              <a:t>Öte yandan, mantıklı bir şekilde, bu satıcı bu şehirleri mümkün olan en kısa şekilde ve her bir şehre maksimum bir kere uğrayarak turlamak istiyor.</a:t>
            </a:r>
          </a:p>
          <a:p>
            <a:r>
              <a:rPr lang="tr-TR" sz="2000" dirty="0">
                <a:latin typeface="Times New Roman" panose="02020603050405020304" pitchFamily="18" charset="0"/>
                <a:cs typeface="Times New Roman" panose="02020603050405020304" pitchFamily="18" charset="0"/>
              </a:rPr>
              <a:t>Problemin amacı, satıcıya bu en kısa yolu sunabilmektir.</a:t>
            </a:r>
          </a:p>
          <a:p>
            <a:pPr marL="0" indent="0">
              <a:buNone/>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489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53122" y="0"/>
            <a:ext cx="10018713" cy="962526"/>
          </a:xfrm>
        </p:spPr>
        <p:txBody>
          <a:bodyPr>
            <a:normAutofit/>
          </a:bodyPr>
          <a:lstStyle/>
          <a:p>
            <a:r>
              <a:rPr lang="tr-TR" sz="2000" dirty="0">
                <a:latin typeface="Times New Roman" panose="02020603050405020304" pitchFamily="18" charset="0"/>
                <a:cs typeface="Times New Roman" panose="02020603050405020304" pitchFamily="18" charset="0"/>
              </a:rPr>
              <a:t>Bu problem 5 şehre indirgendiğinde ve satranç tahtası üzerinde ele aldık:</a:t>
            </a:r>
          </a:p>
          <a:p>
            <a:endParaRPr lang="tr-TR" sz="2000" dirty="0">
              <a:latin typeface="Times New Roman" panose="02020603050405020304" pitchFamily="18" charset="0"/>
              <a:cs typeface="Times New Roman" panose="02020603050405020304" pitchFamily="18" charset="0"/>
            </a:endParaRPr>
          </a:p>
        </p:txBody>
      </p:sp>
      <p:pic>
        <p:nvPicPr>
          <p:cNvPr id="5" name="Resim 4"/>
          <p:cNvPicPr/>
          <p:nvPr/>
        </p:nvPicPr>
        <p:blipFill>
          <a:blip r:embed="rId3">
            <a:extLst>
              <a:ext uri="{28A0092B-C50C-407E-A947-70E740481C1C}">
                <a14:useLocalDpi xmlns:a14="http://schemas.microsoft.com/office/drawing/2010/main" val="0"/>
              </a:ext>
            </a:extLst>
          </a:blip>
          <a:stretch>
            <a:fillRect/>
          </a:stretch>
        </p:blipFill>
        <p:spPr>
          <a:xfrm>
            <a:off x="3369907" y="481263"/>
            <a:ext cx="5452184" cy="5420720"/>
          </a:xfrm>
          <a:prstGeom prst="rect">
            <a:avLst/>
          </a:prstGeom>
        </p:spPr>
      </p:pic>
      <p:sp>
        <p:nvSpPr>
          <p:cNvPr id="2" name="Metin kutusu 1">
            <a:extLst>
              <a:ext uri="{FF2B5EF4-FFF2-40B4-BE49-F238E27FC236}">
                <a16:creationId xmlns:a16="http://schemas.microsoft.com/office/drawing/2014/main" id="{EFD9BC7F-314D-499B-B259-647056D9BD86}"/>
              </a:ext>
            </a:extLst>
          </p:cNvPr>
          <p:cNvSpPr txBox="1"/>
          <p:nvPr/>
        </p:nvSpPr>
        <p:spPr>
          <a:xfrm>
            <a:off x="2069431" y="6053571"/>
            <a:ext cx="8053137" cy="707886"/>
          </a:xfrm>
          <a:prstGeom prst="rect">
            <a:avLst/>
          </a:prstGeom>
          <a:noFill/>
        </p:spPr>
        <p:txBody>
          <a:bodyPr wrap="square" rtlCol="0">
            <a:spAutoFit/>
          </a:bodyPr>
          <a:lstStyle/>
          <a:p>
            <a:pPr defTabSz="914400">
              <a:defRPr/>
            </a:pPr>
            <a:r>
              <a:rPr lang="tr-TR" sz="2000" dirty="0">
                <a:latin typeface="Times New Roman" panose="02020603050405020304" pitchFamily="18" charset="0"/>
                <a:cs typeface="Times New Roman" panose="02020603050405020304" pitchFamily="18" charset="0"/>
              </a:rPr>
              <a:t>Satranç tahtası üzerindeki kırmızı taşların her biri şehirleri, siyah-beyaz kareler ise yolları temsil etmektedir. </a:t>
            </a:r>
          </a:p>
        </p:txBody>
      </p:sp>
    </p:spTree>
    <p:extLst>
      <p:ext uri="{BB962C8B-B14F-4D97-AF65-F5344CB8AC3E}">
        <p14:creationId xmlns:p14="http://schemas.microsoft.com/office/powerpoint/2010/main" val="3709654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6905" y="198239"/>
            <a:ext cx="11085095" cy="854806"/>
          </a:xfrm>
        </p:spPr>
        <p:txBody>
          <a:bodyPr>
            <a:normAutofit/>
          </a:bodyPr>
          <a:lstStyle/>
          <a:p>
            <a:r>
              <a:rPr lang="tr-TR" sz="2000" dirty="0">
                <a:latin typeface="Times New Roman" panose="02020603050405020304" pitchFamily="18" charset="0"/>
                <a:cs typeface="Times New Roman" panose="02020603050405020304" pitchFamily="18" charset="0"/>
              </a:rPr>
              <a:t>Data adlı dosyamıza 5 şehrimizin olduğunu ve taşların uzaklıklarını matris olarak </a:t>
            </a:r>
            <a:r>
              <a:rPr lang="tr-TR" sz="2000" dirty="0" err="1">
                <a:latin typeface="Times New Roman" panose="02020603050405020304" pitchFamily="18" charset="0"/>
                <a:cs typeface="Times New Roman" panose="02020603050405020304" pitchFamily="18" charset="0"/>
              </a:rPr>
              <a:t>MiniZinc’te</a:t>
            </a:r>
            <a:r>
              <a:rPr lang="tr-TR" sz="2000" dirty="0">
                <a:latin typeface="Times New Roman" panose="02020603050405020304" pitchFamily="18" charset="0"/>
                <a:cs typeface="Times New Roman" panose="02020603050405020304" pitchFamily="18" charset="0"/>
              </a:rPr>
              <a:t> aşağıdaki gibi tanımladık:</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577389" y="625642"/>
            <a:ext cx="5126617" cy="5377186"/>
          </a:xfrm>
          <a:prstGeom prst="rect">
            <a:avLst/>
          </a:prstGeom>
        </p:spPr>
      </p:pic>
      <mc:AlternateContent xmlns:mc="http://schemas.openxmlformats.org/markup-compatibility/2006" xmlns:a14="http://schemas.microsoft.com/office/drawing/2010/main">
        <mc:Choice Requires="a14">
          <p:sp>
            <p:nvSpPr>
              <p:cNvPr id="2" name="Metin kutusu 1">
                <a:extLst>
                  <a:ext uri="{FF2B5EF4-FFF2-40B4-BE49-F238E27FC236}">
                    <a16:creationId xmlns:a16="http://schemas.microsoft.com/office/drawing/2014/main" id="{0D698C5C-A96F-45A6-9E64-DD34DB9B1705}"/>
                  </a:ext>
                </a:extLst>
              </p:cNvPr>
              <p:cNvSpPr txBox="1"/>
              <p:nvPr/>
            </p:nvSpPr>
            <p:spPr>
              <a:xfrm>
                <a:off x="1898878" y="6002828"/>
                <a:ext cx="9561095" cy="984885"/>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Burada </a:t>
                </a:r>
                <a14:m>
                  <m:oMath xmlns:m="http://schemas.openxmlformats.org/officeDocument/2006/math">
                    <m:r>
                      <a:rPr lang="tr-TR" sz="2000" i="1">
                        <a:latin typeface="Cambria Math" panose="02040503050406030204" pitchFamily="18" charset="0"/>
                      </a:rPr>
                      <m:t>𝑛</m:t>
                    </m:r>
                    <m:r>
                      <a:rPr lang="tr-TR" sz="2000" i="1">
                        <a:latin typeface="Cambria Math" panose="02040503050406030204" pitchFamily="18" charset="0"/>
                      </a:rPr>
                      <m:t>=5</m:t>
                    </m:r>
                  </m:oMath>
                </a14:m>
                <a:r>
                  <a:rPr lang="tr-TR" sz="2000" dirty="0">
                    <a:latin typeface="Times New Roman" panose="02020603050405020304" pitchFamily="18" charset="0"/>
                    <a:cs typeface="Times New Roman" panose="02020603050405020304" pitchFamily="18" charset="0"/>
                  </a:rPr>
                  <a:t> şehir sayısını, alttaki matris değerleri ise </a:t>
                </a:r>
                <a14:m>
                  <m:oMath xmlns:m="http://schemas.openxmlformats.org/officeDocument/2006/math">
                    <m:r>
                      <a:rPr lang="tr-TR" sz="2000" i="1">
                        <a:latin typeface="Cambria Math" panose="02040503050406030204" pitchFamily="18" charset="0"/>
                      </a:rPr>
                      <m:t>𝑖</m:t>
                    </m:r>
                    <m:r>
                      <a:rPr lang="tr-TR" sz="2000" i="1">
                        <a:latin typeface="Cambria Math" panose="02040503050406030204" pitchFamily="18" charset="0"/>
                      </a:rPr>
                      <m:t>.</m:t>
                    </m:r>
                  </m:oMath>
                </a14:m>
                <a:r>
                  <a:rPr lang="tr-TR" sz="2000" dirty="0">
                    <a:latin typeface="Times New Roman" panose="02020603050405020304" pitchFamily="18" charset="0"/>
                    <a:cs typeface="Times New Roman" panose="02020603050405020304" pitchFamily="18" charset="0"/>
                  </a:rPr>
                  <a:t> taşın </a:t>
                </a:r>
                <a14:m>
                  <m:oMath xmlns:m="http://schemas.openxmlformats.org/officeDocument/2006/math">
                    <m:r>
                      <a:rPr lang="tr-TR" sz="2000" i="1">
                        <a:latin typeface="Cambria Math" panose="02040503050406030204" pitchFamily="18" charset="0"/>
                      </a:rPr>
                      <m:t>𝑗</m:t>
                    </m:r>
                    <m:r>
                      <a:rPr lang="tr-TR" sz="2000" i="1">
                        <a:latin typeface="Cambria Math" panose="02040503050406030204" pitchFamily="18" charset="0"/>
                      </a:rPr>
                      <m:t>.</m:t>
                    </m:r>
                  </m:oMath>
                </a14:m>
                <a:r>
                  <a:rPr lang="tr-TR" sz="2000" dirty="0">
                    <a:latin typeface="Times New Roman" panose="02020603050405020304" pitchFamily="18" charset="0"/>
                    <a:cs typeface="Times New Roman" panose="02020603050405020304" pitchFamily="18" charset="0"/>
                  </a:rPr>
                  <a:t> taşa olan uzaklığını temsil etmektedir(</a:t>
                </a: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12</m:t>
                        </m:r>
                      </m:sub>
                    </m:sSub>
                  </m:oMath>
                </a14:m>
                <a:r>
                  <a:rPr lang="tr-TR" sz="2000" dirty="0">
                    <a:latin typeface="Times New Roman" panose="02020603050405020304" pitchFamily="18" charset="0"/>
                    <a:cs typeface="Times New Roman" panose="02020603050405020304" pitchFamily="18" charset="0"/>
                  </a:rPr>
                  <a:t>: 1. taşın 2. taşa olan uzaklığı).</a:t>
                </a:r>
              </a:p>
              <a:p>
                <a:endParaRPr lang="tr-TR" dirty="0"/>
              </a:p>
            </p:txBody>
          </p:sp>
        </mc:Choice>
        <mc:Fallback xmlns="">
          <p:sp>
            <p:nvSpPr>
              <p:cNvPr id="2" name="Metin kutusu 1">
                <a:extLst>
                  <a:ext uri="{FF2B5EF4-FFF2-40B4-BE49-F238E27FC236}">
                    <a16:creationId xmlns:a16="http://schemas.microsoft.com/office/drawing/2014/main" id="{0D698C5C-A96F-45A6-9E64-DD34DB9B1705}"/>
                  </a:ext>
                </a:extLst>
              </p:cNvPr>
              <p:cNvSpPr txBox="1">
                <a:spLocks noRot="1" noChangeAspect="1" noMove="1" noResize="1" noEditPoints="1" noAdjustHandles="1" noChangeArrowheads="1" noChangeShapeType="1" noTextEdit="1"/>
              </p:cNvSpPr>
              <p:nvPr/>
            </p:nvSpPr>
            <p:spPr>
              <a:xfrm>
                <a:off x="1898878" y="6002828"/>
                <a:ext cx="9561095" cy="984885"/>
              </a:xfrm>
              <a:prstGeom prst="rect">
                <a:avLst/>
              </a:prstGeom>
              <a:blipFill>
                <a:blip r:embed="rId4"/>
                <a:stretch>
                  <a:fillRect l="-637" t="-3727"/>
                </a:stretch>
              </a:blipFill>
            </p:spPr>
            <p:txBody>
              <a:bodyPr/>
              <a:lstStyle/>
              <a:p>
                <a:r>
                  <a:rPr lang="tr-TR">
                    <a:noFill/>
                  </a:rPr>
                  <a:t> </a:t>
                </a:r>
              </a:p>
            </p:txBody>
          </p:sp>
        </mc:Fallback>
      </mc:AlternateContent>
    </p:spTree>
    <p:extLst>
      <p:ext uri="{BB962C8B-B14F-4D97-AF65-F5344CB8AC3E}">
        <p14:creationId xmlns:p14="http://schemas.microsoft.com/office/powerpoint/2010/main" val="3167251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96852" y="275492"/>
                <a:ext cx="10018713" cy="1497038"/>
              </a:xfrm>
            </p:spPr>
            <p:txBody>
              <a:bodyPr>
                <a:normAutofit/>
              </a:bodyPr>
              <a:lstStyle/>
              <a:p>
                <a:r>
                  <a:rPr lang="tr-TR" sz="2000" dirty="0">
                    <a:latin typeface="Times New Roman" panose="02020603050405020304" pitchFamily="18" charset="0"/>
                    <a:cs typeface="Times New Roman" panose="02020603050405020304" pitchFamily="18" charset="0"/>
                  </a:rPr>
                  <a:t>Öncelikle şehir sayısını temsil etmek için “</a:t>
                </a:r>
                <a14:m>
                  <m:oMath xmlns:m="http://schemas.openxmlformats.org/officeDocument/2006/math">
                    <m:r>
                      <a:rPr lang="tr-TR" sz="2000" i="1">
                        <a:latin typeface="Cambria Math" panose="02040503050406030204" pitchFamily="18" charset="0"/>
                      </a:rPr>
                      <m:t>𝑛</m:t>
                    </m:r>
                  </m:oMath>
                </a14:m>
                <a:r>
                  <a:rPr lang="tr-TR" sz="2000" dirty="0">
                    <a:latin typeface="Times New Roman" panose="02020603050405020304" pitchFamily="18" charset="0"/>
                    <a:cs typeface="Times New Roman" panose="02020603050405020304" pitchFamily="18" charset="0"/>
                  </a:rPr>
                  <a:t>” değişkenini ve şehirler arası uzaklık matrisini tanımladık:</a:t>
                </a:r>
              </a:p>
              <a:p>
                <a:endParaRPr lang="tr-TR" sz="2000"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96852" y="275492"/>
                <a:ext cx="10018713" cy="1497038"/>
              </a:xfrm>
              <a:blipFill rotWithShape="0">
                <a:blip r:embed="rId3"/>
                <a:stretch>
                  <a:fillRect l="-1156"/>
                </a:stretch>
              </a:blipFill>
            </p:spPr>
            <p:txBody>
              <a:bodyPr/>
              <a:lstStyle/>
              <a:p>
                <a:r>
                  <a:rPr lang="tr-TR">
                    <a:noFill/>
                  </a:rPr>
                  <a:t> </a:t>
                </a:r>
              </a:p>
            </p:txBody>
          </p:sp>
        </mc:Fallback>
      </mc:AlternateContent>
      <p:pic>
        <p:nvPicPr>
          <p:cNvPr id="4" name="Resim 3" descr="ekran görüntüsü içeren bir resim&#10;&#10;Açıklama otomatik olarak oluşturuldu"/>
          <p:cNvPicPr/>
          <p:nvPr/>
        </p:nvPicPr>
        <p:blipFill>
          <a:blip r:embed="rId4">
            <a:extLst>
              <a:ext uri="{28A0092B-C50C-407E-A947-70E740481C1C}">
                <a14:useLocalDpi xmlns:a14="http://schemas.microsoft.com/office/drawing/2010/main" val="0"/>
              </a:ext>
            </a:extLst>
          </a:blip>
          <a:stretch>
            <a:fillRect/>
          </a:stretch>
        </p:blipFill>
        <p:spPr>
          <a:xfrm>
            <a:off x="3591096" y="1143048"/>
            <a:ext cx="5009809" cy="5370294"/>
          </a:xfrm>
          <a:prstGeom prst="rect">
            <a:avLst/>
          </a:prstGeom>
        </p:spPr>
      </p:pic>
    </p:spTree>
    <p:extLst>
      <p:ext uri="{BB962C8B-B14F-4D97-AF65-F5344CB8AC3E}">
        <p14:creationId xmlns:p14="http://schemas.microsoft.com/office/powerpoint/2010/main" val="1440654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54648" y="162951"/>
            <a:ext cx="10018713" cy="1117210"/>
          </a:xfrm>
        </p:spPr>
        <p:txBody>
          <a:bodyPr>
            <a:normAutofit/>
          </a:bodyPr>
          <a:lstStyle/>
          <a:p>
            <a:r>
              <a:rPr lang="tr-TR" sz="2000" dirty="0">
                <a:latin typeface="Times New Roman" panose="02020603050405020304" pitchFamily="18" charset="0"/>
                <a:cs typeface="Times New Roman" panose="02020603050405020304" pitchFamily="18" charset="0"/>
              </a:rPr>
              <a:t>Bir sonraki şehri ziyaret edebilmek için şu kod satırını yazdık:</a:t>
            </a:r>
          </a:p>
          <a:p>
            <a:endParaRPr lang="tr-TR" sz="2000" dirty="0">
              <a:latin typeface="Times New Roman" panose="02020603050405020304" pitchFamily="18" charset="0"/>
              <a:cs typeface="Times New Roman" panose="02020603050405020304" pitchFamily="18" charset="0"/>
            </a:endParaRPr>
          </a:p>
        </p:txBody>
      </p:sp>
      <p:pic>
        <p:nvPicPr>
          <p:cNvPr id="5" name="Resim 4"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393506" y="940738"/>
            <a:ext cx="5404988" cy="5713280"/>
          </a:xfrm>
          <a:prstGeom prst="rect">
            <a:avLst/>
          </a:prstGeom>
        </p:spPr>
      </p:pic>
    </p:spTree>
    <p:extLst>
      <p:ext uri="{BB962C8B-B14F-4D97-AF65-F5344CB8AC3E}">
        <p14:creationId xmlns:p14="http://schemas.microsoft.com/office/powerpoint/2010/main" val="4084259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10919" y="247356"/>
            <a:ext cx="10018713" cy="1243819"/>
          </a:xfrm>
        </p:spPr>
        <p:txBody>
          <a:bodyPr>
            <a:normAutofit/>
          </a:bodyPr>
          <a:lstStyle/>
          <a:p>
            <a:r>
              <a:rPr lang="tr-TR" sz="2000" dirty="0">
                <a:latin typeface="Times New Roman" panose="02020603050405020304" pitchFamily="18" charset="0"/>
                <a:cs typeface="Times New Roman" panose="02020603050405020304" pitchFamily="18" charset="0"/>
              </a:rPr>
              <a:t>Alınan toplam mesafe için aşağıdaki uzaklık değişkenini yani amaç fonksiyonunu tanımladık:</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430172" y="1060500"/>
            <a:ext cx="5331656" cy="5635765"/>
          </a:xfrm>
          <a:prstGeom prst="rect">
            <a:avLst/>
          </a:prstGeom>
        </p:spPr>
      </p:pic>
    </p:spTree>
    <p:extLst>
      <p:ext uri="{BB962C8B-B14F-4D97-AF65-F5344CB8AC3E}">
        <p14:creationId xmlns:p14="http://schemas.microsoft.com/office/powerpoint/2010/main" val="1363226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15453" y="144935"/>
            <a:ext cx="10876547" cy="673213"/>
          </a:xfrm>
        </p:spPr>
        <p:txBody>
          <a:bodyPr>
            <a:normAutofit fontScale="92500" lnSpcReduction="20000"/>
          </a:bodyPr>
          <a:lstStyle/>
          <a:p>
            <a:r>
              <a:rPr lang="tr-TR" sz="2000" dirty="0">
                <a:latin typeface="Times New Roman" panose="02020603050405020304" pitchFamily="18" charset="0"/>
                <a:cs typeface="Times New Roman" panose="02020603050405020304" pitchFamily="18" charset="0"/>
              </a:rPr>
              <a:t>Tüm şehirlere maksimum 1 kere gidilebilmesi için; yani aynı şehre tekrar uğramaması için aşağıdaki komut satırı yazılmalıdır:</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4003681" y="481541"/>
            <a:ext cx="5176911" cy="5472193"/>
          </a:xfrm>
          <a:prstGeom prst="rect">
            <a:avLst/>
          </a:prstGeom>
        </p:spPr>
      </p:pic>
      <p:sp>
        <p:nvSpPr>
          <p:cNvPr id="2" name="Metin kutusu 1">
            <a:extLst>
              <a:ext uri="{FF2B5EF4-FFF2-40B4-BE49-F238E27FC236}">
                <a16:creationId xmlns:a16="http://schemas.microsoft.com/office/drawing/2014/main" id="{76D41955-5051-41FC-A51A-39B26887C5BD}"/>
              </a:ext>
            </a:extLst>
          </p:cNvPr>
          <p:cNvSpPr txBox="1"/>
          <p:nvPr/>
        </p:nvSpPr>
        <p:spPr>
          <a:xfrm>
            <a:off x="1582780" y="5953734"/>
            <a:ext cx="10609219"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Görüldüğü gibi </a:t>
            </a:r>
            <a:r>
              <a:rPr lang="tr-TR" dirty="0" err="1">
                <a:latin typeface="Times New Roman" panose="02020603050405020304" pitchFamily="18" charset="0"/>
                <a:cs typeface="Times New Roman" panose="02020603050405020304" pitchFamily="18" charset="0"/>
              </a:rPr>
              <a:t>kısıtımız</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katedilen</a:t>
            </a:r>
            <a:r>
              <a:rPr lang="tr-TR" dirty="0">
                <a:latin typeface="Times New Roman" panose="02020603050405020304" pitchFamily="18" charset="0"/>
                <a:cs typeface="Times New Roman" panose="02020603050405020304" pitchFamily="18" charset="0"/>
              </a:rPr>
              <a:t> yoldan oluşmaktadır. Dolayısıyla ifademiz “</a:t>
            </a:r>
            <a:r>
              <a:rPr lang="tr-TR" dirty="0" err="1">
                <a:latin typeface="Times New Roman" panose="02020603050405020304" pitchFamily="18" charset="0"/>
                <a:cs typeface="Times New Roman" panose="02020603050405020304" pitchFamily="18" charset="0"/>
              </a:rPr>
              <a:t>constraint</a:t>
            </a:r>
            <a:r>
              <a:rPr lang="tr-TR" dirty="0">
                <a:latin typeface="Times New Roman" panose="02020603050405020304" pitchFamily="18" charset="0"/>
                <a:cs typeface="Times New Roman" panose="02020603050405020304" pitchFamily="18" charset="0"/>
              </a:rPr>
              <a:t>” komutu ile yazılmıştır. ”</a:t>
            </a:r>
            <a:r>
              <a:rPr lang="tr-TR" dirty="0" err="1">
                <a:latin typeface="Times New Roman" panose="02020603050405020304" pitchFamily="18" charset="0"/>
                <a:cs typeface="Times New Roman" panose="02020603050405020304" pitchFamily="18" charset="0"/>
              </a:rPr>
              <a:t>circuit</a:t>
            </a:r>
            <a:r>
              <a:rPr lang="tr-TR" dirty="0">
                <a:latin typeface="Times New Roman" panose="02020603050405020304" pitchFamily="18" charset="0"/>
                <a:cs typeface="Times New Roman" panose="02020603050405020304" pitchFamily="18" charset="0"/>
              </a:rPr>
              <a:t>“ komut satırı ile her şehre maksimum 1 defa gidilmiş ve aynı şehre tekrar gidilmemiş olur.</a:t>
            </a:r>
          </a:p>
          <a:p>
            <a:endParaRPr lang="tr-TR" dirty="0"/>
          </a:p>
        </p:txBody>
      </p:sp>
    </p:spTree>
    <p:extLst>
      <p:ext uri="{BB962C8B-B14F-4D97-AF65-F5344CB8AC3E}">
        <p14:creationId xmlns:p14="http://schemas.microsoft.com/office/powerpoint/2010/main" val="2535632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9054" y="233288"/>
            <a:ext cx="10018713" cy="1468903"/>
          </a:xfrm>
        </p:spPr>
        <p:txBody>
          <a:bodyPr/>
          <a:lstStyle/>
          <a:p>
            <a:r>
              <a:rPr lang="tr-TR" sz="2000" dirty="0">
                <a:latin typeface="Times New Roman" panose="02020603050405020304" pitchFamily="18" charset="0"/>
                <a:cs typeface="Times New Roman" panose="02020603050405020304" pitchFamily="18" charset="0"/>
              </a:rPr>
              <a:t>Son olarak amaç fonksiyonunu minimum yapacak komutu yazalım ve çıktıyı ekrana gösterecek komutu da ekleyerek sonuçları görelim:</a:t>
            </a:r>
          </a:p>
          <a:p>
            <a:endParaRPr lang="tr-TR" dirty="0"/>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731772" y="1354064"/>
            <a:ext cx="4728456" cy="4998160"/>
          </a:xfrm>
          <a:prstGeom prst="rect">
            <a:avLst/>
          </a:prstGeom>
        </p:spPr>
      </p:pic>
    </p:spTree>
    <p:extLst>
      <p:ext uri="{BB962C8B-B14F-4D97-AF65-F5344CB8AC3E}">
        <p14:creationId xmlns:p14="http://schemas.microsoft.com/office/powerpoint/2010/main" val="419059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DD7AA794-35A3-44A9-A0C6-50C217B360C5}"/>
              </a:ext>
            </a:extLst>
          </p:cNvPr>
          <p:cNvSpPr/>
          <p:nvPr/>
        </p:nvSpPr>
        <p:spPr>
          <a:xfrm>
            <a:off x="1729080" y="0"/>
            <a:ext cx="10579095" cy="6586418"/>
          </a:xfrm>
          <a:prstGeom prst="rect">
            <a:avLst/>
          </a:prstGeom>
        </p:spPr>
        <p:txBody>
          <a:bodyPr wrap="square">
            <a:spAutoFit/>
          </a:bodyPr>
          <a:lstStyle/>
          <a:p>
            <a:r>
              <a:rPr lang="tr-TR" sz="2000" b="1" dirty="0">
                <a:latin typeface="Times New Roman" panose="02020603050405020304" pitchFamily="18" charset="0"/>
                <a:cs typeface="Times New Roman" panose="02020603050405020304" pitchFamily="18" charset="0"/>
              </a:rPr>
              <a:t>İÇİNDEKİLER</a:t>
            </a:r>
          </a:p>
          <a:p>
            <a:r>
              <a:rPr lang="tr-TR" sz="1600" dirty="0">
                <a:latin typeface="Times New Roman" panose="02020603050405020304" pitchFamily="18" charset="0"/>
                <a:cs typeface="Times New Roman" panose="02020603050405020304" pitchFamily="18" charset="0"/>
              </a:rPr>
              <a:t> 	</a:t>
            </a:r>
            <a:endParaRPr lang="tr-TR" sz="1600" b="1" dirty="0">
              <a:latin typeface="Times New Roman" panose="02020603050405020304" pitchFamily="18" charset="0"/>
              <a:cs typeface="Times New Roman" panose="02020603050405020304" pitchFamily="18" charset="0"/>
            </a:endParaRPr>
          </a:p>
          <a:p>
            <a:r>
              <a:rPr lang="tr-TR"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BÖLÜM I </a:t>
            </a:r>
          </a:p>
          <a:p>
            <a:r>
              <a:rPr lang="tr-TR" sz="1600" dirty="0">
                <a:latin typeface="Times New Roman" panose="02020603050405020304" pitchFamily="18" charset="0"/>
                <a:cs typeface="Times New Roman" panose="02020603050405020304" pitchFamily="18" charset="0"/>
              </a:rPr>
              <a:t> </a:t>
            </a:r>
          </a:p>
          <a:p>
            <a:r>
              <a:rPr lang="tr-TR" sz="1600" b="1" dirty="0">
                <a:latin typeface="Times New Roman" panose="02020603050405020304" pitchFamily="18" charset="0"/>
                <a:cs typeface="Times New Roman" panose="02020603050405020304" pitchFamily="18" charset="0"/>
              </a:rPr>
              <a:t>1. OPTİMİZASYON’A GİRİŞ VE TEMEL KAVRAMLAR</a:t>
            </a:r>
            <a:r>
              <a:rPr lang="tr-TR" sz="1600" dirty="0">
                <a:latin typeface="Times New Roman" panose="02020603050405020304" pitchFamily="18" charset="0"/>
                <a:cs typeface="Times New Roman" panose="02020603050405020304" pitchFamily="18" charset="0"/>
              </a:rPr>
              <a:t>	</a:t>
            </a:r>
          </a:p>
          <a:p>
            <a:r>
              <a:rPr lang="tr-TR" sz="1600" dirty="0">
                <a:latin typeface="Times New Roman" panose="02020603050405020304" pitchFamily="18" charset="0"/>
                <a:cs typeface="Times New Roman" panose="02020603050405020304" pitchFamily="18" charset="0"/>
              </a:rPr>
              <a:t>1.1. Optimizasyon Nedir ?	</a:t>
            </a:r>
          </a:p>
          <a:p>
            <a:r>
              <a:rPr lang="tr-TR" sz="1600" dirty="0">
                <a:latin typeface="Times New Roman" panose="02020603050405020304" pitchFamily="18" charset="0"/>
                <a:cs typeface="Times New Roman" panose="02020603050405020304" pitchFamily="18" charset="0"/>
              </a:rPr>
              <a:t>1.2. Doğrusal Programlama	</a:t>
            </a:r>
          </a:p>
          <a:p>
            <a:r>
              <a:rPr lang="tr-TR" sz="1600" dirty="0">
                <a:latin typeface="Times New Roman" panose="02020603050405020304" pitchFamily="18" charset="0"/>
                <a:cs typeface="Times New Roman" panose="02020603050405020304" pitchFamily="18" charset="0"/>
              </a:rPr>
              <a:t>	1.2.1. Bir Doğrusal Programlama Modelinin Genel Yapısı	</a:t>
            </a:r>
          </a:p>
          <a:p>
            <a:r>
              <a:rPr lang="tr-TR" sz="1600" dirty="0">
                <a:latin typeface="Times New Roman" panose="02020603050405020304" pitchFamily="18" charset="0"/>
                <a:cs typeface="Times New Roman" panose="02020603050405020304" pitchFamily="18" charset="0"/>
              </a:rPr>
              <a:t>	1.2.2. Doğrusal Programlamada Çözüm Yöntemleri</a:t>
            </a:r>
          </a:p>
          <a:p>
            <a:r>
              <a:rPr lang="tr-TR" sz="1600" dirty="0">
                <a:latin typeface="Times New Roman" panose="02020603050405020304" pitchFamily="18" charset="0"/>
                <a:cs typeface="Times New Roman" panose="02020603050405020304" pitchFamily="18" charset="0"/>
              </a:rPr>
              <a:t>               1.2.2.1. Grafik Yöntemi ve Örnekler</a:t>
            </a:r>
          </a:p>
          <a:p>
            <a:r>
              <a:rPr lang="tr-TR" sz="1600" b="1" dirty="0">
                <a:latin typeface="Times New Roman" panose="02020603050405020304" pitchFamily="18" charset="0"/>
                <a:cs typeface="Times New Roman" panose="02020603050405020304" pitchFamily="18" charset="0"/>
              </a:rPr>
              <a:t> </a:t>
            </a:r>
          </a:p>
          <a:p>
            <a:r>
              <a:rPr lang="tr-TR"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BÖLÜM II</a:t>
            </a:r>
          </a:p>
          <a:p>
            <a:endParaRPr lang="tr-TR" sz="1600" dirty="0">
              <a:latin typeface="Times New Roman" panose="02020603050405020304" pitchFamily="18" charset="0"/>
              <a:cs typeface="Times New Roman" panose="02020603050405020304" pitchFamily="18" charset="0"/>
            </a:endParaRPr>
          </a:p>
          <a:p>
            <a:r>
              <a:rPr lang="tr-TR" sz="1600" b="1" dirty="0">
                <a:latin typeface="Times New Roman" panose="02020603050405020304" pitchFamily="18" charset="0"/>
                <a:cs typeface="Times New Roman" panose="02020603050405020304" pitchFamily="18" charset="0"/>
              </a:rPr>
              <a:t>2. </a:t>
            </a:r>
            <a:r>
              <a:rPr lang="tr-TR" sz="1600" b="1" dirty="0" err="1">
                <a:latin typeface="Times New Roman" panose="02020603050405020304" pitchFamily="18" charset="0"/>
                <a:cs typeface="Times New Roman" panose="02020603050405020304" pitchFamily="18" charset="0"/>
              </a:rPr>
              <a:t>MiniZinc</a:t>
            </a:r>
            <a:r>
              <a:rPr lang="tr-TR" sz="1600" b="1" dirty="0">
                <a:latin typeface="Times New Roman" panose="02020603050405020304" pitchFamily="18" charset="0"/>
                <a:cs typeface="Times New Roman" panose="02020603050405020304" pitchFamily="18" charset="0"/>
              </a:rPr>
              <a:t> ile OPTİMİZASYON</a:t>
            </a:r>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2.1.MiniZinc Nedir ?</a:t>
            </a:r>
          </a:p>
          <a:p>
            <a:r>
              <a:rPr lang="tr-TR" sz="1600" dirty="0">
                <a:latin typeface="Times New Roman" panose="02020603050405020304" pitchFamily="18" charset="0"/>
                <a:cs typeface="Times New Roman" panose="02020603050405020304" pitchFamily="18" charset="0"/>
              </a:rPr>
              <a:t>	2.1.1 </a:t>
            </a:r>
            <a:r>
              <a:rPr lang="tr-TR" sz="1600" dirty="0" err="1">
                <a:latin typeface="Times New Roman" panose="02020603050405020304" pitchFamily="18" charset="0"/>
                <a:cs typeface="Times New Roman" panose="02020603050405020304" pitchFamily="18" charset="0"/>
              </a:rPr>
              <a:t>MinZinc’in</a:t>
            </a:r>
            <a:r>
              <a:rPr lang="tr-TR" sz="1600" dirty="0">
                <a:latin typeface="Times New Roman" panose="02020603050405020304" pitchFamily="18" charset="0"/>
                <a:cs typeface="Times New Roman" panose="02020603050405020304" pitchFamily="18" charset="0"/>
              </a:rPr>
              <a:t> Özellikleri	</a:t>
            </a:r>
          </a:p>
          <a:p>
            <a:r>
              <a:rPr lang="tr-TR" sz="1600" dirty="0">
                <a:latin typeface="Times New Roman" panose="02020603050405020304" pitchFamily="18" charset="0"/>
                <a:cs typeface="Times New Roman" panose="02020603050405020304" pitchFamily="18" charset="0"/>
              </a:rPr>
              <a:t>	2.1.2 </a:t>
            </a:r>
            <a:r>
              <a:rPr lang="tr-TR" sz="1600" dirty="0" err="1">
                <a:latin typeface="Times New Roman" panose="02020603050405020304" pitchFamily="18" charset="0"/>
                <a:cs typeface="Times New Roman" panose="02020603050405020304" pitchFamily="18" charset="0"/>
              </a:rPr>
              <a:t>MiniZinc’de</a:t>
            </a:r>
            <a:r>
              <a:rPr lang="tr-TR" sz="1600" dirty="0">
                <a:latin typeface="Times New Roman" panose="02020603050405020304" pitchFamily="18" charset="0"/>
                <a:cs typeface="Times New Roman" panose="02020603050405020304" pitchFamily="18" charset="0"/>
              </a:rPr>
              <a:t> Kullanılan Bazı Komutlar	</a:t>
            </a:r>
          </a:p>
          <a:p>
            <a:r>
              <a:rPr lang="tr-TR" sz="1600" dirty="0">
                <a:latin typeface="Times New Roman" panose="02020603050405020304" pitchFamily="18" charset="0"/>
                <a:cs typeface="Times New Roman" panose="02020603050405020304" pitchFamily="18" charset="0"/>
              </a:rPr>
              <a:t>	2.1.3 Bir Optimizasyon Modeline Genel Bakış 	</a:t>
            </a:r>
          </a:p>
          <a:p>
            <a:r>
              <a:rPr lang="tr-TR" sz="1600" dirty="0">
                <a:latin typeface="Times New Roman" panose="02020603050405020304" pitchFamily="18" charset="0"/>
                <a:cs typeface="Times New Roman" panose="02020603050405020304" pitchFamily="18" charset="0"/>
              </a:rPr>
              <a:t>2.2. Kurulum</a:t>
            </a:r>
          </a:p>
          <a:p>
            <a:r>
              <a:rPr lang="tr-TR" sz="1600" dirty="0">
                <a:latin typeface="Times New Roman" panose="02020603050405020304" pitchFamily="18" charset="0"/>
                <a:cs typeface="Times New Roman" panose="02020603050405020304" pitchFamily="18" charset="0"/>
              </a:rPr>
              <a:t>2.3. </a:t>
            </a:r>
            <a:r>
              <a:rPr lang="tr-TR" sz="1600" dirty="0" err="1">
                <a:latin typeface="Times New Roman" panose="02020603050405020304" pitchFamily="18" charset="0"/>
                <a:cs typeface="Times New Roman" panose="02020603050405020304" pitchFamily="18" charset="0"/>
              </a:rPr>
              <a:t>MiniZinc</a:t>
            </a:r>
            <a:r>
              <a:rPr lang="tr-TR" sz="1600" dirty="0">
                <a:latin typeface="Times New Roman" panose="02020603050405020304" pitchFamily="18" charset="0"/>
                <a:cs typeface="Times New Roman" panose="02020603050405020304" pitchFamily="18" charset="0"/>
              </a:rPr>
              <a:t> ile İlk Adımlar	</a:t>
            </a:r>
          </a:p>
          <a:p>
            <a:r>
              <a:rPr lang="tr-TR" sz="1600" dirty="0">
                <a:latin typeface="Times New Roman" panose="02020603050405020304" pitchFamily="18" charset="0"/>
                <a:cs typeface="Times New Roman" panose="02020603050405020304" pitchFamily="18" charset="0"/>
              </a:rPr>
              <a:t>	2.3.1. </a:t>
            </a:r>
            <a:r>
              <a:rPr lang="tr-TR" sz="1600" dirty="0" err="1">
                <a:latin typeface="Times New Roman" panose="02020603050405020304" pitchFamily="18" charset="0"/>
                <a:cs typeface="Times New Roman" panose="02020603050405020304" pitchFamily="18" charset="0"/>
              </a:rPr>
              <a:t>MiniZinc</a:t>
            </a:r>
            <a:r>
              <a:rPr lang="tr-TR" sz="1600" dirty="0">
                <a:latin typeface="Times New Roman" panose="02020603050405020304" pitchFamily="18" charset="0"/>
                <a:cs typeface="Times New Roman" panose="02020603050405020304" pitchFamily="18" charset="0"/>
              </a:rPr>
              <a:t> IDE	</a:t>
            </a:r>
          </a:p>
          <a:p>
            <a:r>
              <a:rPr lang="tr-TR" sz="1600" dirty="0">
                <a:latin typeface="Times New Roman" panose="02020603050405020304" pitchFamily="18" charset="0"/>
                <a:cs typeface="Times New Roman" panose="02020603050405020304" pitchFamily="18" charset="0"/>
              </a:rPr>
              <a:t> </a:t>
            </a:r>
            <a:endParaRPr lang="tr-TR" sz="1600" b="1" dirty="0">
              <a:latin typeface="Times New Roman" panose="02020603050405020304" pitchFamily="18" charset="0"/>
              <a:cs typeface="Times New Roman" panose="02020603050405020304" pitchFamily="18" charset="0"/>
            </a:endParaRPr>
          </a:p>
          <a:p>
            <a:r>
              <a:rPr lang="tr-TR"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BÖLÜM III</a:t>
            </a:r>
          </a:p>
          <a:p>
            <a:r>
              <a:rPr lang="tr-TR" sz="1600" dirty="0">
                <a:latin typeface="Times New Roman" panose="02020603050405020304" pitchFamily="18" charset="0"/>
                <a:cs typeface="Times New Roman" panose="02020603050405020304" pitchFamily="18" charset="0"/>
              </a:rPr>
              <a:t> </a:t>
            </a:r>
          </a:p>
          <a:p>
            <a:r>
              <a:rPr lang="tr-TR" sz="1600" b="1" dirty="0">
                <a:latin typeface="Times New Roman" panose="02020603050405020304" pitchFamily="18" charset="0"/>
                <a:cs typeface="Times New Roman" panose="02020603050405020304" pitchFamily="18" charset="0"/>
              </a:rPr>
              <a:t>3. </a:t>
            </a:r>
            <a:r>
              <a:rPr lang="tr-TR" sz="1600" b="1" dirty="0" err="1">
                <a:latin typeface="Times New Roman" panose="02020603050405020304" pitchFamily="18" charset="0"/>
                <a:cs typeface="Times New Roman" panose="02020603050405020304" pitchFamily="18" charset="0"/>
              </a:rPr>
              <a:t>MiniZinc</a:t>
            </a:r>
            <a:r>
              <a:rPr lang="tr-TR" sz="1600" b="1" dirty="0">
                <a:latin typeface="Times New Roman" panose="02020603050405020304" pitchFamily="18" charset="0"/>
                <a:cs typeface="Times New Roman" panose="02020603050405020304" pitchFamily="18" charset="0"/>
              </a:rPr>
              <a:t> İLE UYGULAMALAR</a:t>
            </a:r>
            <a:r>
              <a:rPr lang="tr-TR" sz="1600" dirty="0">
                <a:latin typeface="Times New Roman" panose="02020603050405020304" pitchFamily="18" charset="0"/>
                <a:cs typeface="Times New Roman" panose="02020603050405020304" pitchFamily="18" charset="0"/>
              </a:rPr>
              <a:t>	</a:t>
            </a:r>
          </a:p>
          <a:p>
            <a:r>
              <a:rPr lang="tr-TR" sz="1600" dirty="0">
                <a:latin typeface="Times New Roman" panose="02020603050405020304" pitchFamily="18" charset="0"/>
                <a:cs typeface="Times New Roman" panose="02020603050405020304" pitchFamily="18" charset="0"/>
              </a:rPr>
              <a:t>3.1. Optimizasyon Problemleri </a:t>
            </a:r>
            <a:r>
              <a:rPr lang="tr-TR" sz="1600" dirty="0" err="1">
                <a:latin typeface="Times New Roman" panose="02020603050405020304" pitchFamily="18" charset="0"/>
                <a:cs typeface="Times New Roman" panose="02020603050405020304" pitchFamily="18" charset="0"/>
              </a:rPr>
              <a:t>MiniZinc’e</a:t>
            </a:r>
            <a:r>
              <a:rPr lang="tr-TR" sz="1600" dirty="0">
                <a:latin typeface="Times New Roman" panose="02020603050405020304" pitchFamily="18" charset="0"/>
                <a:cs typeface="Times New Roman" panose="02020603050405020304" pitchFamily="18" charset="0"/>
              </a:rPr>
              <a:t> Aktarılması ve Çözümü	</a:t>
            </a:r>
          </a:p>
        </p:txBody>
      </p:sp>
    </p:spTree>
    <p:extLst>
      <p:ext uri="{BB962C8B-B14F-4D97-AF65-F5344CB8AC3E}">
        <p14:creationId xmlns:p14="http://schemas.microsoft.com/office/powerpoint/2010/main" val="1014495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3695557" y="722099"/>
            <a:ext cx="5641144" cy="5962906"/>
          </a:xfrm>
          <a:prstGeom prst="rect">
            <a:avLst/>
          </a:prstGeom>
        </p:spPr>
      </p:pic>
      <p:sp>
        <p:nvSpPr>
          <p:cNvPr id="2" name="Metin kutusu 1">
            <a:extLst>
              <a:ext uri="{FF2B5EF4-FFF2-40B4-BE49-F238E27FC236}">
                <a16:creationId xmlns:a16="http://schemas.microsoft.com/office/drawing/2014/main" id="{BFDC87F2-F30D-4C43-AA89-27C669D49783}"/>
              </a:ext>
            </a:extLst>
          </p:cNvPr>
          <p:cNvSpPr txBox="1"/>
          <p:nvPr/>
        </p:nvSpPr>
        <p:spPr>
          <a:xfrm>
            <a:off x="2053390" y="91462"/>
            <a:ext cx="9384631"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Görüldüğü üzere sırasıyla [4, 1, 5, 3, 2] şehirlerine gidildiğinde en kısa yoldan(24) şehirler ziyaret edilmiş olur.</a:t>
            </a:r>
          </a:p>
          <a:p>
            <a:endParaRPr lang="tr-TR" dirty="0"/>
          </a:p>
        </p:txBody>
      </p:sp>
    </p:spTree>
    <p:extLst>
      <p:ext uri="{BB962C8B-B14F-4D97-AF65-F5344CB8AC3E}">
        <p14:creationId xmlns:p14="http://schemas.microsoft.com/office/powerpoint/2010/main" val="2163290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83059"/>
            <a:ext cx="10018713" cy="6264876"/>
          </a:xfrm>
        </p:spPr>
        <p:txBody>
          <a:bodyPr>
            <a:noAutofit/>
          </a:bodyPr>
          <a:lstStyle/>
          <a:p>
            <a:r>
              <a:rPr lang="tr-TR" sz="1700" dirty="0">
                <a:latin typeface="Times New Roman" panose="02020603050405020304" pitchFamily="18" charset="0"/>
                <a:cs typeface="Times New Roman" panose="02020603050405020304" pitchFamily="18" charset="0"/>
              </a:rPr>
              <a:t>Soru 7:</a:t>
            </a:r>
          </a:p>
          <a:p>
            <a:pPr marL="0" indent="0">
              <a:buNone/>
            </a:pPr>
            <a:r>
              <a:rPr lang="tr-TR" sz="1700" dirty="0">
                <a:latin typeface="Times New Roman" panose="02020603050405020304" pitchFamily="18" charset="0"/>
                <a:cs typeface="Times New Roman" panose="02020603050405020304" pitchFamily="18" charset="0"/>
              </a:rPr>
              <a:t> </a:t>
            </a:r>
          </a:p>
          <a:p>
            <a:r>
              <a:rPr lang="tr-TR" sz="1700" dirty="0">
                <a:latin typeface="Times New Roman" panose="02020603050405020304" pitchFamily="18" charset="0"/>
                <a:cs typeface="Times New Roman" panose="02020603050405020304" pitchFamily="18" charset="0"/>
              </a:rPr>
              <a:t>Son soruda ise klasik optimizasyon problemlerinden bir diğeri olan çanta problemi(</a:t>
            </a:r>
            <a:r>
              <a:rPr lang="tr-TR" sz="1700" dirty="0" err="1">
                <a:latin typeface="Times New Roman" panose="02020603050405020304" pitchFamily="18" charset="0"/>
                <a:cs typeface="Times New Roman" panose="02020603050405020304" pitchFamily="18" charset="0"/>
              </a:rPr>
              <a:t>knapsack</a:t>
            </a:r>
            <a:r>
              <a:rPr lang="tr-TR" sz="1700" dirty="0">
                <a:latin typeface="Times New Roman" panose="02020603050405020304" pitchFamily="18" charset="0"/>
                <a:cs typeface="Times New Roman" panose="02020603050405020304" pitchFamily="18" charset="0"/>
              </a:rPr>
              <a:t> problem) ele alınacaktır. Çanta problemi, basitçe bir çantanın içerisine maksimum fiyatta en fazla eşya konulması hedeflenir. Örnek olarak elimizde aşağıdaki eşyalar bulunsun:</a:t>
            </a: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700" dirty="0">
              <a:latin typeface="Times New Roman" panose="02020603050405020304" pitchFamily="18" charset="0"/>
              <a:cs typeface="Times New Roman" panose="02020603050405020304" pitchFamily="18" charset="0"/>
            </a:endParaRPr>
          </a:p>
          <a:p>
            <a:r>
              <a:rPr lang="tr-TR" sz="1700" dirty="0">
                <a:latin typeface="Times New Roman" panose="02020603050405020304" pitchFamily="18" charset="0"/>
                <a:cs typeface="Times New Roman" panose="02020603050405020304" pitchFamily="18" charset="0"/>
              </a:rPr>
              <a:t>Problemimizin amacı, 1000g kapasiteli çantaya yukarıdaki eşyaları maksimum fiyatta en fazla eşya konulacak şekilde yerleştirilmesidir.</a:t>
            </a:r>
          </a:p>
          <a:p>
            <a:r>
              <a:rPr lang="tr-TR" sz="1800" dirty="0">
                <a:latin typeface="Times New Roman" panose="02020603050405020304" pitchFamily="18" charset="0"/>
                <a:cs typeface="Times New Roman" panose="02020603050405020304" pitchFamily="18" charset="0"/>
              </a:rPr>
              <a:t>Çözümümüz ise ürünler arasından kamera ve cep telefonunu seçtiğimizde 1200 TL ile maksimum değeri elde etmiş oluruz.</a:t>
            </a:r>
            <a:endParaRPr lang="tr-TR" sz="1700" dirty="0">
              <a:latin typeface="Times New Roman" panose="02020603050405020304" pitchFamily="18" charset="0"/>
              <a:cs typeface="Times New Roman" panose="02020603050405020304" pitchFamily="18" charset="0"/>
            </a:endParaRPr>
          </a:p>
          <a:p>
            <a:endParaRPr lang="tr-TR" sz="1700" dirty="0">
              <a:latin typeface="Times New Roman" panose="02020603050405020304" pitchFamily="18" charset="0"/>
              <a:cs typeface="Times New Roman" panose="02020603050405020304" pitchFamily="18" charset="0"/>
            </a:endParaRPr>
          </a:p>
        </p:txBody>
      </p:sp>
      <p:graphicFrame>
        <p:nvGraphicFramePr>
          <p:cNvPr id="2" name="Tablo 3">
            <a:extLst>
              <a:ext uri="{FF2B5EF4-FFF2-40B4-BE49-F238E27FC236}">
                <a16:creationId xmlns:a16="http://schemas.microsoft.com/office/drawing/2014/main" id="{7DA421F0-98F9-47B6-94FF-F15E22C30614}"/>
              </a:ext>
            </a:extLst>
          </p:cNvPr>
          <p:cNvGraphicFramePr>
            <a:graphicFrameLocks noGrp="1"/>
          </p:cNvGraphicFramePr>
          <p:nvPr>
            <p:extLst>
              <p:ext uri="{D42A27DB-BD31-4B8C-83A1-F6EECF244321}">
                <p14:modId xmlns:p14="http://schemas.microsoft.com/office/powerpoint/2010/main" val="2858595365"/>
              </p:ext>
            </p:extLst>
          </p:nvPr>
        </p:nvGraphicFramePr>
        <p:xfrm>
          <a:off x="1753938" y="231648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56763305"/>
                    </a:ext>
                  </a:extLst>
                </a:gridCol>
                <a:gridCol w="2709333">
                  <a:extLst>
                    <a:ext uri="{9D8B030D-6E8A-4147-A177-3AD203B41FA5}">
                      <a16:colId xmlns:a16="http://schemas.microsoft.com/office/drawing/2014/main" val="433077354"/>
                    </a:ext>
                  </a:extLst>
                </a:gridCol>
                <a:gridCol w="2709333">
                  <a:extLst>
                    <a:ext uri="{9D8B030D-6E8A-4147-A177-3AD203B41FA5}">
                      <a16:colId xmlns:a16="http://schemas.microsoft.com/office/drawing/2014/main" val="1058693106"/>
                    </a:ext>
                  </a:extLst>
                </a:gridCol>
              </a:tblGrid>
              <a:tr h="370840">
                <a:tc>
                  <a:txBody>
                    <a:bodyPr/>
                    <a:lstStyle/>
                    <a:p>
                      <a:r>
                        <a:rPr lang="tr-TR" dirty="0">
                          <a:latin typeface="Times New Roman" panose="02020603050405020304" pitchFamily="18" charset="0"/>
                          <a:cs typeface="Times New Roman" panose="02020603050405020304" pitchFamily="18" charset="0"/>
                        </a:rPr>
                        <a:t>Eşyalar</a:t>
                      </a:r>
                    </a:p>
                  </a:txBody>
                  <a:tcPr/>
                </a:tc>
                <a:tc>
                  <a:txBody>
                    <a:bodyPr/>
                    <a:lstStyle/>
                    <a:p>
                      <a:r>
                        <a:rPr lang="tr-TR" dirty="0">
                          <a:latin typeface="Times New Roman" panose="02020603050405020304" pitchFamily="18" charset="0"/>
                          <a:cs typeface="Times New Roman" panose="02020603050405020304" pitchFamily="18" charset="0"/>
                        </a:rPr>
                        <a:t>Ağırlıklar(g)</a:t>
                      </a:r>
                    </a:p>
                  </a:txBody>
                  <a:tcPr/>
                </a:tc>
                <a:tc>
                  <a:txBody>
                    <a:bodyPr/>
                    <a:lstStyle/>
                    <a:p>
                      <a:r>
                        <a:rPr lang="tr-TR" dirty="0">
                          <a:latin typeface="Times New Roman" panose="02020603050405020304" pitchFamily="18" charset="0"/>
                          <a:cs typeface="Times New Roman" panose="02020603050405020304" pitchFamily="18" charset="0"/>
                        </a:rPr>
                        <a:t>Fiyatlar</a:t>
                      </a:r>
                    </a:p>
                  </a:txBody>
                  <a:tcPr/>
                </a:tc>
                <a:extLst>
                  <a:ext uri="{0D108BD9-81ED-4DB2-BD59-A6C34878D82A}">
                    <a16:rowId xmlns:a16="http://schemas.microsoft.com/office/drawing/2014/main" val="2383079069"/>
                  </a:ext>
                </a:extLst>
              </a:tr>
              <a:tr h="370840">
                <a:tc>
                  <a:txBody>
                    <a:bodyPr/>
                    <a:lstStyle/>
                    <a:p>
                      <a:r>
                        <a:rPr lang="tr-TR" dirty="0">
                          <a:latin typeface="Times New Roman" panose="02020603050405020304" pitchFamily="18" charset="0"/>
                          <a:cs typeface="Times New Roman" panose="02020603050405020304" pitchFamily="18" charset="0"/>
                        </a:rPr>
                        <a:t>Saat</a:t>
                      </a:r>
                    </a:p>
                  </a:txBody>
                  <a:tcPr/>
                </a:tc>
                <a:tc>
                  <a:txBody>
                    <a:bodyPr/>
                    <a:lstStyle/>
                    <a:p>
                      <a:r>
                        <a:rPr lang="tr-TR" dirty="0">
                          <a:latin typeface="Times New Roman" panose="02020603050405020304" pitchFamily="18" charset="0"/>
                          <a:cs typeface="Times New Roman" panose="02020603050405020304" pitchFamily="18" charset="0"/>
                        </a:rPr>
                        <a:t>200g</a:t>
                      </a:r>
                    </a:p>
                  </a:txBody>
                  <a:tcPr/>
                </a:tc>
                <a:tc>
                  <a:txBody>
                    <a:bodyPr/>
                    <a:lstStyle/>
                    <a:p>
                      <a:r>
                        <a:rPr lang="tr-TR" dirty="0">
                          <a:latin typeface="Times New Roman" panose="02020603050405020304" pitchFamily="18" charset="0"/>
                          <a:cs typeface="Times New Roman" panose="02020603050405020304" pitchFamily="18" charset="0"/>
                        </a:rPr>
                        <a:t>100TL</a:t>
                      </a:r>
                    </a:p>
                  </a:txBody>
                  <a:tcPr/>
                </a:tc>
                <a:extLst>
                  <a:ext uri="{0D108BD9-81ED-4DB2-BD59-A6C34878D82A}">
                    <a16:rowId xmlns:a16="http://schemas.microsoft.com/office/drawing/2014/main" val="3110021286"/>
                  </a:ext>
                </a:extLst>
              </a:tr>
              <a:tr h="370840">
                <a:tc>
                  <a:txBody>
                    <a:bodyPr/>
                    <a:lstStyle/>
                    <a:p>
                      <a:r>
                        <a:rPr lang="tr-TR" dirty="0">
                          <a:latin typeface="Times New Roman" panose="02020603050405020304" pitchFamily="18" charset="0"/>
                          <a:cs typeface="Times New Roman" panose="02020603050405020304" pitchFamily="18" charset="0"/>
                        </a:rPr>
                        <a:t>Fotoğraf Makinesi</a:t>
                      </a:r>
                    </a:p>
                  </a:txBody>
                  <a:tcPr/>
                </a:tc>
                <a:tc>
                  <a:txBody>
                    <a:bodyPr/>
                    <a:lstStyle/>
                    <a:p>
                      <a:r>
                        <a:rPr lang="tr-TR" dirty="0">
                          <a:latin typeface="Times New Roman" panose="02020603050405020304" pitchFamily="18" charset="0"/>
                          <a:cs typeface="Times New Roman" panose="02020603050405020304" pitchFamily="18" charset="0"/>
                        </a:rPr>
                        <a:t>500g</a:t>
                      </a:r>
                    </a:p>
                  </a:txBody>
                  <a:tcPr/>
                </a:tc>
                <a:tc>
                  <a:txBody>
                    <a:bodyPr/>
                    <a:lstStyle/>
                    <a:p>
                      <a:r>
                        <a:rPr lang="tr-TR" dirty="0">
                          <a:latin typeface="Times New Roman" panose="02020603050405020304" pitchFamily="18" charset="0"/>
                          <a:cs typeface="Times New Roman" panose="02020603050405020304" pitchFamily="18" charset="0"/>
                        </a:rPr>
                        <a:t>300TL</a:t>
                      </a:r>
                    </a:p>
                  </a:txBody>
                  <a:tcPr/>
                </a:tc>
                <a:extLst>
                  <a:ext uri="{0D108BD9-81ED-4DB2-BD59-A6C34878D82A}">
                    <a16:rowId xmlns:a16="http://schemas.microsoft.com/office/drawing/2014/main" val="1164106324"/>
                  </a:ext>
                </a:extLst>
              </a:tr>
              <a:tr h="370840">
                <a:tc>
                  <a:txBody>
                    <a:bodyPr/>
                    <a:lstStyle/>
                    <a:p>
                      <a:r>
                        <a:rPr lang="tr-TR" dirty="0">
                          <a:latin typeface="Times New Roman" panose="02020603050405020304" pitchFamily="18" charset="0"/>
                          <a:cs typeface="Times New Roman" panose="02020603050405020304" pitchFamily="18" charset="0"/>
                        </a:rPr>
                        <a:t>Kamera</a:t>
                      </a:r>
                    </a:p>
                  </a:txBody>
                  <a:tcPr/>
                </a:tc>
                <a:tc>
                  <a:txBody>
                    <a:bodyPr/>
                    <a:lstStyle/>
                    <a:p>
                      <a:r>
                        <a:rPr lang="tr-TR" dirty="0">
                          <a:latin typeface="Times New Roman" panose="02020603050405020304" pitchFamily="18" charset="0"/>
                          <a:cs typeface="Times New Roman" panose="02020603050405020304" pitchFamily="18" charset="0"/>
                        </a:rPr>
                        <a:t>700g</a:t>
                      </a:r>
                    </a:p>
                  </a:txBody>
                  <a:tcPr/>
                </a:tc>
                <a:tc>
                  <a:txBody>
                    <a:bodyPr/>
                    <a:lstStyle/>
                    <a:p>
                      <a:r>
                        <a:rPr lang="tr-TR" dirty="0">
                          <a:latin typeface="Times New Roman" panose="02020603050405020304" pitchFamily="18" charset="0"/>
                          <a:cs typeface="Times New Roman" panose="02020603050405020304" pitchFamily="18" charset="0"/>
                        </a:rPr>
                        <a:t>700TL</a:t>
                      </a:r>
                    </a:p>
                  </a:txBody>
                  <a:tcPr/>
                </a:tc>
                <a:extLst>
                  <a:ext uri="{0D108BD9-81ED-4DB2-BD59-A6C34878D82A}">
                    <a16:rowId xmlns:a16="http://schemas.microsoft.com/office/drawing/2014/main" val="1567576905"/>
                  </a:ext>
                </a:extLst>
              </a:tr>
              <a:tr h="370840">
                <a:tc>
                  <a:txBody>
                    <a:bodyPr/>
                    <a:lstStyle/>
                    <a:p>
                      <a:r>
                        <a:rPr lang="tr-TR" dirty="0">
                          <a:latin typeface="Times New Roman" panose="02020603050405020304" pitchFamily="18" charset="0"/>
                          <a:cs typeface="Times New Roman" panose="02020603050405020304" pitchFamily="18" charset="0"/>
                        </a:rPr>
                        <a:t>Cep Telefonu</a:t>
                      </a:r>
                    </a:p>
                  </a:txBody>
                  <a:tcPr/>
                </a:tc>
                <a:tc>
                  <a:txBody>
                    <a:bodyPr/>
                    <a:lstStyle/>
                    <a:p>
                      <a:r>
                        <a:rPr lang="tr-TR" dirty="0">
                          <a:latin typeface="Times New Roman" panose="02020603050405020304" pitchFamily="18" charset="0"/>
                          <a:cs typeface="Times New Roman" panose="02020603050405020304" pitchFamily="18" charset="0"/>
                        </a:rPr>
                        <a:t>300g</a:t>
                      </a:r>
                    </a:p>
                  </a:txBody>
                  <a:tcPr/>
                </a:tc>
                <a:tc>
                  <a:txBody>
                    <a:bodyPr/>
                    <a:lstStyle/>
                    <a:p>
                      <a:r>
                        <a:rPr lang="tr-TR" dirty="0">
                          <a:latin typeface="Times New Roman" panose="02020603050405020304" pitchFamily="18" charset="0"/>
                          <a:cs typeface="Times New Roman" panose="02020603050405020304" pitchFamily="18" charset="0"/>
                        </a:rPr>
                        <a:t>500TL</a:t>
                      </a:r>
                    </a:p>
                  </a:txBody>
                  <a:tcPr/>
                </a:tc>
                <a:extLst>
                  <a:ext uri="{0D108BD9-81ED-4DB2-BD59-A6C34878D82A}">
                    <a16:rowId xmlns:a16="http://schemas.microsoft.com/office/drawing/2014/main" val="2633897332"/>
                  </a:ext>
                </a:extLst>
              </a:tr>
              <a:tr h="370840">
                <a:tc>
                  <a:txBody>
                    <a:bodyPr/>
                    <a:lstStyle/>
                    <a:p>
                      <a:r>
                        <a:rPr lang="tr-TR" dirty="0">
                          <a:latin typeface="Times New Roman" panose="02020603050405020304" pitchFamily="18" charset="0"/>
                          <a:cs typeface="Times New Roman" panose="02020603050405020304" pitchFamily="18" charset="0"/>
                        </a:rPr>
                        <a:t>Anahtarı</a:t>
                      </a:r>
                    </a:p>
                  </a:txBody>
                  <a:tcPr/>
                </a:tc>
                <a:tc>
                  <a:txBody>
                    <a:bodyPr/>
                    <a:lstStyle/>
                    <a:p>
                      <a:r>
                        <a:rPr lang="tr-TR" dirty="0">
                          <a:latin typeface="Times New Roman" panose="02020603050405020304" pitchFamily="18" charset="0"/>
                          <a:cs typeface="Times New Roman" panose="02020603050405020304" pitchFamily="18" charset="0"/>
                        </a:rPr>
                        <a:t>100g</a:t>
                      </a:r>
                    </a:p>
                  </a:txBody>
                  <a:tcPr/>
                </a:tc>
                <a:tc>
                  <a:txBody>
                    <a:bodyPr/>
                    <a:lstStyle/>
                    <a:p>
                      <a:r>
                        <a:rPr lang="tr-TR" dirty="0">
                          <a:latin typeface="Times New Roman" panose="02020603050405020304" pitchFamily="18" charset="0"/>
                          <a:cs typeface="Times New Roman" panose="02020603050405020304" pitchFamily="18" charset="0"/>
                        </a:rPr>
                        <a:t>10TL</a:t>
                      </a:r>
                    </a:p>
                  </a:txBody>
                  <a:tcPr/>
                </a:tc>
                <a:extLst>
                  <a:ext uri="{0D108BD9-81ED-4DB2-BD59-A6C34878D82A}">
                    <a16:rowId xmlns:a16="http://schemas.microsoft.com/office/drawing/2014/main" val="1898029897"/>
                  </a:ext>
                </a:extLst>
              </a:tr>
            </a:tbl>
          </a:graphicData>
        </a:graphic>
      </p:graphicFrame>
    </p:spTree>
    <p:extLst>
      <p:ext uri="{BB962C8B-B14F-4D97-AF65-F5344CB8AC3E}">
        <p14:creationId xmlns:p14="http://schemas.microsoft.com/office/powerpoint/2010/main" val="3150955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58097" y="481913"/>
            <a:ext cx="10404389" cy="1062681"/>
          </a:xfrm>
        </p:spPr>
        <p:txBody>
          <a:bodyPr>
            <a:normAutofit/>
          </a:bodyPr>
          <a:lstStyle/>
          <a:p>
            <a:r>
              <a:rPr lang="tr-TR" sz="2000" dirty="0">
                <a:latin typeface="Times New Roman" panose="02020603050405020304" pitchFamily="18" charset="0"/>
                <a:cs typeface="Times New Roman" panose="02020603050405020304" pitchFamily="18" charset="0"/>
              </a:rPr>
              <a:t>Şimdi bu problemi </a:t>
            </a:r>
            <a:r>
              <a:rPr lang="tr-TR" sz="2000" dirty="0" err="1">
                <a:latin typeface="Times New Roman" panose="02020603050405020304" pitchFamily="18" charset="0"/>
                <a:cs typeface="Times New Roman" panose="02020603050405020304" pitchFamily="18" charset="0"/>
              </a:rPr>
              <a:t>MiniZinc</a:t>
            </a:r>
            <a:r>
              <a:rPr lang="tr-TR" sz="2000" dirty="0">
                <a:latin typeface="Times New Roman" panose="02020603050405020304" pitchFamily="18" charset="0"/>
                <a:cs typeface="Times New Roman" panose="02020603050405020304" pitchFamily="18" charset="0"/>
              </a:rPr>
              <a:t> programında tanımlayalım: İlk adımda her zamanki gibi değişkenlerimizi tanımladık:</a:t>
            </a:r>
          </a:p>
          <a:p>
            <a:endParaRPr lang="tr-TR" sz="2000"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745492" y="1544594"/>
            <a:ext cx="4701016" cy="4969154"/>
          </a:xfrm>
          <a:prstGeom prst="rect">
            <a:avLst/>
          </a:prstGeom>
        </p:spPr>
      </p:pic>
    </p:spTree>
    <p:extLst>
      <p:ext uri="{BB962C8B-B14F-4D97-AF65-F5344CB8AC3E}">
        <p14:creationId xmlns:p14="http://schemas.microsoft.com/office/powerpoint/2010/main" val="1657244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09025" y="140043"/>
            <a:ext cx="10018713" cy="947352"/>
          </a:xfrm>
        </p:spPr>
        <p:txBody>
          <a:bodyPr>
            <a:normAutofit/>
          </a:bodyPr>
          <a:lstStyle/>
          <a:p>
            <a:pPr algn="just">
              <a:lnSpc>
                <a:spcPct val="115000"/>
              </a:lnSpc>
              <a:spcAft>
                <a:spcPts val="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Bizim burada tek </a:t>
            </a:r>
            <a:r>
              <a:rPr lang="tr-TR" sz="2000" dirty="0" err="1">
                <a:latin typeface="Times New Roman" panose="02020603050405020304" pitchFamily="18" charset="0"/>
                <a:ea typeface="Calibri" panose="020F0502020204030204" pitchFamily="34" charset="0"/>
                <a:cs typeface="Times New Roman" panose="02020603050405020304" pitchFamily="18" charset="0"/>
              </a:rPr>
              <a:t>kısıtımız</a:t>
            </a:r>
            <a:r>
              <a:rPr lang="tr-TR" sz="2000" dirty="0">
                <a:latin typeface="Times New Roman" panose="02020603050405020304" pitchFamily="18" charset="0"/>
                <a:ea typeface="Calibri" panose="020F0502020204030204" pitchFamily="34" charset="0"/>
                <a:cs typeface="Times New Roman" panose="02020603050405020304" pitchFamily="18" charset="0"/>
              </a:rPr>
              <a:t> olan ağırlık </a:t>
            </a:r>
            <a:r>
              <a:rPr lang="tr-TR" sz="2000" dirty="0" err="1">
                <a:latin typeface="Times New Roman" panose="02020603050405020304" pitchFamily="18" charset="0"/>
                <a:ea typeface="Calibri" panose="020F0502020204030204" pitchFamily="34" charset="0"/>
                <a:cs typeface="Times New Roman" panose="02020603050405020304" pitchFamily="18" charset="0"/>
              </a:rPr>
              <a:t>kısıtı</a:t>
            </a:r>
            <a:r>
              <a:rPr lang="tr-TR" sz="2000" dirty="0">
                <a:latin typeface="Times New Roman" panose="02020603050405020304" pitchFamily="18" charset="0"/>
                <a:ea typeface="Calibri" panose="020F0502020204030204" pitchFamily="34" charset="0"/>
                <a:cs typeface="Times New Roman" panose="02020603050405020304" pitchFamily="18" charset="0"/>
              </a:rPr>
              <a:t>, çanta kapasitesini geçmeyeceği için bu komut satırını aşağıdaki gibi ekledik.</a:t>
            </a:r>
            <a:endParaRPr lang="tr-TR"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779108" y="1060503"/>
            <a:ext cx="4633784" cy="4673032"/>
          </a:xfrm>
          <a:prstGeom prst="rect">
            <a:avLst/>
          </a:prstGeom>
        </p:spPr>
      </p:pic>
    </p:spTree>
    <p:extLst>
      <p:ext uri="{BB962C8B-B14F-4D97-AF65-F5344CB8AC3E}">
        <p14:creationId xmlns:p14="http://schemas.microsoft.com/office/powerpoint/2010/main" val="3605651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61888" y="294503"/>
            <a:ext cx="10018713" cy="1002958"/>
          </a:xfrm>
        </p:spPr>
        <p:txBody>
          <a:bodyPr/>
          <a:lstStyle/>
          <a:p>
            <a:pPr lvl="1"/>
            <a:r>
              <a:rPr lang="tr-TR" dirty="0">
                <a:latin typeface="Times New Roman" panose="02020603050405020304" pitchFamily="18" charset="0"/>
                <a:cs typeface="Times New Roman" panose="02020603050405020304" pitchFamily="18" charset="0"/>
              </a:rPr>
              <a:t>Bu adımda ise ağırlık </a:t>
            </a:r>
            <a:r>
              <a:rPr lang="tr-TR" dirty="0" err="1">
                <a:latin typeface="Times New Roman" panose="02020603050405020304" pitchFamily="18" charset="0"/>
                <a:cs typeface="Times New Roman" panose="02020603050405020304" pitchFamily="18" charset="0"/>
              </a:rPr>
              <a:t>kısıtı</a:t>
            </a:r>
            <a:r>
              <a:rPr lang="tr-TR" dirty="0">
                <a:latin typeface="Times New Roman" panose="02020603050405020304" pitchFamily="18" charset="0"/>
                <a:cs typeface="Times New Roman" panose="02020603050405020304" pitchFamily="18" charset="0"/>
              </a:rPr>
              <a:t> haricinde maksimum fiyatı elde etmek istediğimiz için bu komut satırı ve çıktı komutu aşağıdaki gibi olmalıdır:</a:t>
            </a:r>
          </a:p>
          <a:p>
            <a:pPr lvl="1"/>
            <a:endParaRPr lang="tr-TR"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3705332" y="1297462"/>
            <a:ext cx="4781336" cy="5039914"/>
          </a:xfrm>
          <a:prstGeom prst="rect">
            <a:avLst/>
          </a:prstGeom>
        </p:spPr>
      </p:pic>
    </p:spTree>
    <p:extLst>
      <p:ext uri="{BB962C8B-B14F-4D97-AF65-F5344CB8AC3E}">
        <p14:creationId xmlns:p14="http://schemas.microsoft.com/office/powerpoint/2010/main" val="3361968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33737" y="541638"/>
            <a:ext cx="10018713" cy="916459"/>
          </a:xfrm>
        </p:spPr>
        <p:txBody>
          <a:bodyPr/>
          <a:lstStyle/>
          <a:p>
            <a:pPr lvl="1"/>
            <a:r>
              <a:rPr lang="tr-TR" dirty="0">
                <a:latin typeface="Times New Roman" panose="02020603050405020304" pitchFamily="18" charset="0"/>
                <a:cs typeface="Times New Roman" panose="02020603050405020304" pitchFamily="18" charset="0"/>
              </a:rPr>
              <a:t>Program çalıştırıldığında bizden parametre değerleri istenecektir:</a:t>
            </a:r>
          </a:p>
          <a:p>
            <a:pPr lvl="1"/>
            <a:endParaRPr lang="tr-TR" dirty="0">
              <a:latin typeface="Times New Roman" panose="02020603050405020304" pitchFamily="18" charset="0"/>
              <a:cs typeface="Times New Roman" panose="02020603050405020304" pitchFamily="18" charset="0"/>
            </a:endParaRPr>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4060508" y="1709205"/>
            <a:ext cx="4070985" cy="2426335"/>
          </a:xfrm>
          <a:prstGeom prst="rect">
            <a:avLst/>
          </a:prstGeom>
        </p:spPr>
      </p:pic>
    </p:spTree>
    <p:extLst>
      <p:ext uri="{BB962C8B-B14F-4D97-AF65-F5344CB8AC3E}">
        <p14:creationId xmlns:p14="http://schemas.microsoft.com/office/powerpoint/2010/main" val="1181934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32002" y="256624"/>
            <a:ext cx="10018713" cy="916460"/>
          </a:xfrm>
        </p:spPr>
        <p:txBody>
          <a:bodyPr/>
          <a:lstStyle/>
          <a:p>
            <a:r>
              <a:rPr lang="tr-TR" sz="2000" dirty="0">
                <a:latin typeface="Times New Roman" panose="02020603050405020304" pitchFamily="18" charset="0"/>
                <a:cs typeface="Times New Roman" panose="02020603050405020304" pitchFamily="18" charset="0"/>
              </a:rPr>
              <a:t>Sonuçlarımız aşağıdaki gibidir:</a:t>
            </a:r>
          </a:p>
          <a:p>
            <a:endParaRPr lang="tr-TR" dirty="0"/>
          </a:p>
        </p:txBody>
      </p:sp>
      <p:pic>
        <p:nvPicPr>
          <p:cNvPr id="4" name="Resim 3" descr="ekran görüntüsü içeren bir resim&#10;&#10;Açıklama otomatik olarak oluşturuldu"/>
          <p:cNvPicPr/>
          <p:nvPr/>
        </p:nvPicPr>
        <p:blipFill>
          <a:blip r:embed="rId3">
            <a:extLst>
              <a:ext uri="{28A0092B-C50C-407E-A947-70E740481C1C}">
                <a14:useLocalDpi xmlns:a14="http://schemas.microsoft.com/office/drawing/2010/main" val="0"/>
              </a:ext>
            </a:extLst>
          </a:blip>
          <a:stretch>
            <a:fillRect/>
          </a:stretch>
        </p:blipFill>
        <p:spPr>
          <a:xfrm>
            <a:off x="4395616" y="790247"/>
            <a:ext cx="4512876" cy="4770283"/>
          </a:xfrm>
          <a:prstGeom prst="rect">
            <a:avLst/>
          </a:prstGeom>
        </p:spPr>
      </p:pic>
      <p:sp>
        <p:nvSpPr>
          <p:cNvPr id="7" name="İçerik Yer Tutucusu 2"/>
          <p:cNvSpPr txBox="1">
            <a:spLocks/>
          </p:cNvSpPr>
          <p:nvPr/>
        </p:nvSpPr>
        <p:spPr>
          <a:xfrm>
            <a:off x="1732002" y="5731475"/>
            <a:ext cx="10018713" cy="11265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tr-TR" sz="2000" dirty="0">
                <a:latin typeface="Times New Roman" panose="02020603050405020304" pitchFamily="18" charset="0"/>
                <a:ea typeface="Calibri" panose="020F0502020204030204" pitchFamily="34" charset="0"/>
                <a:cs typeface="Times New Roman" panose="02020603050405020304" pitchFamily="18" charset="0"/>
              </a:rPr>
              <a:t> Görüldüğü üzere daha önce çözdüğümüz gibi “kamera(700TL)” ve “telefon(500TL)” </a:t>
            </a:r>
            <a:r>
              <a:rPr lang="tr-TR" sz="2000" dirty="0">
                <a:latin typeface="Times New Roman" panose="02020603050405020304" pitchFamily="18" charset="0"/>
                <a:cs typeface="Times New Roman" panose="02020603050405020304" pitchFamily="18" charset="0"/>
              </a:rPr>
              <a:t>seçtiğimizde kapasiteyi geçmeyecek şekilde 1200 TL ile maksimum değeri elde etmiş oluruz.</a:t>
            </a:r>
            <a:endParaRPr lang="tr-TR" sz="2000" dirty="0"/>
          </a:p>
        </p:txBody>
      </p:sp>
    </p:spTree>
    <p:extLst>
      <p:ext uri="{BB962C8B-B14F-4D97-AF65-F5344CB8AC3E}">
        <p14:creationId xmlns:p14="http://schemas.microsoft.com/office/powerpoint/2010/main" val="3339896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F9A55C-1E80-49AA-B66F-8A4C335C64C9}"/>
              </a:ext>
            </a:extLst>
          </p:cNvPr>
          <p:cNvSpPr>
            <a:spLocks noGrp="1"/>
          </p:cNvSpPr>
          <p:nvPr>
            <p:ph type="title"/>
          </p:nvPr>
        </p:nvSpPr>
        <p:spPr>
          <a:xfrm>
            <a:off x="1484312" y="2552700"/>
            <a:ext cx="10018713" cy="1752599"/>
          </a:xfrm>
        </p:spPr>
        <p:txBody>
          <a:bodyPr>
            <a:normAutofit/>
          </a:bodyPr>
          <a:lstStyle/>
          <a:p>
            <a:r>
              <a:rPr lang="tr-TR" sz="3600" dirty="0">
                <a:latin typeface="Times New Roman" panose="02020603050405020304" pitchFamily="18" charset="0"/>
                <a:cs typeface="Times New Roman" panose="02020603050405020304" pitchFamily="18" charset="0"/>
              </a:rPr>
              <a:t>BİZİ DİNLEDİĞİNİZ İÇİN TEŞEKKÜR EDERİZ.</a:t>
            </a:r>
          </a:p>
        </p:txBody>
      </p:sp>
    </p:spTree>
    <p:extLst>
      <p:ext uri="{BB962C8B-B14F-4D97-AF65-F5344CB8AC3E}">
        <p14:creationId xmlns:p14="http://schemas.microsoft.com/office/powerpoint/2010/main" val="271838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1689AA-FCB9-4FCF-B452-C746062DAE6F}"/>
              </a:ext>
            </a:extLst>
          </p:cNvPr>
          <p:cNvSpPr>
            <a:spLocks noGrp="1"/>
          </p:cNvSpPr>
          <p:nvPr>
            <p:ph type="title"/>
          </p:nvPr>
        </p:nvSpPr>
        <p:spPr>
          <a:xfrm>
            <a:off x="1593628" y="2224455"/>
            <a:ext cx="10018713" cy="1752599"/>
          </a:xfrm>
        </p:spPr>
        <p:txBody>
          <a:bodyPr>
            <a:normAutofit fontScale="90000"/>
          </a:bodyPr>
          <a:lstStyle/>
          <a:p>
            <a:pPr>
              <a:spcAft>
                <a:spcPts val="500"/>
              </a:spcAft>
            </a:pPr>
            <a:r>
              <a:rPr lang="tr-TR"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BÖLÜM I</a:t>
            </a:r>
            <a:br>
              <a:rPr lang="tr-TR"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br>
            <a:br>
              <a:rPr lang="tr-TR" dirty="0">
                <a:latin typeface="Calibri" panose="020F0502020204030204" pitchFamily="34" charset="0"/>
                <a:ea typeface="Calibri" panose="020F0502020204030204" pitchFamily="34" charset="0"/>
                <a:cs typeface="Times New Roman" panose="02020603050405020304" pitchFamily="18" charset="0"/>
              </a:rPr>
            </a:br>
            <a:r>
              <a:rPr lang="tr-TR" sz="3100" b="1" dirty="0">
                <a:latin typeface="Times New Roman" panose="02020603050405020304" pitchFamily="18" charset="0"/>
                <a:ea typeface="Calibri" panose="020F0502020204030204" pitchFamily="34" charset="0"/>
                <a:cs typeface="Times New Roman" panose="02020603050405020304" pitchFamily="18" charset="0"/>
              </a:rPr>
              <a:t>1. OPTİMİZASYON’A GİRİŞ VE TEMEL KAVRAMLAR</a:t>
            </a:r>
            <a:endParaRPr lang="tr-TR" sz="3100" dirty="0"/>
          </a:p>
        </p:txBody>
      </p:sp>
    </p:spTree>
    <p:extLst>
      <p:ext uri="{BB962C8B-B14F-4D97-AF65-F5344CB8AC3E}">
        <p14:creationId xmlns:p14="http://schemas.microsoft.com/office/powerpoint/2010/main" val="158132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49EE0-19B3-4CCA-8B5A-8BBFDF0E0C39}"/>
              </a:ext>
            </a:extLst>
          </p:cNvPr>
          <p:cNvSpPr>
            <a:spLocks noGrp="1"/>
          </p:cNvSpPr>
          <p:nvPr>
            <p:ph type="title"/>
          </p:nvPr>
        </p:nvSpPr>
        <p:spPr>
          <a:xfrm>
            <a:off x="1484308" y="495300"/>
            <a:ext cx="10018713" cy="1752599"/>
          </a:xfrm>
        </p:spPr>
        <p:txBody>
          <a:bodyPr/>
          <a:lstStyle/>
          <a:p>
            <a:pPr algn="l"/>
            <a:r>
              <a:rPr lang="tr-TR" b="1" dirty="0">
                <a:latin typeface="Times New Roman" panose="02020603050405020304" pitchFamily="18" charset="0"/>
                <a:cs typeface="Times New Roman" panose="02020603050405020304" pitchFamily="18" charset="0"/>
              </a:rPr>
              <a:t>1.1. Optimizasyon Nedir?</a:t>
            </a:r>
          </a:p>
        </p:txBody>
      </p:sp>
      <p:sp>
        <p:nvSpPr>
          <p:cNvPr id="3" name="İçerik Yer Tutucusu 2">
            <a:extLst>
              <a:ext uri="{FF2B5EF4-FFF2-40B4-BE49-F238E27FC236}">
                <a16:creationId xmlns:a16="http://schemas.microsoft.com/office/drawing/2014/main" id="{A2D84FC6-830C-4ABF-A4C1-61F2A2FD4547}"/>
              </a:ext>
            </a:extLst>
          </p:cNvPr>
          <p:cNvSpPr>
            <a:spLocks noGrp="1"/>
          </p:cNvSpPr>
          <p:nvPr>
            <p:ph idx="1"/>
          </p:nvPr>
        </p:nvSpPr>
        <p:spPr>
          <a:xfrm>
            <a:off x="1484308" y="2362199"/>
            <a:ext cx="10018713" cy="3124201"/>
          </a:xfrm>
        </p:spPr>
        <p:txBody>
          <a:bodyPr>
            <a:normAutofit/>
          </a:bodyPr>
          <a:lstStyle/>
          <a:p>
            <a:pPr algn="just"/>
            <a:r>
              <a:rPr lang="tr-TR" sz="2000" dirty="0">
                <a:latin typeface="Times New Roman" panose="02020603050405020304" pitchFamily="18" charset="0"/>
                <a:cs typeface="Times New Roman" panose="02020603050405020304" pitchFamily="18" charset="0"/>
              </a:rPr>
              <a:t>Matematiksel olarak ifade edilirse; optimizasyon, kısaca bir fonksiyonun minimize veya maksimize edilmesi olarak tanımlanabilir. Türkçe anlam karşılığı ise “uyumlaşma”, “</a:t>
            </a:r>
            <a:r>
              <a:rPr lang="tr-TR" sz="2000" dirty="0" err="1">
                <a:latin typeface="Times New Roman" panose="02020603050405020304" pitchFamily="18" charset="0"/>
                <a:cs typeface="Times New Roman" panose="02020603050405020304" pitchFamily="18" charset="0"/>
              </a:rPr>
              <a:t>uyumlaşım</a:t>
            </a:r>
            <a:r>
              <a:rPr lang="tr-TR" sz="2000" dirty="0">
                <a:latin typeface="Times New Roman" panose="02020603050405020304" pitchFamily="18" charset="0"/>
                <a:cs typeface="Times New Roman" panose="02020603050405020304" pitchFamily="18" charset="0"/>
              </a:rPr>
              <a:t>” ya da “uyumlaştırma” şeklindedir. Yani bir </a:t>
            </a:r>
            <a:r>
              <a:rPr lang="tr-TR" sz="2000" dirty="0" err="1">
                <a:latin typeface="Times New Roman" panose="02020603050405020304" pitchFamily="18" charset="0"/>
                <a:cs typeface="Times New Roman" panose="02020603050405020304" pitchFamily="18" charset="0"/>
              </a:rPr>
              <a:t>gerçel</a:t>
            </a:r>
            <a:r>
              <a:rPr lang="tr-TR" sz="2000" dirty="0">
                <a:latin typeface="Times New Roman" panose="02020603050405020304" pitchFamily="18" charset="0"/>
                <a:cs typeface="Times New Roman" panose="02020603050405020304" pitchFamily="18" charset="0"/>
              </a:rPr>
              <a:t> fonksiyonu minimize ya da maksimize etmek amacı ile gerçek ya da tamsayı değerlerini tanımlı bir aralıkta seçip fonksiyona yerleştirerek sistematik olarak bir problemi incelemek ya da çözmek işlemlerini ifade eder.</a:t>
            </a:r>
          </a:p>
        </p:txBody>
      </p:sp>
    </p:spTree>
    <p:extLst>
      <p:ext uri="{BB962C8B-B14F-4D97-AF65-F5344CB8AC3E}">
        <p14:creationId xmlns:p14="http://schemas.microsoft.com/office/powerpoint/2010/main" val="99065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EA7B145-7BAE-4854-83CA-677454E973BE}"/>
              </a:ext>
            </a:extLst>
          </p:cNvPr>
          <p:cNvSpPr>
            <a:spLocks noGrp="1"/>
          </p:cNvSpPr>
          <p:nvPr>
            <p:ph idx="1"/>
          </p:nvPr>
        </p:nvSpPr>
        <p:spPr>
          <a:xfrm>
            <a:off x="1422317" y="1866899"/>
            <a:ext cx="10018713" cy="2410633"/>
          </a:xfrm>
        </p:spPr>
        <p:txBody>
          <a:bodyPr>
            <a:normAutofit/>
          </a:bodyPr>
          <a:lstStyle/>
          <a:p>
            <a:r>
              <a:rPr lang="tr-TR" sz="2000" dirty="0">
                <a:latin typeface="Times New Roman" panose="02020603050405020304" pitchFamily="18" charset="0"/>
                <a:cs typeface="Times New Roman" panose="02020603050405020304" pitchFamily="18" charset="0"/>
              </a:rPr>
              <a:t>Optimizasyon, en genel anlamıyla, bir sistemde, belirli kısıtlar altında, belirlenmiş bir amaç fonksiyonunun değerinin en </a:t>
            </a:r>
            <a:r>
              <a:rPr lang="tr-TR" sz="2000" dirty="0" err="1">
                <a:latin typeface="Times New Roman" panose="02020603050405020304" pitchFamily="18" charset="0"/>
                <a:cs typeface="Times New Roman" panose="02020603050405020304" pitchFamily="18" charset="0"/>
              </a:rPr>
              <a:t>iyilenmesi</a:t>
            </a:r>
            <a:r>
              <a:rPr lang="tr-TR" sz="2000" dirty="0">
                <a:latin typeface="Times New Roman" panose="02020603050405020304" pitchFamily="18" charset="0"/>
                <a:cs typeface="Times New Roman" panose="02020603050405020304" pitchFamily="18" charset="0"/>
              </a:rPr>
              <a:t> amacıyla karar değişkenlerinin alacağı değerleri belirleme işlemidir. En basit anlamı ile </a:t>
            </a:r>
            <a:r>
              <a:rPr lang="tr-TR" sz="2000" b="1" dirty="0">
                <a:latin typeface="Times New Roman" panose="02020603050405020304" pitchFamily="18" charset="0"/>
                <a:cs typeface="Times New Roman" panose="02020603050405020304" pitchFamily="18" charset="0"/>
              </a:rPr>
              <a:t>optimizasyon</a:t>
            </a:r>
            <a:r>
              <a:rPr lang="tr-TR" sz="2000" dirty="0">
                <a:latin typeface="Times New Roman" panose="02020603050405020304" pitchFamily="18" charset="0"/>
                <a:cs typeface="Times New Roman" panose="02020603050405020304" pitchFamily="18" charset="0"/>
              </a:rPr>
              <a:t> eldeki kısıtlı kaynakları en optimum biçimde kullanmak olarak tanımlanabilir. Diğer bir değişle optimizasyon </a:t>
            </a:r>
            <a:r>
              <a:rPr lang="tr-TR" sz="2000" b="1" dirty="0">
                <a:latin typeface="Times New Roman" panose="02020603050405020304" pitchFamily="18" charset="0"/>
                <a:cs typeface="Times New Roman" panose="02020603050405020304" pitchFamily="18" charset="0"/>
              </a:rPr>
              <a:t>“en iyi amaç kriterinin en iyi değerini veren kısıtlardaki değişkenlerin değerini bulmaktır”</a:t>
            </a:r>
            <a:r>
              <a:rPr lang="tr-TR"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257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3C0846-20FA-4015-A940-15A8EDBBE78E}"/>
              </a:ext>
            </a:extLst>
          </p:cNvPr>
          <p:cNvSpPr>
            <a:spLocks noGrp="1"/>
          </p:cNvSpPr>
          <p:nvPr>
            <p:ph idx="1"/>
          </p:nvPr>
        </p:nvSpPr>
        <p:spPr>
          <a:xfrm>
            <a:off x="1406818" y="1866899"/>
            <a:ext cx="10018713" cy="3124201"/>
          </a:xfrm>
        </p:spPr>
        <p:txBody>
          <a:bodyPr/>
          <a:lstStyle/>
          <a:p>
            <a:r>
              <a:rPr lang="tr-TR" sz="2000" dirty="0">
                <a:latin typeface="Times New Roman" panose="02020603050405020304" pitchFamily="18" charset="0"/>
                <a:cs typeface="Times New Roman" panose="02020603050405020304" pitchFamily="18" charset="0"/>
              </a:rPr>
              <a:t>Çözüm uzayındaki, problemin kısıtlarını sağlayan herhangi bir çözüm, </a:t>
            </a:r>
            <a:r>
              <a:rPr lang="tr-TR" sz="2000" b="1" dirty="0">
                <a:latin typeface="Times New Roman" panose="02020603050405020304" pitchFamily="18" charset="0"/>
                <a:cs typeface="Times New Roman" panose="02020603050405020304" pitchFamily="18" charset="0"/>
              </a:rPr>
              <a:t>uygun çözüm</a:t>
            </a:r>
            <a:r>
              <a:rPr lang="tr-TR" sz="2000" dirty="0">
                <a:latin typeface="Times New Roman" panose="02020603050405020304" pitchFamily="18" charset="0"/>
                <a:cs typeface="Times New Roman" panose="02020603050405020304" pitchFamily="18" charset="0"/>
              </a:rPr>
              <a:t> olarak adlandırılır. </a:t>
            </a:r>
            <a:r>
              <a:rPr lang="tr-TR" sz="2000" b="1" dirty="0">
                <a:latin typeface="Times New Roman" panose="02020603050405020304" pitchFamily="18" charset="0"/>
                <a:cs typeface="Times New Roman" panose="02020603050405020304" pitchFamily="18" charset="0"/>
              </a:rPr>
              <a:t>Optimum çözüm</a:t>
            </a:r>
            <a:r>
              <a:rPr lang="tr-TR" sz="2000" dirty="0">
                <a:latin typeface="Times New Roman" panose="02020603050405020304" pitchFamily="18" charset="0"/>
                <a:cs typeface="Times New Roman" panose="02020603050405020304" pitchFamily="18" charset="0"/>
              </a:rPr>
              <a:t> veya </a:t>
            </a:r>
            <a:r>
              <a:rPr lang="tr-TR" sz="2000" b="1" dirty="0">
                <a:latin typeface="Times New Roman" panose="02020603050405020304" pitchFamily="18" charset="0"/>
                <a:cs typeface="Times New Roman" panose="02020603050405020304" pitchFamily="18" charset="0"/>
              </a:rPr>
              <a:t>optimal çözüm</a:t>
            </a:r>
            <a:r>
              <a:rPr lang="tr-TR" sz="2000" dirty="0">
                <a:latin typeface="Times New Roman" panose="02020603050405020304" pitchFamily="18" charset="0"/>
                <a:cs typeface="Times New Roman" panose="02020603050405020304" pitchFamily="18" charset="0"/>
              </a:rPr>
              <a:t> ise, uygun çözümler arasından, belirlenen amaca göre en iyi çözümü ifade etmektedir. Yani uygun çözüm, doğrusal programlama probleminin tüm kısıtlarını doyuran çözüm iken optimal çözüm tüm uygun çözümler arasında amaç fonksiyonunu iyi karşılayanı çözümdür</a:t>
            </a:r>
            <a:r>
              <a:rPr lang="tr-TR" dirty="0"/>
              <a:t>.</a:t>
            </a:r>
          </a:p>
          <a:p>
            <a:endParaRPr lang="tr-TR" dirty="0"/>
          </a:p>
        </p:txBody>
      </p:sp>
    </p:spTree>
    <p:extLst>
      <p:ext uri="{BB962C8B-B14F-4D97-AF65-F5344CB8AC3E}">
        <p14:creationId xmlns:p14="http://schemas.microsoft.com/office/powerpoint/2010/main" val="4150760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1254</TotalTime>
  <Words>2692</Words>
  <Application>Microsoft Office PowerPoint</Application>
  <PresentationFormat>Geniş ekran</PresentationFormat>
  <Paragraphs>254</Paragraphs>
  <Slides>57</Slides>
  <Notes>23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57</vt:i4>
      </vt:variant>
    </vt:vector>
  </HeadingPairs>
  <TitlesOfParts>
    <vt:vector size="63" baseType="lpstr">
      <vt:lpstr>Arial</vt:lpstr>
      <vt:lpstr>Calibri</vt:lpstr>
      <vt:lpstr>Cambria Math</vt:lpstr>
      <vt:lpstr>Corbel</vt:lpstr>
      <vt:lpstr>Times New Roman</vt:lpstr>
      <vt:lpstr>Paralaks</vt:lpstr>
      <vt:lpstr> T.C. Karadeniz Teknik Üniversitesi Fen Fakültesi İstatistik ve Bilgisayar Bilimleri  Lisans Bitirme Tezi  MiniZinc İle Optimizasyon</vt:lpstr>
      <vt:lpstr>GİRİŞ</vt:lpstr>
      <vt:lpstr>GİRİŞ</vt:lpstr>
      <vt:lpstr>GİRİŞ</vt:lpstr>
      <vt:lpstr>PowerPoint Sunusu</vt:lpstr>
      <vt:lpstr>BÖLÜM I  1. OPTİMİZASYON’A GİRİŞ VE TEMEL KAVRAMLAR</vt:lpstr>
      <vt:lpstr>1.1. Optimizasyon Nedir?</vt:lpstr>
      <vt:lpstr>PowerPoint Sunusu</vt:lpstr>
      <vt:lpstr>PowerPoint Sunusu</vt:lpstr>
      <vt:lpstr>Optimizasyon’un Aşamaları</vt:lpstr>
      <vt:lpstr>1.2. Doğrusal Programlama</vt:lpstr>
      <vt:lpstr>1.2.2. Doğrusal Programlamada Çözüm Yöntemleri </vt:lpstr>
      <vt:lpstr>BÖLÜM II  2. MiniZinc İLE OPTİMİZASYON</vt:lpstr>
      <vt:lpstr>PowerPoint Sunusu</vt:lpstr>
      <vt:lpstr>MiniZinc’te Kullanılan Bazı Komutlar</vt:lpstr>
      <vt:lpstr>PowerPoint Sunusu</vt:lpstr>
      <vt:lpstr>2.3. MiniZinc ile İlk Adımlar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BÖLÜM III   3. MiniZinc İLE UYGULAMALAR </vt:lpstr>
      <vt:lpstr>PowerPoint Sunusu</vt:lpstr>
      <vt:lpstr>Grafik 1.1: Soru 1’deki Sistem Kısıtlarının Koordinat Sistemindeki Görünümü </vt:lpstr>
      <vt:lpstr>Grafik 1.2:Soru 1’in Uygun Çözüm Alanı ve Köşe Noktaları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BİZİ 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Ertuğrul Eşol</dc:creator>
  <cp:lastModifiedBy>Ertuğrul Eşol</cp:lastModifiedBy>
  <cp:revision>104</cp:revision>
  <dcterms:created xsi:type="dcterms:W3CDTF">2020-07-07T09:24:21Z</dcterms:created>
  <dcterms:modified xsi:type="dcterms:W3CDTF">2020-07-09T20:42:38Z</dcterms:modified>
</cp:coreProperties>
</file>