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83" r:id="rId3"/>
    <p:sldId id="284" r:id="rId4"/>
    <p:sldId id="288" r:id="rId5"/>
    <p:sldId id="289" r:id="rId6"/>
    <p:sldId id="285" r:id="rId7"/>
    <p:sldId id="287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80" r:id="rId2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60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10D30-B279-4FA1-81CC-45E9262AD3B2}" type="datetimeFigureOut">
              <a:rPr lang="tr-TR" smtClean="0"/>
              <a:t>13.12.2015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96C2E-8EA3-4B0C-80DD-9562DDD3E4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7468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6C2E-8EA3-4B0C-80DD-9562DDD3E4B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94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Yuvarlatılmış Dikdörtgen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13.12.2015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ikdörtgen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13.12.2015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13.12.2015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13.12.2015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dörtgen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Yuvarlatılmış Dikdörtgen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13.12.2015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Dikdörtgen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ikdörtgen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13.12.2015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13.12.2015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13.12.2015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13.12.2015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Yuvarlatılmış Dikdörtgen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13.12.2015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13.12.2015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Dikdörtgen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ikdörtgen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Dikdörtgen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Yuvarlatılmış Dikdörtgen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13.12.2015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Doç. Dr. Turan SET</a:t>
            </a:r>
          </a:p>
          <a:p>
            <a:r>
              <a:rPr lang="tr-TR" dirty="0" smtClean="0"/>
              <a:t>Karadeniz Teknik Üniversitesi Tıp Fakültesi Aile Hekimliği Anabilim Dalı</a:t>
            </a:r>
            <a:endParaRPr lang="tr-TR" dirty="0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/>
              <a:t>TEST İSTATİSTİĞİNİN SEÇİLMESİ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46962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48" t="30388" r="24149" b="48573"/>
          <a:stretch/>
        </p:blipFill>
        <p:spPr bwMode="auto">
          <a:xfrm>
            <a:off x="3142912" y="1268760"/>
            <a:ext cx="2736304" cy="3762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272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Numerik Veri Tek Grup </a:t>
            </a:r>
            <a:br>
              <a:rPr lang="tr-TR" dirty="0"/>
            </a:br>
            <a:r>
              <a:rPr lang="tr-TR" b="1" i="1" dirty="0"/>
              <a:t>Tek örneklemde t testi </a:t>
            </a:r>
            <a:r>
              <a:rPr lang="tr-TR" dirty="0"/>
              <a:t>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tr-TR" dirty="0"/>
              <a:t>Mahallemizdeki bireylerin boylarını ölçtüğümüzü düşünelim [mahalle=tek grup; </a:t>
            </a:r>
            <a:r>
              <a:rPr lang="tr-TR" dirty="0" smtClean="0"/>
              <a:t>boy=numerik </a:t>
            </a:r>
            <a:r>
              <a:rPr lang="tr-TR" dirty="0"/>
              <a:t>veri]. </a:t>
            </a:r>
            <a:endParaRPr lang="tr-TR" dirty="0" smtClean="0"/>
          </a:p>
          <a:p>
            <a:pPr>
              <a:lnSpc>
                <a:spcPct val="200000"/>
              </a:lnSpc>
            </a:pPr>
            <a:r>
              <a:rPr lang="tr-TR" dirty="0" smtClean="0"/>
              <a:t>Sonuçlarımızı </a:t>
            </a:r>
            <a:r>
              <a:rPr lang="tr-TR" dirty="0"/>
              <a:t>il geneli ile karşılaştırmak istiyoruz. </a:t>
            </a:r>
            <a:endParaRPr lang="tr-TR" dirty="0" smtClean="0"/>
          </a:p>
          <a:p>
            <a:pPr>
              <a:lnSpc>
                <a:spcPct val="200000"/>
              </a:lnSpc>
            </a:pPr>
            <a:r>
              <a:rPr lang="tr-TR" dirty="0" smtClean="0"/>
              <a:t>Daha </a:t>
            </a:r>
            <a:r>
              <a:rPr lang="tr-TR" dirty="0"/>
              <a:t>önceki araştırmalardan ilimizdeki bireylerin boy ortalamasının </a:t>
            </a:r>
            <a:r>
              <a:rPr lang="tr-TR" dirty="0" smtClean="0"/>
              <a:t>161 </a:t>
            </a:r>
            <a:r>
              <a:rPr lang="tr-TR" dirty="0"/>
              <a:t>cm olduğunu biliyoruz. 	</a:t>
            </a:r>
          </a:p>
          <a:p>
            <a:pPr marL="0" indent="0">
              <a:lnSpc>
                <a:spcPct val="200000"/>
              </a:lnSpc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373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Numerik Veri İ</a:t>
            </a:r>
            <a:r>
              <a:rPr lang="tr-TR" dirty="0" smtClean="0"/>
              <a:t>ki </a:t>
            </a:r>
            <a:r>
              <a:rPr lang="tr-TR" dirty="0"/>
              <a:t>Bağımlı Grup </a:t>
            </a:r>
            <a:br>
              <a:rPr lang="tr-TR" dirty="0"/>
            </a:br>
            <a:r>
              <a:rPr lang="tr-TR" b="1" i="1" dirty="0"/>
              <a:t>Bağımlı örneklemlerde t testi </a:t>
            </a:r>
            <a:r>
              <a:rPr lang="tr-TR" dirty="0"/>
              <a:t>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Şişman hastalarımıza </a:t>
            </a:r>
            <a:r>
              <a:rPr lang="tr-TR" dirty="0"/>
              <a:t>bir beslenme ve egzersiz programı uyguladığımızı varsayalım.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Program </a:t>
            </a:r>
            <a:r>
              <a:rPr lang="tr-TR" dirty="0"/>
              <a:t>sonunda katılımcıların kilo verip vermediklerini araştırmak istiyoruz 	</a:t>
            </a:r>
          </a:p>
        </p:txBody>
      </p:sp>
    </p:spTree>
    <p:extLst>
      <p:ext uri="{BB962C8B-B14F-4D97-AF65-F5344CB8AC3E}">
        <p14:creationId xmlns:p14="http://schemas.microsoft.com/office/powerpoint/2010/main" val="377130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Numerik Veri İ</a:t>
            </a:r>
            <a:r>
              <a:rPr lang="tr-TR" dirty="0" smtClean="0"/>
              <a:t>ki </a:t>
            </a:r>
            <a:r>
              <a:rPr lang="tr-TR" dirty="0"/>
              <a:t>Bağımsız Grup </a:t>
            </a:r>
            <a:br>
              <a:rPr lang="tr-TR" dirty="0"/>
            </a:br>
            <a:r>
              <a:rPr lang="tr-TR" b="1" i="1" dirty="0"/>
              <a:t>Bağımsız örneklemlerde t testi </a:t>
            </a:r>
            <a:r>
              <a:rPr lang="tr-TR" dirty="0"/>
              <a:t>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Üçüncü sınıf öğrencilerin </a:t>
            </a:r>
            <a:r>
              <a:rPr lang="tr-TR" dirty="0"/>
              <a:t>vücut kitle indekslerinin (VKİ) erkekler ve bayanlar arasında farklılık gösterip göstermediğini araştırmak istediğimizi varsayalım 	</a:t>
            </a:r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162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Numerik Veri İ</a:t>
            </a:r>
            <a:r>
              <a:rPr lang="tr-TR" dirty="0" smtClean="0"/>
              <a:t>kiden </a:t>
            </a:r>
            <a:r>
              <a:rPr lang="tr-TR" dirty="0"/>
              <a:t>Fazla Bağımsız Grup </a:t>
            </a:r>
            <a:br>
              <a:rPr lang="tr-TR" dirty="0"/>
            </a:br>
            <a:r>
              <a:rPr lang="tr-TR" b="1" i="1" dirty="0"/>
              <a:t>Tek yönlü ANOVA </a:t>
            </a:r>
            <a:r>
              <a:rPr lang="tr-TR" dirty="0"/>
              <a:t>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r-TR" dirty="0" smtClean="0"/>
              <a:t>Şişman hastalarımızın </a:t>
            </a:r>
            <a:r>
              <a:rPr lang="tr-TR" dirty="0"/>
              <a:t>eğitim durumlarına göre </a:t>
            </a:r>
            <a:r>
              <a:rPr lang="tr-TR" dirty="0" smtClean="0"/>
              <a:t>kilolarının </a:t>
            </a:r>
            <a:r>
              <a:rPr lang="tr-TR" dirty="0"/>
              <a:t>farklılık gösterip göstermediğini araştırmak istediğimizi varsayalım (H</a:t>
            </a:r>
            <a:r>
              <a:rPr lang="tr-TR" baseline="-25000" dirty="0"/>
              <a:t>0</a:t>
            </a:r>
            <a:r>
              <a:rPr lang="tr-TR" dirty="0"/>
              <a:t>: Eğitim </a:t>
            </a:r>
            <a:r>
              <a:rPr lang="tr-TR" dirty="0" smtClean="0"/>
              <a:t>durumuna göre şişman hastaların kiloları </a:t>
            </a:r>
            <a:r>
              <a:rPr lang="tr-TR" dirty="0"/>
              <a:t>arasında fark yoktur). </a:t>
            </a:r>
            <a:endParaRPr lang="tr-TR" dirty="0" smtClean="0"/>
          </a:p>
          <a:p>
            <a:pPr lvl="1">
              <a:lnSpc>
                <a:spcPct val="150000"/>
              </a:lnSpc>
            </a:pPr>
            <a:r>
              <a:rPr lang="tr-TR" dirty="0" smtClean="0"/>
              <a:t>Ölçmek </a:t>
            </a:r>
            <a:r>
              <a:rPr lang="tr-TR" dirty="0"/>
              <a:t>istediğimiz değişken </a:t>
            </a:r>
            <a:r>
              <a:rPr lang="tr-TR" dirty="0" smtClean="0"/>
              <a:t>(kilo) </a:t>
            </a:r>
            <a:r>
              <a:rPr lang="tr-TR" dirty="0"/>
              <a:t>numerik sürekli bir değişkendir. </a:t>
            </a:r>
            <a:endParaRPr lang="tr-TR" dirty="0" smtClean="0"/>
          </a:p>
          <a:p>
            <a:pPr lvl="1">
              <a:lnSpc>
                <a:spcPct val="150000"/>
              </a:lnSpc>
            </a:pPr>
            <a:r>
              <a:rPr lang="tr-TR" dirty="0" smtClean="0"/>
              <a:t>İlkokul</a:t>
            </a:r>
            <a:r>
              <a:rPr lang="tr-TR" dirty="0"/>
              <a:t>, </a:t>
            </a:r>
            <a:r>
              <a:rPr lang="tr-TR" dirty="0" smtClean="0"/>
              <a:t>ortaokul, lise ve üniversite </a:t>
            </a:r>
            <a:r>
              <a:rPr lang="tr-TR" dirty="0"/>
              <a:t>olmak üzere dört grubumuz </a:t>
            </a:r>
            <a:r>
              <a:rPr lang="tr-TR" dirty="0" smtClean="0"/>
              <a:t>var. </a:t>
            </a:r>
            <a:r>
              <a:rPr lang="tr-TR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804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Kategorik Veri İ</a:t>
            </a:r>
            <a:r>
              <a:rPr lang="tr-TR" dirty="0" smtClean="0"/>
              <a:t>ki </a:t>
            </a:r>
            <a:r>
              <a:rPr lang="tr-TR" dirty="0"/>
              <a:t>Bağımlı Grup </a:t>
            </a:r>
            <a:br>
              <a:rPr lang="tr-TR" dirty="0"/>
            </a:br>
            <a:r>
              <a:rPr lang="tr-TR" b="1" i="1" dirty="0" err="1"/>
              <a:t>McNemar</a:t>
            </a:r>
            <a:r>
              <a:rPr lang="tr-TR" b="1" i="1" dirty="0"/>
              <a:t> testi </a:t>
            </a:r>
            <a:r>
              <a:rPr lang="tr-TR" dirty="0"/>
              <a:t>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/>
              <a:t>Diyabetik hastalarımıza kan şekeri kontrolünün önemi ve gerektiğinde insülin kullanılması konusunda bir eğitim verdiğimizi düşünelim.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Örneklemimizdeki </a:t>
            </a:r>
            <a:r>
              <a:rPr lang="tr-TR" dirty="0"/>
              <a:t>bireylerin ilaç tercihlerinin eğitimden sonra değişip değişmediğini incelemek istiyoruz. 	</a:t>
            </a:r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9034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Kategorik Veri İ</a:t>
            </a:r>
            <a:r>
              <a:rPr lang="tr-TR" dirty="0" smtClean="0"/>
              <a:t>ki </a:t>
            </a:r>
            <a:r>
              <a:rPr lang="tr-TR" dirty="0"/>
              <a:t>Bağımsız Grup </a:t>
            </a:r>
            <a:br>
              <a:rPr lang="tr-TR" dirty="0"/>
            </a:br>
            <a:r>
              <a:rPr lang="en-US" b="1" i="1" dirty="0"/>
              <a:t>Ki </a:t>
            </a:r>
            <a:r>
              <a:rPr lang="en-US" b="1" i="1" dirty="0" err="1"/>
              <a:t>Kare</a:t>
            </a:r>
            <a:r>
              <a:rPr lang="en-US" b="1" i="1" dirty="0"/>
              <a:t> </a:t>
            </a:r>
            <a:r>
              <a:rPr lang="en-US" b="1" i="1" dirty="0" err="1" smtClean="0"/>
              <a:t>testi</a:t>
            </a:r>
            <a:r>
              <a:rPr lang="en-US" dirty="0"/>
              <a:t>	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Sınıfımızdaki öğrencilerin cinsiyet </a:t>
            </a:r>
            <a:r>
              <a:rPr lang="tr-TR" dirty="0"/>
              <a:t>açısından </a:t>
            </a:r>
            <a:r>
              <a:rPr lang="tr-TR" dirty="0" smtClean="0"/>
              <a:t>sigara kullanma durumunda bir </a:t>
            </a:r>
            <a:r>
              <a:rPr lang="tr-TR" dirty="0"/>
              <a:t>farklılık olup olmadığını araştırmak istiyoruz.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İncelediğimiz </a:t>
            </a:r>
            <a:r>
              <a:rPr lang="tr-TR" dirty="0"/>
              <a:t>değişken </a:t>
            </a:r>
            <a:r>
              <a:rPr lang="tr-TR" dirty="0" smtClean="0"/>
              <a:t>(sigara kullanma durumu; 1-evet, 2-hayır) </a:t>
            </a:r>
            <a:r>
              <a:rPr lang="tr-TR" dirty="0"/>
              <a:t>kategorik bir değişkendir. Erkekler ve bayanlar olmak üzere iki </a:t>
            </a:r>
            <a:r>
              <a:rPr lang="tr-TR" dirty="0" smtClean="0"/>
              <a:t>bağımsız grubumuz var</a:t>
            </a:r>
            <a:endParaRPr lang="tr-TR" dirty="0"/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780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39552" y="274638"/>
            <a:ext cx="8352928" cy="1143000"/>
          </a:xfrm>
        </p:spPr>
        <p:txBody>
          <a:bodyPr>
            <a:normAutofit fontScale="90000"/>
          </a:bodyPr>
          <a:lstStyle/>
          <a:p>
            <a:r>
              <a:rPr lang="tr-TR" dirty="0"/>
              <a:t>Kategorik Veri İ</a:t>
            </a:r>
            <a:r>
              <a:rPr lang="tr-TR" dirty="0" smtClean="0"/>
              <a:t>kiden </a:t>
            </a:r>
            <a:r>
              <a:rPr lang="tr-TR" dirty="0"/>
              <a:t>Fazla Bağımsız Grup </a:t>
            </a:r>
            <a:br>
              <a:rPr lang="tr-TR" dirty="0"/>
            </a:br>
            <a:r>
              <a:rPr lang="tr-TR" b="1" i="1" dirty="0"/>
              <a:t>Ki Kare </a:t>
            </a:r>
            <a:r>
              <a:rPr lang="tr-TR" b="1" i="1" dirty="0" smtClean="0"/>
              <a:t>testi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Eğitim durumuna göre fiziksel aktivite düzeyleri arasında </a:t>
            </a:r>
            <a:r>
              <a:rPr lang="tr-TR" dirty="0"/>
              <a:t>fark olup olmadığını incelemek istiyoruz. </a:t>
            </a:r>
          </a:p>
          <a:p>
            <a:pPr marL="0" indent="0">
              <a:lnSpc>
                <a:spcPct val="150000"/>
              </a:lnSpc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03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23046"/>
              </p:ext>
            </p:extLst>
          </p:nvPr>
        </p:nvGraphicFramePr>
        <p:xfrm>
          <a:off x="179513" y="624436"/>
          <a:ext cx="8784975" cy="5098962"/>
        </p:xfrm>
        <a:graphic>
          <a:graphicData uri="http://schemas.openxmlformats.org/drawingml/2006/table">
            <a:tbl>
              <a:tblPr/>
              <a:tblGrid>
                <a:gridCol w="2927689"/>
                <a:gridCol w="2928643"/>
                <a:gridCol w="2928643"/>
              </a:tblGrid>
              <a:tr h="57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tr-TR" sz="20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400" b="1" dirty="0" smtClean="0">
                          <a:effectLst/>
                          <a:latin typeface="Calibri"/>
                        </a:rPr>
                        <a:t>Parametrik</a:t>
                      </a:r>
                      <a:endParaRPr lang="tr-TR" sz="48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2400" b="1" dirty="0" err="1" smtClean="0">
                          <a:effectLst/>
                          <a:latin typeface="Calibri"/>
                        </a:rPr>
                        <a:t>Non</a:t>
                      </a:r>
                      <a:r>
                        <a:rPr lang="tr-TR" sz="2400" b="1" dirty="0" smtClean="0">
                          <a:effectLst/>
                          <a:latin typeface="Calibri"/>
                        </a:rPr>
                        <a:t>-Parametrik</a:t>
                      </a:r>
                      <a:endParaRPr lang="tr-TR" sz="48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45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i="1" dirty="0" smtClean="0">
                          <a:effectLst/>
                          <a:latin typeface="Calibri"/>
                        </a:rPr>
                        <a:t>Numerik veri tek grup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1400" i="1" dirty="0" smtClean="0">
                          <a:effectLst/>
                          <a:latin typeface="Calibri"/>
                        </a:rPr>
                        <a:t>(Bir grubun teorik bir değerl</a:t>
                      </a:r>
                      <a:r>
                        <a:rPr lang="tr-TR" sz="1400" i="1" baseline="0" dirty="0" smtClean="0">
                          <a:effectLst/>
                          <a:latin typeface="Calibri"/>
                        </a:rPr>
                        <a:t>e kıyası)</a:t>
                      </a:r>
                      <a:endParaRPr lang="tr-TR" sz="1600" i="1" baseline="0" dirty="0" smtClean="0">
                        <a:effectLst/>
                        <a:latin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effectLst/>
                          <a:latin typeface="Calibri"/>
                        </a:rPr>
                        <a:t>Tek örneklemde </a:t>
                      </a:r>
                      <a:r>
                        <a:rPr lang="tr-TR" sz="2000" dirty="0">
                          <a:effectLst/>
                          <a:latin typeface="Calibri"/>
                        </a:rPr>
                        <a:t>t test</a:t>
                      </a:r>
                      <a:endParaRPr lang="tr-TR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effectLst/>
                          <a:latin typeface="Calibri"/>
                        </a:rPr>
                        <a:t>İşaret testi</a:t>
                      </a:r>
                      <a:endParaRPr lang="tr-TR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45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i="1" dirty="0" smtClean="0">
                          <a:effectLst/>
                          <a:latin typeface="Calibri"/>
                        </a:rPr>
                        <a:t>Numerik Veri İki Bağımsız Grup </a:t>
                      </a:r>
                      <a:endParaRPr lang="tr-TR" sz="4400" i="1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effectLst/>
                          <a:latin typeface="Calibri"/>
                        </a:rPr>
                        <a:t>Bağımsız örneklemlerde t testi </a:t>
                      </a:r>
                      <a:endParaRPr lang="tr-TR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dirty="0">
                          <a:effectLst/>
                          <a:latin typeface="Calibri"/>
                        </a:rPr>
                        <a:t>Mann-</a:t>
                      </a:r>
                      <a:r>
                        <a:rPr lang="tr-TR" sz="2000" dirty="0" err="1">
                          <a:effectLst/>
                          <a:latin typeface="Calibri"/>
                        </a:rPr>
                        <a:t>Whitney</a:t>
                      </a:r>
                      <a:r>
                        <a:rPr lang="tr-TR" sz="2000" dirty="0">
                          <a:effectLst/>
                          <a:latin typeface="Calibri"/>
                        </a:rPr>
                        <a:t> U test</a:t>
                      </a:r>
                      <a:endParaRPr lang="tr-TR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54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i="1" dirty="0" smtClean="0">
                          <a:effectLst/>
                          <a:latin typeface="Calibri"/>
                        </a:rPr>
                        <a:t>Numerik Veri İki Bağımlı Grup</a:t>
                      </a:r>
                      <a:endParaRPr lang="tr-TR" sz="4400" i="1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dirty="0" smtClean="0">
                          <a:effectLst/>
                          <a:latin typeface="Calibri"/>
                        </a:rPr>
                        <a:t>Bağımlı örneklemlerde </a:t>
                      </a:r>
                      <a:r>
                        <a:rPr lang="tr-TR" sz="2000" dirty="0">
                          <a:effectLst/>
                          <a:latin typeface="Calibri"/>
                        </a:rPr>
                        <a:t>t test</a:t>
                      </a:r>
                      <a:endParaRPr lang="tr-TR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  <a:latin typeface="Calibri"/>
                        </a:rPr>
                        <a:t>Wilcoxon</a:t>
                      </a:r>
                      <a:r>
                        <a:rPr lang="tr-TR" sz="2000" dirty="0">
                          <a:effectLst/>
                          <a:latin typeface="Calibri"/>
                        </a:rPr>
                        <a:t> test</a:t>
                      </a:r>
                      <a:endParaRPr lang="tr-TR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169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i="1" dirty="0" smtClean="0">
                          <a:effectLst/>
                          <a:latin typeface="Calibri"/>
                        </a:rPr>
                        <a:t>Numerik Veri İkiden Fazla Bağımsız Grup</a:t>
                      </a:r>
                      <a:endParaRPr lang="tr-TR" sz="4400" i="1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  <a:latin typeface="Calibri"/>
                        </a:rPr>
                        <a:t>One</a:t>
                      </a:r>
                      <a:r>
                        <a:rPr lang="tr-TR" sz="2000" dirty="0">
                          <a:effectLst/>
                          <a:latin typeface="Calibri"/>
                        </a:rPr>
                        <a:t> </a:t>
                      </a:r>
                      <a:r>
                        <a:rPr lang="tr-TR" sz="2000" dirty="0" err="1">
                          <a:effectLst/>
                          <a:latin typeface="Calibri"/>
                        </a:rPr>
                        <a:t>way</a:t>
                      </a:r>
                      <a:r>
                        <a:rPr lang="tr-TR" sz="2000" dirty="0">
                          <a:effectLst/>
                          <a:latin typeface="Calibri"/>
                        </a:rPr>
                        <a:t> ANOVA</a:t>
                      </a:r>
                      <a:endParaRPr lang="tr-TR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dirty="0" err="1" smtClean="0">
                          <a:effectLst/>
                          <a:latin typeface="Calibri"/>
                        </a:rPr>
                        <a:t>Kruskal</a:t>
                      </a:r>
                      <a:r>
                        <a:rPr lang="tr-TR" sz="2000" dirty="0" smtClean="0">
                          <a:effectLst/>
                          <a:latin typeface="Calibri"/>
                        </a:rPr>
                        <a:t>-Wallis </a:t>
                      </a:r>
                      <a:r>
                        <a:rPr lang="tr-TR" sz="2000" dirty="0">
                          <a:effectLst/>
                          <a:latin typeface="Calibri"/>
                        </a:rPr>
                        <a:t>test</a:t>
                      </a:r>
                      <a:endParaRPr lang="tr-TR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45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i="1" dirty="0">
                          <a:effectLst/>
                          <a:latin typeface="Calibri"/>
                        </a:rPr>
                        <a:t>İki </a:t>
                      </a:r>
                      <a:r>
                        <a:rPr lang="tr-TR" sz="2000" i="1" dirty="0" smtClean="0">
                          <a:effectLst/>
                          <a:latin typeface="Calibri"/>
                        </a:rPr>
                        <a:t>numerik değişken </a:t>
                      </a:r>
                      <a:r>
                        <a:rPr lang="tr-TR" sz="2000" i="1" dirty="0">
                          <a:effectLst/>
                          <a:latin typeface="Calibri"/>
                        </a:rPr>
                        <a:t>arasındaki ilişki</a:t>
                      </a:r>
                      <a:endParaRPr lang="tr-TR" sz="4400" i="1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>
                          <a:effectLst/>
                          <a:latin typeface="Calibri"/>
                        </a:rPr>
                        <a:t>Pearson correlation</a:t>
                      </a:r>
                      <a:endParaRPr lang="tr-TR" sz="440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dirty="0" err="1">
                          <a:effectLst/>
                          <a:latin typeface="Calibri"/>
                        </a:rPr>
                        <a:t>Spearman</a:t>
                      </a:r>
                      <a:r>
                        <a:rPr lang="tr-TR" sz="2000" dirty="0">
                          <a:effectLst/>
                          <a:latin typeface="Calibri"/>
                        </a:rPr>
                        <a:t> </a:t>
                      </a:r>
                      <a:r>
                        <a:rPr lang="tr-TR" sz="2000" dirty="0" err="1">
                          <a:effectLst/>
                          <a:latin typeface="Calibri"/>
                        </a:rPr>
                        <a:t>correlation</a:t>
                      </a:r>
                      <a:endParaRPr lang="tr-TR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39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tr-TR" sz="2000" i="1" dirty="0" smtClean="0">
                          <a:latin typeface="Calibri" pitchFamily="34" charset="0"/>
                        </a:rPr>
                        <a:t>Kategorik Veri İki veya Daha Fazla Bağımsız Grup </a:t>
                      </a:r>
                      <a:endParaRPr lang="tr-TR" sz="2000" i="1" dirty="0">
                        <a:effectLst/>
                        <a:latin typeface="Calibri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4400" dirty="0" smtClean="0">
                          <a:effectLst/>
                        </a:rPr>
                        <a:t>----</a:t>
                      </a:r>
                      <a:endParaRPr lang="tr-TR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tr-T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Ki Kare test</a:t>
                      </a:r>
                      <a:endParaRPr lang="tr-TR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3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+mn-cs"/>
                        </a:rPr>
                        <a:t>Kategorik Veri İki Bağımlı Grup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tr-TR" sz="4400" dirty="0" smtClean="0">
                          <a:effectLst/>
                        </a:rPr>
                        <a:t>----</a:t>
                      </a:r>
                      <a:endParaRPr lang="tr-TR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kumimoji="0" lang="tr-TR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McNemar</a:t>
                      </a:r>
                      <a:r>
                        <a:rPr kumimoji="0" lang="tr-TR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test</a:t>
                      </a:r>
                      <a:endParaRPr lang="tr-TR" sz="4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0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800" dirty="0" smtClean="0"/>
              <a:t>Bir araştırma konusu belirleyiniz</a:t>
            </a:r>
          </a:p>
          <a:p>
            <a:pPr lvl="1">
              <a:lnSpc>
                <a:spcPct val="150000"/>
              </a:lnSpc>
            </a:pPr>
            <a:r>
              <a:rPr lang="tr-TR" sz="2800" dirty="0" smtClean="0"/>
              <a:t>H</a:t>
            </a:r>
            <a:r>
              <a:rPr lang="tr-TR" sz="2800" baseline="-25000" dirty="0" smtClean="0"/>
              <a:t>0</a:t>
            </a:r>
            <a:r>
              <a:rPr lang="tr-TR" sz="2800" dirty="0" smtClean="0"/>
              <a:t> hipotezini oluşturunuz.</a:t>
            </a:r>
          </a:p>
          <a:p>
            <a:pPr lvl="1">
              <a:lnSpc>
                <a:spcPct val="150000"/>
              </a:lnSpc>
            </a:pPr>
            <a:r>
              <a:rPr lang="tr-TR" sz="2800" dirty="0" smtClean="0"/>
              <a:t>Bu hipotezinizi test etmek için hangi istatistik analizi kullanacağınızı tablodan yararlanarak belirleyiniz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278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2564904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Parametrik ve </a:t>
            </a:r>
            <a:r>
              <a:rPr lang="tr-TR" dirty="0" err="1" smtClean="0"/>
              <a:t>nonparametrik</a:t>
            </a:r>
            <a:r>
              <a:rPr lang="tr-TR" dirty="0" smtClean="0"/>
              <a:t> testler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653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 smtClean="0"/>
              <a:t>Kaynak</a:t>
            </a:r>
            <a:endParaRPr lang="tr-TR" dirty="0"/>
          </a:p>
        </p:txBody>
      </p:sp>
      <p:sp>
        <p:nvSpPr>
          <p:cNvPr id="3" name="İçerik Yer Tutucusu 2"/>
          <p:cNvSpPr txBox="1">
            <a:spLocks/>
          </p:cNvSpPr>
          <p:nvPr/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tr-TR" sz="2000" dirty="0" smtClean="0"/>
              <a:t>Aktürk Z, Acemoğlu H. Sağlık Çalışanları İçin Araştırma ve Pratik İstatistik. Anadolu Ofset: İstanbul, 2011.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000" dirty="0" smtClean="0"/>
              <a:t>Prof. Dr. Kemal Turhan. </a:t>
            </a:r>
            <a:r>
              <a:rPr lang="tr-TR" sz="2000" dirty="0" err="1" smtClean="0"/>
              <a:t>Biyoistatistik</a:t>
            </a:r>
            <a:r>
              <a:rPr lang="tr-TR" sz="2000" dirty="0" smtClean="0"/>
              <a:t> </a:t>
            </a:r>
            <a:r>
              <a:rPr lang="tr-TR" sz="2000" dirty="0" err="1" smtClean="0"/>
              <a:t>ppt</a:t>
            </a:r>
            <a:r>
              <a:rPr lang="tr-TR" sz="2000" dirty="0" smtClean="0"/>
              <a:t>. </a:t>
            </a:r>
            <a:r>
              <a:rPr lang="tr-TR" sz="2000" smtClean="0"/>
              <a:t>Sunumu.</a:t>
            </a:r>
            <a:endParaRPr lang="tr-TR" sz="2000" dirty="0" smtClean="0"/>
          </a:p>
          <a:p>
            <a:pPr marL="514350" indent="-514350">
              <a:buFont typeface="+mj-lt"/>
              <a:buAutoNum type="arabicPeriod"/>
            </a:pPr>
            <a:endParaRPr lang="tr-TR" sz="2000" dirty="0" smtClean="0"/>
          </a:p>
        </p:txBody>
      </p:sp>
    </p:spTree>
    <p:extLst>
      <p:ext uri="{BB962C8B-B14F-4D97-AF65-F5344CB8AC3E}">
        <p14:creationId xmlns:p14="http://schemas.microsoft.com/office/powerpoint/2010/main" val="15516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Parametrik Testler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 smtClean="0"/>
              <a:t>Örneklem değerlerinden evren parametreleri hakkında tahminde bulunulur. </a:t>
            </a:r>
          </a:p>
          <a:p>
            <a:pPr>
              <a:lnSpc>
                <a:spcPct val="150000"/>
              </a:lnSpc>
            </a:pPr>
            <a:r>
              <a:rPr lang="tr-TR" dirty="0" smtClean="0"/>
              <a:t>Parametrik testleri kullanmak için evrenden seçilen örneklemin evreni temsil ettiğini sınamak gerekir. 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Silah kullanmak için ruhsata ihtiyaç duyulması gibi</a:t>
            </a:r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144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Parametrik Testler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 smtClean="0"/>
              <a:t>Parametrik </a:t>
            </a:r>
            <a:r>
              <a:rPr lang="tr-TR" dirty="0"/>
              <a:t>testlerin </a:t>
            </a:r>
            <a:r>
              <a:rPr lang="tr-TR" dirty="0" smtClean="0"/>
              <a:t>uygulanabilmesi için; </a:t>
            </a:r>
          </a:p>
          <a:p>
            <a:pPr lvl="1">
              <a:lnSpc>
                <a:spcPct val="150000"/>
              </a:lnSpc>
            </a:pPr>
            <a:r>
              <a:rPr lang="tr-TR" dirty="0" smtClean="0"/>
              <a:t>Verilerin </a:t>
            </a:r>
            <a:r>
              <a:rPr lang="tr-TR" dirty="0"/>
              <a:t>normal dağılıma </a:t>
            </a:r>
            <a:r>
              <a:rPr lang="tr-TR" dirty="0" smtClean="0"/>
              <a:t>uyması </a:t>
            </a:r>
          </a:p>
          <a:p>
            <a:pPr lvl="1">
              <a:lnSpc>
                <a:spcPct val="150000"/>
              </a:lnSpc>
            </a:pPr>
            <a:r>
              <a:rPr lang="tr-TR" dirty="0" err="1"/>
              <a:t>V</a:t>
            </a:r>
            <a:r>
              <a:rPr lang="tr-TR" dirty="0" err="1" smtClean="0"/>
              <a:t>aryansların</a:t>
            </a:r>
            <a:r>
              <a:rPr lang="tr-TR" dirty="0" smtClean="0"/>
              <a:t> </a:t>
            </a:r>
            <a:r>
              <a:rPr lang="tr-TR" dirty="0"/>
              <a:t>homojen </a:t>
            </a:r>
            <a:r>
              <a:rPr lang="tr-TR" dirty="0" smtClean="0"/>
              <a:t>olması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Deneklerin evrenden rasgele </a:t>
            </a:r>
            <a:r>
              <a:rPr lang="tr-TR" dirty="0" smtClean="0"/>
              <a:t>seçilmiş olması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Deneklerin birbirinden bağımsız </a:t>
            </a:r>
            <a:r>
              <a:rPr lang="tr-TR" dirty="0" smtClean="0"/>
              <a:t>olması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Denek sayılarının yeterli </a:t>
            </a:r>
            <a:r>
              <a:rPr lang="tr-TR" dirty="0" smtClean="0"/>
              <a:t>olması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57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Parametrik Testler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 smtClean="0"/>
              <a:t>Parametrik </a:t>
            </a:r>
            <a:r>
              <a:rPr lang="tr-TR" dirty="0"/>
              <a:t>testler, </a:t>
            </a:r>
            <a:r>
              <a:rPr lang="tr-TR" dirty="0" err="1"/>
              <a:t>nonparametrik</a:t>
            </a:r>
            <a:r>
              <a:rPr lang="tr-TR" dirty="0"/>
              <a:t> testlere göre daha güçlü ve daha esnektir. </a:t>
            </a:r>
            <a:endParaRPr lang="tr-TR" dirty="0" smtClean="0"/>
          </a:p>
          <a:p>
            <a:pPr>
              <a:lnSpc>
                <a:spcPct val="150000"/>
              </a:lnSpc>
            </a:pPr>
            <a:r>
              <a:rPr lang="tr-TR" dirty="0" smtClean="0"/>
              <a:t>Birçok </a:t>
            </a:r>
            <a:r>
              <a:rPr lang="tr-TR" dirty="0"/>
              <a:t>bağımsız </a:t>
            </a:r>
            <a:r>
              <a:rPr lang="tr-TR" dirty="0" smtClean="0"/>
              <a:t>değişkenin </a:t>
            </a:r>
            <a:r>
              <a:rPr lang="tr-TR" dirty="0"/>
              <a:t>bağımlı değişken üzerindeki etkisinin incelenmesine yardımcı olmaları yanında, birbirleri ile olan etkileşimlerinin değerlendirilmesinde de yardımcı olurlar</a:t>
            </a:r>
          </a:p>
        </p:txBody>
      </p:sp>
    </p:spTree>
    <p:extLst>
      <p:ext uri="{BB962C8B-B14F-4D97-AF65-F5344CB8AC3E}">
        <p14:creationId xmlns:p14="http://schemas.microsoft.com/office/powerpoint/2010/main" val="158982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Non</a:t>
            </a:r>
            <a:r>
              <a:rPr lang="tr-TR" dirty="0" smtClean="0"/>
              <a:t>-parametrik testler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tr-TR" dirty="0" smtClean="0"/>
              <a:t>Evrene yönelik tahminde bulunmazlar.</a:t>
            </a:r>
          </a:p>
          <a:p>
            <a:pPr>
              <a:lnSpc>
                <a:spcPct val="150000"/>
              </a:lnSpc>
            </a:pPr>
            <a:r>
              <a:rPr lang="tr-TR" dirty="0" err="1" smtClean="0"/>
              <a:t>Non</a:t>
            </a:r>
            <a:r>
              <a:rPr lang="tr-TR" dirty="0" smtClean="0"/>
              <a:t>-parametrik </a:t>
            </a:r>
            <a:r>
              <a:rPr lang="tr-TR" dirty="0"/>
              <a:t>testlerin uygulanmasında </a:t>
            </a:r>
            <a:r>
              <a:rPr lang="tr-TR" dirty="0" smtClean="0"/>
              <a:t> </a:t>
            </a:r>
            <a:r>
              <a:rPr lang="tr-TR" dirty="0"/>
              <a:t>varsayımlar öngörülmez. </a:t>
            </a:r>
            <a:endParaRPr lang="tr-TR" dirty="0" smtClean="0"/>
          </a:p>
          <a:p>
            <a:pPr lvl="1">
              <a:lnSpc>
                <a:spcPct val="150000"/>
              </a:lnSpc>
            </a:pPr>
            <a:r>
              <a:rPr lang="tr-TR" dirty="0"/>
              <a:t>Verinin normal </a:t>
            </a:r>
            <a:r>
              <a:rPr lang="tr-TR" dirty="0" smtClean="0"/>
              <a:t>dağılması gerekmez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Örneklem büyüklüğü 30’un altındaysa </a:t>
            </a:r>
            <a:r>
              <a:rPr lang="tr-TR" dirty="0" err="1"/>
              <a:t>non</a:t>
            </a:r>
            <a:r>
              <a:rPr lang="tr-TR" dirty="0"/>
              <a:t>-parametrik testler tercih edilmelidir. </a:t>
            </a:r>
            <a:endParaRPr lang="tr-TR" dirty="0" smtClean="0"/>
          </a:p>
          <a:p>
            <a:pPr lvl="1">
              <a:lnSpc>
                <a:spcPct val="150000"/>
              </a:lnSpc>
            </a:pPr>
            <a:r>
              <a:rPr lang="tr-TR" dirty="0" smtClean="0"/>
              <a:t>Değişken kategorik ise </a:t>
            </a:r>
            <a:r>
              <a:rPr lang="tr-TR" dirty="0" err="1" smtClean="0"/>
              <a:t>non</a:t>
            </a:r>
            <a:r>
              <a:rPr lang="tr-TR" dirty="0" smtClean="0"/>
              <a:t>-parametrik testler kullanılır. </a:t>
            </a:r>
            <a:endParaRPr lang="tr-TR" dirty="0"/>
          </a:p>
          <a:p>
            <a:pPr lvl="1">
              <a:lnSpc>
                <a:spcPct val="150000"/>
              </a:lnSpc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259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Hangi testleri seçmeliyiz?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Parametrik testler</a:t>
            </a:r>
          </a:p>
          <a:p>
            <a:pPr lvl="1"/>
            <a:r>
              <a:rPr lang="tr-TR" dirty="0" smtClean="0"/>
              <a:t>İstatistiksel gücü daha fazla</a:t>
            </a:r>
          </a:p>
          <a:p>
            <a:pPr lvl="1"/>
            <a:r>
              <a:rPr lang="tr-TR" dirty="0" smtClean="0"/>
              <a:t>Veriler normal dağılım gösteriyorsa</a:t>
            </a:r>
          </a:p>
          <a:p>
            <a:pPr lvl="1"/>
            <a:r>
              <a:rPr lang="tr-TR" dirty="0" smtClean="0"/>
              <a:t>Denekler </a:t>
            </a:r>
            <a:r>
              <a:rPr lang="tr-TR" dirty="0"/>
              <a:t>evrenden rasgele seçilmiş </a:t>
            </a:r>
            <a:r>
              <a:rPr lang="tr-TR" dirty="0" smtClean="0"/>
              <a:t>ise</a:t>
            </a:r>
            <a:endParaRPr lang="tr-TR" dirty="0"/>
          </a:p>
          <a:p>
            <a:pPr lvl="1"/>
            <a:r>
              <a:rPr lang="tr-TR" dirty="0" smtClean="0"/>
              <a:t>Denekler </a:t>
            </a:r>
            <a:r>
              <a:rPr lang="tr-TR" dirty="0"/>
              <a:t>birbirinden bağımsız </a:t>
            </a:r>
            <a:r>
              <a:rPr lang="tr-TR" dirty="0" smtClean="0"/>
              <a:t>ise</a:t>
            </a:r>
            <a:endParaRPr lang="tr-TR" dirty="0"/>
          </a:p>
          <a:p>
            <a:pPr lvl="1"/>
            <a:r>
              <a:rPr lang="tr-TR" dirty="0" smtClean="0"/>
              <a:t>Örneklem sayısı &gt;30 ise</a:t>
            </a:r>
          </a:p>
          <a:p>
            <a:pPr lvl="1"/>
            <a:r>
              <a:rPr lang="tr-TR" dirty="0" smtClean="0"/>
              <a:t>Veri eşit aralıklı ölçek düzeyinde ise 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tr-TR" b="1" dirty="0" err="1" smtClean="0"/>
              <a:t>Non</a:t>
            </a:r>
            <a:r>
              <a:rPr lang="tr-TR" b="1" dirty="0" smtClean="0"/>
              <a:t>-parametrik testler</a:t>
            </a:r>
          </a:p>
          <a:p>
            <a:pPr lvl="1"/>
            <a:r>
              <a:rPr lang="tr-TR" dirty="0" smtClean="0"/>
              <a:t>İstatistiksel gücü daha az</a:t>
            </a:r>
          </a:p>
          <a:p>
            <a:pPr lvl="1"/>
            <a:r>
              <a:rPr lang="tr-TR" dirty="0" smtClean="0"/>
              <a:t>Veriler normal dağılım göstermiyorsa</a:t>
            </a:r>
          </a:p>
          <a:p>
            <a:pPr lvl="1"/>
            <a:r>
              <a:rPr lang="tr-TR" dirty="0" smtClean="0"/>
              <a:t>Örneklem sayısı &lt; 30 ise</a:t>
            </a:r>
          </a:p>
          <a:p>
            <a:pPr lvl="1"/>
            <a:r>
              <a:rPr lang="tr-TR" dirty="0" smtClean="0"/>
              <a:t>Bağımsız değişenin her bir kategorisi için örneklem büyüklüğü &lt; 30 ise </a:t>
            </a:r>
          </a:p>
          <a:p>
            <a:pPr lvl="1"/>
            <a:r>
              <a:rPr lang="tr-TR" dirty="0" smtClean="0"/>
              <a:t>Veriler eşit aralıklı ölçek düzeyinde değilse</a:t>
            </a:r>
          </a:p>
          <a:p>
            <a:pPr lvl="1"/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254704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87" y="1196752"/>
            <a:ext cx="8661532" cy="469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48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357313"/>
            <a:ext cx="88677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53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sse Senedi">
  <a:themeElements>
    <a:clrScheme name="Hisse Senedi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isse Senedi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isse Senedi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9780</TotalTime>
  <Words>581</Words>
  <Application>Microsoft Office PowerPoint</Application>
  <PresentationFormat>Ekran Gösterisi (4:3)</PresentationFormat>
  <Paragraphs>90</Paragraphs>
  <Slides>20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1" baseType="lpstr">
      <vt:lpstr>Hisse Senedi</vt:lpstr>
      <vt:lpstr>TEST İSTATİSTİĞİNİN SEÇİLMESİ</vt:lpstr>
      <vt:lpstr>Parametrik ve nonparametrik testler</vt:lpstr>
      <vt:lpstr>Parametrik Testler</vt:lpstr>
      <vt:lpstr>Parametrik Testler</vt:lpstr>
      <vt:lpstr>Parametrik Testler</vt:lpstr>
      <vt:lpstr>Non-parametrik testler</vt:lpstr>
      <vt:lpstr>Hangi testleri seçmeliyiz?</vt:lpstr>
      <vt:lpstr>PowerPoint Sunusu</vt:lpstr>
      <vt:lpstr>PowerPoint Sunusu</vt:lpstr>
      <vt:lpstr>PowerPoint Sunusu</vt:lpstr>
      <vt:lpstr>Numerik Veri Tek Grup  Tek örneklemde t testi  </vt:lpstr>
      <vt:lpstr>Numerik Veri İki Bağımlı Grup  Bağımlı örneklemlerde t testi  </vt:lpstr>
      <vt:lpstr>Numerik Veri İki Bağımsız Grup  Bağımsız örneklemlerde t testi  </vt:lpstr>
      <vt:lpstr>Numerik Veri İkiden Fazla Bağımsız Grup  Tek yönlü ANOVA  </vt:lpstr>
      <vt:lpstr>Kategorik Veri İki Bağımlı Grup  McNemar testi  </vt:lpstr>
      <vt:lpstr>Kategorik Veri İki Bağımsız Grup  Ki Kare testi </vt:lpstr>
      <vt:lpstr>Kategorik Veri İkiden Fazla Bağımsız Grup  Ki Kare testi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Biyoistatistik 1</dc:title>
  <dc:creator>Turan</dc:creator>
  <cp:lastModifiedBy>Turan S</cp:lastModifiedBy>
  <cp:revision>73</cp:revision>
  <dcterms:created xsi:type="dcterms:W3CDTF">2014-09-19T11:26:00Z</dcterms:created>
  <dcterms:modified xsi:type="dcterms:W3CDTF">2015-12-13T08:16:09Z</dcterms:modified>
</cp:coreProperties>
</file>