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66" r:id="rId2"/>
    <p:sldId id="259" r:id="rId3"/>
    <p:sldId id="260" r:id="rId4"/>
    <p:sldId id="261" r:id="rId5"/>
    <p:sldId id="258" r:id="rId6"/>
    <p:sldId id="267" r:id="rId7"/>
    <p:sldId id="268" r:id="rId8"/>
    <p:sldId id="269" r:id="rId9"/>
    <p:sldId id="271" r:id="rId10"/>
    <p:sldId id="272" r:id="rId11"/>
    <p:sldId id="273" r:id="rId12"/>
    <p:sldId id="274" r:id="rId13"/>
    <p:sldId id="275" r:id="rId14"/>
    <p:sldId id="262" r:id="rId15"/>
    <p:sldId id="263" r:id="rId16"/>
    <p:sldId id="264" r:id="rId17"/>
    <p:sldId id="265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F8D7-8312-49C5-B09C-C25DAB86E261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C7A2-4A5F-4EDB-9C05-84DA12CAE4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896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F8D7-8312-49C5-B09C-C25DAB86E261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C7A2-4A5F-4EDB-9C05-84DA12CAE4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331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F8D7-8312-49C5-B09C-C25DAB86E261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C7A2-4A5F-4EDB-9C05-84DA12CAE431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8284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F8D7-8312-49C5-B09C-C25DAB86E261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C7A2-4A5F-4EDB-9C05-84DA12CAE4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8064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F8D7-8312-49C5-B09C-C25DAB86E261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C7A2-4A5F-4EDB-9C05-84DA12CAE431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678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F8D7-8312-49C5-B09C-C25DAB86E261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C7A2-4A5F-4EDB-9C05-84DA12CAE4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48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F8D7-8312-49C5-B09C-C25DAB86E261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C7A2-4A5F-4EDB-9C05-84DA12CAE4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2620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F8D7-8312-49C5-B09C-C25DAB86E261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C7A2-4A5F-4EDB-9C05-84DA12CAE4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6636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ayt Numarası"/>
          <p:cNvSpPr txBox="1">
            <a:spLocks noGrp="1"/>
          </p:cNvSpPr>
          <p:nvPr>
            <p:ph type="sldNum" sz="quarter" idx="2"/>
          </p:nvPr>
        </p:nvSpPr>
        <p:spPr>
          <a:xfrm>
            <a:off x="8383729" y="6227260"/>
            <a:ext cx="353874" cy="25818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71986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F8D7-8312-49C5-B09C-C25DAB86E261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C7A2-4A5F-4EDB-9C05-84DA12CAE4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601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F8D7-8312-49C5-B09C-C25DAB86E261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C7A2-4A5F-4EDB-9C05-84DA12CAE4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947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F8D7-8312-49C5-B09C-C25DAB86E261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C7A2-4A5F-4EDB-9C05-84DA12CAE4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66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F8D7-8312-49C5-B09C-C25DAB86E261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C7A2-4A5F-4EDB-9C05-84DA12CAE4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833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F8D7-8312-49C5-B09C-C25DAB86E261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C7A2-4A5F-4EDB-9C05-84DA12CAE4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787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F8D7-8312-49C5-B09C-C25DAB86E261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C7A2-4A5F-4EDB-9C05-84DA12CAE4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314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F8D7-8312-49C5-B09C-C25DAB86E261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C7A2-4A5F-4EDB-9C05-84DA12CAE4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583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FF8D7-8312-49C5-B09C-C25DAB86E261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C7A2-4A5F-4EDB-9C05-84DA12CAE4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221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FF8D7-8312-49C5-B09C-C25DAB86E261}" type="datetimeFigureOut">
              <a:rPr lang="tr-TR" smtClean="0"/>
              <a:t>2.06.2021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86C7A2-4A5F-4EDB-9C05-84DA12CAE4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131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Unvan 1"/>
          <p:cNvSpPr txBox="1"/>
          <p:nvPr/>
        </p:nvSpPr>
        <p:spPr>
          <a:xfrm>
            <a:off x="2795301" y="1030942"/>
            <a:ext cx="9179974" cy="69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408" rIns="48408">
            <a:spAutoFit/>
          </a:bodyPr>
          <a:lstStyle>
            <a:lvl1pPr defTabSz="864017">
              <a:lnSpc>
                <a:spcPct val="90000"/>
              </a:lnSpc>
              <a:defRPr sz="4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341"/>
              <a:t>Regression Algoritmaları</a:t>
            </a:r>
          </a:p>
        </p:txBody>
      </p:sp>
      <p:sp>
        <p:nvSpPr>
          <p:cNvPr id="246" name="İçerik Yer Tutucusu 2"/>
          <p:cNvSpPr txBox="1"/>
          <p:nvPr/>
        </p:nvSpPr>
        <p:spPr>
          <a:xfrm>
            <a:off x="2795302" y="2756648"/>
            <a:ext cx="9247998" cy="2002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408" rIns="48408">
            <a:spAutoFit/>
          </a:bodyPr>
          <a:lstStyle/>
          <a:p>
            <a:pPr marL="228703" indent="-228703" defTabSz="914821">
              <a:lnSpc>
                <a:spcPct val="90000"/>
              </a:lnSpc>
              <a:spcBef>
                <a:spcPts val="953"/>
              </a:spcBef>
              <a:buSzPct val="100000"/>
              <a:buFont typeface="Arial"/>
              <a:buChar char="•"/>
              <a:defRPr sz="2600">
                <a:latin typeface="+mj-lt"/>
                <a:ea typeface="+mj-ea"/>
                <a:cs typeface="+mj-cs"/>
                <a:sym typeface="Calibri"/>
              </a:defRPr>
            </a:pPr>
            <a:r>
              <a:rPr sz="2753" dirty="0"/>
              <a:t>Decision Tree</a:t>
            </a:r>
          </a:p>
          <a:p>
            <a:pPr marL="228703" indent="-228703" defTabSz="914821">
              <a:lnSpc>
                <a:spcPct val="90000"/>
              </a:lnSpc>
              <a:spcBef>
                <a:spcPts val="953"/>
              </a:spcBef>
              <a:buSzPct val="100000"/>
              <a:buFont typeface="Arial"/>
              <a:buChar char="•"/>
              <a:defRPr sz="2600">
                <a:latin typeface="+mj-lt"/>
                <a:ea typeface="+mj-ea"/>
                <a:cs typeface="+mj-cs"/>
                <a:sym typeface="Calibri"/>
              </a:defRPr>
            </a:pPr>
            <a:r>
              <a:rPr sz="2753" dirty="0"/>
              <a:t>Simple Linear Regression</a:t>
            </a:r>
          </a:p>
          <a:p>
            <a:pPr marL="228703" indent="-228703" defTabSz="914821">
              <a:lnSpc>
                <a:spcPct val="90000"/>
              </a:lnSpc>
              <a:spcBef>
                <a:spcPts val="953"/>
              </a:spcBef>
              <a:buSzPct val="100000"/>
              <a:buFont typeface="Arial"/>
              <a:buChar char="•"/>
              <a:defRPr sz="2600">
                <a:latin typeface="+mj-lt"/>
                <a:ea typeface="+mj-ea"/>
                <a:cs typeface="+mj-cs"/>
                <a:sym typeface="Calibri"/>
              </a:defRPr>
            </a:pPr>
            <a:r>
              <a:rPr sz="2753" dirty="0"/>
              <a:t>Multiple Linear Regression</a:t>
            </a:r>
          </a:p>
          <a:p>
            <a:pPr marL="228703" indent="-228703" defTabSz="914821">
              <a:lnSpc>
                <a:spcPct val="90000"/>
              </a:lnSpc>
              <a:spcBef>
                <a:spcPts val="953"/>
              </a:spcBef>
              <a:buSzPct val="100000"/>
              <a:buFont typeface="Arial"/>
              <a:buChar char="•"/>
              <a:defRPr sz="2600">
                <a:latin typeface="+mj-lt"/>
                <a:ea typeface="+mj-ea"/>
                <a:cs typeface="+mj-cs"/>
                <a:sym typeface="Calibri"/>
              </a:defRPr>
            </a:pPr>
            <a:r>
              <a:rPr sz="2753" dirty="0"/>
              <a:t>Polynomial Regression</a:t>
            </a:r>
          </a:p>
        </p:txBody>
      </p:sp>
    </p:spTree>
    <p:extLst>
      <p:ext uri="{BB962C8B-B14F-4D97-AF65-F5344CB8AC3E}">
        <p14:creationId xmlns:p14="http://schemas.microsoft.com/office/powerpoint/2010/main" val="224688545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image1.png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606" y="3429000"/>
            <a:ext cx="8618788" cy="3249268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Unvan 1"/>
          <p:cNvSpPr txBox="1"/>
          <p:nvPr/>
        </p:nvSpPr>
        <p:spPr>
          <a:xfrm>
            <a:off x="2795301" y="1030942"/>
            <a:ext cx="9179974" cy="69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408" rIns="48408">
            <a:spAutoFit/>
          </a:bodyPr>
          <a:lstStyle>
            <a:lvl1pPr defTabSz="864017">
              <a:lnSpc>
                <a:spcPct val="90000"/>
              </a:lnSpc>
              <a:defRPr sz="4100" u="sng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341"/>
              <a:t>Naive Bayes</a:t>
            </a:r>
          </a:p>
        </p:txBody>
      </p:sp>
      <p:sp>
        <p:nvSpPr>
          <p:cNvPr id="231" name="İçerik Yer Tutucusu 2"/>
          <p:cNvSpPr txBox="1"/>
          <p:nvPr/>
        </p:nvSpPr>
        <p:spPr>
          <a:xfrm>
            <a:off x="1683396" y="2078212"/>
            <a:ext cx="9247997" cy="1364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408" rIns="48408">
            <a:spAutoFit/>
          </a:bodyPr>
          <a:lstStyle/>
          <a:p>
            <a:pPr marL="228703" indent="-228703" defTabSz="914821">
              <a:lnSpc>
                <a:spcPct val="90000"/>
              </a:lnSpc>
              <a:spcBef>
                <a:spcPts val="953"/>
              </a:spcBef>
              <a:buSzPct val="100000"/>
              <a:buFont typeface="Arial"/>
              <a:buChar char="•"/>
              <a:defRPr sz="2600">
                <a:latin typeface="+mj-lt"/>
                <a:ea typeface="+mj-ea"/>
                <a:cs typeface="+mj-cs"/>
                <a:sym typeface="Calibri"/>
              </a:defRPr>
            </a:pPr>
            <a:r>
              <a:rPr sz="2753"/>
              <a:t>Verinin özelliklerini diğer özelliklerle bağlantılı tutmaz.</a:t>
            </a:r>
          </a:p>
          <a:p>
            <a:pPr marL="228703" indent="-228703" defTabSz="914821">
              <a:lnSpc>
                <a:spcPct val="90000"/>
              </a:lnSpc>
              <a:spcBef>
                <a:spcPts val="953"/>
              </a:spcBef>
              <a:buSzPct val="100000"/>
              <a:buFont typeface="Arial"/>
              <a:buChar char="•"/>
              <a:defRPr sz="2600">
                <a:latin typeface="+mj-lt"/>
                <a:ea typeface="+mj-ea"/>
                <a:cs typeface="+mj-cs"/>
                <a:sym typeface="Calibri"/>
              </a:defRPr>
            </a:pPr>
            <a:r>
              <a:rPr sz="2753"/>
              <a:t> Naive Bayes veri setini önce sıklık tablosuna çevirir sonra bu tablo ile durumların olasılıklarını hesaplar.</a:t>
            </a:r>
          </a:p>
        </p:txBody>
      </p:sp>
    </p:spTree>
    <p:extLst>
      <p:ext uri="{BB962C8B-B14F-4D97-AF65-F5344CB8AC3E}">
        <p14:creationId xmlns:p14="http://schemas.microsoft.com/office/powerpoint/2010/main" val="196931068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Unvan 1"/>
          <p:cNvSpPr txBox="1"/>
          <p:nvPr/>
        </p:nvSpPr>
        <p:spPr>
          <a:xfrm>
            <a:off x="2795301" y="1030942"/>
            <a:ext cx="9179974" cy="69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408" rIns="48408">
            <a:spAutoFit/>
          </a:bodyPr>
          <a:lstStyle>
            <a:lvl1pPr defTabSz="864017">
              <a:lnSpc>
                <a:spcPct val="90000"/>
              </a:lnSpc>
              <a:defRPr sz="4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341"/>
              <a:t>Naive Bayes</a:t>
            </a:r>
          </a:p>
        </p:txBody>
      </p:sp>
      <p:sp>
        <p:nvSpPr>
          <p:cNvPr id="234" name="İçerik Yer Tutucusu 2"/>
          <p:cNvSpPr txBox="1"/>
          <p:nvPr/>
        </p:nvSpPr>
        <p:spPr>
          <a:xfrm>
            <a:off x="1572410" y="4475319"/>
            <a:ext cx="9247997" cy="1873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408" rIns="48408">
            <a:spAutoFit/>
          </a:bodyPr>
          <a:lstStyle/>
          <a:p>
            <a:pPr marL="228703" indent="-228703" defTabSz="914821">
              <a:lnSpc>
                <a:spcPct val="90000"/>
              </a:lnSpc>
              <a:spcBef>
                <a:spcPts val="953"/>
              </a:spcBef>
              <a:buSzPct val="100000"/>
              <a:buFont typeface="Arial"/>
              <a:buChar char="•"/>
              <a:defRPr sz="2600">
                <a:latin typeface="+mj-lt"/>
                <a:ea typeface="+mj-ea"/>
                <a:cs typeface="+mj-cs"/>
                <a:sym typeface="Calibri"/>
              </a:defRPr>
            </a:pPr>
            <a:r>
              <a:rPr sz="2753"/>
              <a:t>P(Yes | Sunny) = P( Sunny | Yes) * P(Yes) / P (Sunny)</a:t>
            </a:r>
          </a:p>
          <a:p>
            <a:pPr marL="228703" indent="-228703" defTabSz="914821">
              <a:lnSpc>
                <a:spcPct val="90000"/>
              </a:lnSpc>
              <a:spcBef>
                <a:spcPts val="953"/>
              </a:spcBef>
              <a:buSzPct val="100000"/>
              <a:buFont typeface="Arial"/>
              <a:buChar char="•"/>
              <a:defRPr sz="2600">
                <a:latin typeface="+mj-lt"/>
                <a:ea typeface="+mj-ea"/>
                <a:cs typeface="+mj-cs"/>
                <a:sym typeface="Calibri"/>
              </a:defRPr>
            </a:pPr>
            <a:r>
              <a:rPr sz="2753"/>
              <a:t> Hesaplamalar: P (Sunny |Yes) = 3/9 = 0.33, P(Sunny) = 5/14 = 0.36, P( Yes)= 9/14 = 0.64 </a:t>
            </a:r>
          </a:p>
          <a:p>
            <a:pPr marL="228703" indent="-228703" defTabSz="914821">
              <a:lnSpc>
                <a:spcPct val="90000"/>
              </a:lnSpc>
              <a:spcBef>
                <a:spcPts val="953"/>
              </a:spcBef>
              <a:buSzPct val="100000"/>
              <a:buFont typeface="Arial"/>
              <a:buChar char="•"/>
              <a:defRPr sz="2600">
                <a:latin typeface="+mj-lt"/>
                <a:ea typeface="+mj-ea"/>
                <a:cs typeface="+mj-cs"/>
                <a:sym typeface="Calibri"/>
              </a:defRPr>
            </a:pPr>
            <a:r>
              <a:rPr sz="2753"/>
              <a:t>Sonuç, P (Yes | Sunny) = 0.33 * 0.64 / 0.36 = 0.60.</a:t>
            </a:r>
          </a:p>
        </p:txBody>
      </p:sp>
      <p:pic>
        <p:nvPicPr>
          <p:cNvPr id="235" name="image4.png" descr="imag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447" y="1916805"/>
            <a:ext cx="3844553" cy="212157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9334915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İçerik Yer Tutucusu 2"/>
          <p:cNvSpPr txBox="1"/>
          <p:nvPr/>
        </p:nvSpPr>
        <p:spPr>
          <a:xfrm>
            <a:off x="1978393" y="2353236"/>
            <a:ext cx="9612356" cy="854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408" rIns="48408">
            <a:spAutoFit/>
          </a:bodyPr>
          <a:lstStyle/>
          <a:p>
            <a:pPr lvl="1" indent="457409" defTabSz="914821">
              <a:lnSpc>
                <a:spcPct val="90000"/>
              </a:lnSpc>
              <a:spcBef>
                <a:spcPts val="953"/>
              </a:spcBef>
              <a:defRPr sz="2600">
                <a:latin typeface="+mj-lt"/>
                <a:ea typeface="+mj-ea"/>
                <a:cs typeface="+mj-cs"/>
                <a:sym typeface="Calibri"/>
              </a:defRPr>
            </a:pPr>
            <a:r>
              <a:rPr sz="2753"/>
              <a:t>	Bu algoritma, iki sonuçlu olan veriler için kullanılır. Mutlu/Mutsuz, Spam/Spam değil gibi.</a:t>
            </a:r>
          </a:p>
        </p:txBody>
      </p:sp>
      <p:sp>
        <p:nvSpPr>
          <p:cNvPr id="238" name="Unvan 1"/>
          <p:cNvSpPr txBox="1"/>
          <p:nvPr/>
        </p:nvSpPr>
        <p:spPr>
          <a:xfrm>
            <a:off x="2795301" y="1030942"/>
            <a:ext cx="9179974" cy="69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408" rIns="48408">
            <a:spAutoFit/>
          </a:bodyPr>
          <a:lstStyle>
            <a:lvl1pPr defTabSz="864017">
              <a:lnSpc>
                <a:spcPct val="90000"/>
              </a:lnSpc>
              <a:defRPr sz="4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341"/>
              <a:t> Logistic Regression</a:t>
            </a:r>
          </a:p>
        </p:txBody>
      </p:sp>
      <p:pic>
        <p:nvPicPr>
          <p:cNvPr id="239" name="Resim 3" descr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477" y="3721809"/>
            <a:ext cx="6193044" cy="289686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5195225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İçerik Yer Tutucusu 2"/>
          <p:cNvSpPr txBox="1"/>
          <p:nvPr/>
        </p:nvSpPr>
        <p:spPr>
          <a:xfrm>
            <a:off x="1572410" y="1872503"/>
            <a:ext cx="9247997" cy="1236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408" rIns="48408">
            <a:spAutoFit/>
          </a:bodyPr>
          <a:lstStyle/>
          <a:p>
            <a:pPr lvl="1" indent="457409" defTabSz="914821">
              <a:lnSpc>
                <a:spcPct val="90000"/>
              </a:lnSpc>
              <a:spcBef>
                <a:spcPts val="953"/>
              </a:spcBef>
              <a:defRPr sz="2600">
                <a:latin typeface="+mj-lt"/>
                <a:ea typeface="+mj-ea"/>
                <a:cs typeface="+mj-cs"/>
                <a:sym typeface="Calibri"/>
              </a:defRPr>
            </a:pPr>
            <a:r>
              <a:rPr sz="2753"/>
              <a:t>	Bu algoritma, ağaç şeklinde bir model kullanarak kararların sonuçlarını, olma olasılıklarını, yararlarını ve maliyetlerini gösterir.</a:t>
            </a:r>
          </a:p>
        </p:txBody>
      </p:sp>
      <p:sp>
        <p:nvSpPr>
          <p:cNvPr id="242" name="Unvan 1"/>
          <p:cNvSpPr txBox="1"/>
          <p:nvPr/>
        </p:nvSpPr>
        <p:spPr>
          <a:xfrm>
            <a:off x="2795301" y="1030942"/>
            <a:ext cx="9179974" cy="69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408" rIns="48408">
            <a:spAutoFit/>
          </a:bodyPr>
          <a:lstStyle>
            <a:lvl1pPr defTabSz="864017">
              <a:lnSpc>
                <a:spcPct val="90000"/>
              </a:lnSpc>
              <a:defRPr sz="4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341"/>
              <a:t>Decision Tree Classification</a:t>
            </a:r>
          </a:p>
        </p:txBody>
      </p:sp>
      <p:pic>
        <p:nvPicPr>
          <p:cNvPr id="243" name="maxresdefault.jpg" descr="maxresdefault.jp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24" y="3111173"/>
            <a:ext cx="6239782" cy="351398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4009316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Unvan 1"/>
          <p:cNvSpPr txBox="1"/>
          <p:nvPr/>
        </p:nvSpPr>
        <p:spPr>
          <a:xfrm>
            <a:off x="2795301" y="1030942"/>
            <a:ext cx="9179974" cy="69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408" rIns="48408">
            <a:spAutoFit/>
          </a:bodyPr>
          <a:lstStyle>
            <a:lvl1pPr defTabSz="864017">
              <a:lnSpc>
                <a:spcPct val="90000"/>
              </a:lnSpc>
              <a:defRPr sz="4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341"/>
              <a:t>Clustering Algoritmaları</a:t>
            </a:r>
          </a:p>
        </p:txBody>
      </p:sp>
      <p:sp>
        <p:nvSpPr>
          <p:cNvPr id="265" name="İçerik Yer Tutucusu 2"/>
          <p:cNvSpPr txBox="1"/>
          <p:nvPr/>
        </p:nvSpPr>
        <p:spPr>
          <a:xfrm>
            <a:off x="2795302" y="2756647"/>
            <a:ext cx="9247998" cy="983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408" rIns="48408">
            <a:spAutoFit/>
          </a:bodyPr>
          <a:lstStyle/>
          <a:p>
            <a:pPr marL="228703" indent="-228703" defTabSz="914821">
              <a:lnSpc>
                <a:spcPct val="90000"/>
              </a:lnSpc>
              <a:spcBef>
                <a:spcPts val="953"/>
              </a:spcBef>
              <a:buSzPct val="100000"/>
              <a:buFont typeface="Arial"/>
              <a:buChar char="•"/>
              <a:defRPr sz="2600">
                <a:latin typeface="+mj-lt"/>
                <a:ea typeface="+mj-ea"/>
                <a:cs typeface="+mj-cs"/>
                <a:sym typeface="Calibri"/>
              </a:defRPr>
            </a:pPr>
            <a:r>
              <a:rPr sz="2753" dirty="0"/>
              <a:t>K-Means</a:t>
            </a:r>
          </a:p>
          <a:p>
            <a:pPr marL="228703" indent="-228703" defTabSz="914821">
              <a:lnSpc>
                <a:spcPct val="90000"/>
              </a:lnSpc>
              <a:spcBef>
                <a:spcPts val="953"/>
              </a:spcBef>
              <a:buSzPct val="100000"/>
              <a:buFont typeface="Arial"/>
              <a:buChar char="•"/>
              <a:defRPr sz="2600">
                <a:latin typeface="+mj-lt"/>
                <a:ea typeface="+mj-ea"/>
                <a:cs typeface="+mj-cs"/>
                <a:sym typeface="Calibri"/>
              </a:defRPr>
            </a:pPr>
            <a:r>
              <a:rPr lang="tr-TR" sz="2753" dirty="0" err="1"/>
              <a:t>Hierarchical</a:t>
            </a:r>
            <a:r>
              <a:rPr lang="tr-TR" sz="2753" dirty="0"/>
              <a:t> Kümeleme</a:t>
            </a:r>
            <a:endParaRPr sz="2753" dirty="0"/>
          </a:p>
        </p:txBody>
      </p:sp>
    </p:spTree>
    <p:extLst>
      <p:ext uri="{BB962C8B-B14F-4D97-AF65-F5344CB8AC3E}">
        <p14:creationId xmlns:p14="http://schemas.microsoft.com/office/powerpoint/2010/main" val="268901270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Unvan 1"/>
          <p:cNvSpPr txBox="1"/>
          <p:nvPr/>
        </p:nvSpPr>
        <p:spPr>
          <a:xfrm>
            <a:off x="2795301" y="1030942"/>
            <a:ext cx="9179974" cy="69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408" rIns="48408">
            <a:spAutoFit/>
          </a:bodyPr>
          <a:lstStyle>
            <a:lvl1pPr defTabSz="864017">
              <a:lnSpc>
                <a:spcPct val="90000"/>
              </a:lnSpc>
              <a:defRPr sz="4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341"/>
              <a:t>K-Means</a:t>
            </a:r>
          </a:p>
        </p:txBody>
      </p:sp>
      <p:sp>
        <p:nvSpPr>
          <p:cNvPr id="268" name="İçerik Yer Tutucusu 2"/>
          <p:cNvSpPr txBox="1"/>
          <p:nvPr/>
        </p:nvSpPr>
        <p:spPr>
          <a:xfrm>
            <a:off x="1812775" y="2209798"/>
            <a:ext cx="3864132" cy="39049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408" rIns="48408">
            <a:spAutoFit/>
          </a:bodyPr>
          <a:lstStyle/>
          <a:p>
            <a:pPr lvl="1" indent="457409" defTabSz="914821">
              <a:lnSpc>
                <a:spcPct val="90000"/>
              </a:lnSpc>
              <a:spcBef>
                <a:spcPts val="953"/>
              </a:spcBef>
              <a:defRPr sz="2600">
                <a:latin typeface="+mj-lt"/>
                <a:ea typeface="+mj-ea"/>
                <a:cs typeface="+mj-cs"/>
                <a:sym typeface="Calibri"/>
              </a:defRPr>
            </a:pPr>
            <a:r>
              <a:rPr sz="2753"/>
              <a:t>	Bu algoritma, K adet centroid yerleştirerek verileri gruplar, centroidleri grupladığı verinin ortasına koyar ve bu işlemi her hangi bir değişim olmayana kadar tekrarlar. Sonucunda veri K adet gruba bölünür.</a:t>
            </a:r>
          </a:p>
        </p:txBody>
      </p:sp>
      <p:pic>
        <p:nvPicPr>
          <p:cNvPr id="269" name="Resim 4" descr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009" y="2209798"/>
            <a:ext cx="4831626" cy="361726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7533636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Unvan 1"/>
          <p:cNvSpPr txBox="1"/>
          <p:nvPr/>
        </p:nvSpPr>
        <p:spPr>
          <a:xfrm>
            <a:off x="2795301" y="1030942"/>
            <a:ext cx="9179974" cy="69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408" rIns="48408">
            <a:spAutoFit/>
          </a:bodyPr>
          <a:lstStyle>
            <a:lvl1pPr defTabSz="864017">
              <a:lnSpc>
                <a:spcPct val="90000"/>
              </a:lnSpc>
              <a:defRPr sz="4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341"/>
              <a:t>K-Means</a:t>
            </a:r>
          </a:p>
        </p:txBody>
      </p:sp>
      <p:sp>
        <p:nvSpPr>
          <p:cNvPr id="272" name="İçerik Yer Tutucusu 2"/>
          <p:cNvSpPr txBox="1"/>
          <p:nvPr/>
        </p:nvSpPr>
        <p:spPr>
          <a:xfrm>
            <a:off x="1572410" y="2564836"/>
            <a:ext cx="9247997" cy="3655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408" rIns="48408">
            <a:spAutoFit/>
          </a:bodyPr>
          <a:lstStyle/>
          <a:p>
            <a:pPr marL="228703" indent="-228703" defTabSz="914821">
              <a:lnSpc>
                <a:spcPct val="90000"/>
              </a:lnSpc>
              <a:spcBef>
                <a:spcPts val="953"/>
              </a:spcBef>
              <a:buSzPct val="100000"/>
              <a:buFont typeface="Arial"/>
              <a:buChar char="•"/>
              <a:defRPr sz="2600">
                <a:latin typeface="+mj-lt"/>
                <a:ea typeface="+mj-ea"/>
                <a:cs typeface="+mj-cs"/>
                <a:sym typeface="Calibri"/>
              </a:defRPr>
            </a:pPr>
            <a:r>
              <a:rPr sz="2753"/>
              <a:t>K-Means küme içerisinde ki mesafeyi azaltırken kümeler arası mesafeyi uzak tutmaya çalışır.</a:t>
            </a:r>
          </a:p>
          <a:p>
            <a:pPr marL="228703" indent="-228703" defTabSz="914821">
              <a:lnSpc>
                <a:spcPct val="90000"/>
              </a:lnSpc>
              <a:spcBef>
                <a:spcPts val="953"/>
              </a:spcBef>
              <a:buSzPct val="100000"/>
              <a:buFont typeface="Arial"/>
              <a:buChar char="•"/>
              <a:defRPr sz="2600">
                <a:latin typeface="+mj-lt"/>
                <a:ea typeface="+mj-ea"/>
                <a:cs typeface="+mj-cs"/>
                <a:sym typeface="Calibri"/>
              </a:defRPr>
            </a:pPr>
            <a:r>
              <a:rPr sz="2753"/>
              <a:t> Her bir küme için bir tane olmak üzere K tane centroid yerleştirilir.</a:t>
            </a:r>
          </a:p>
          <a:p>
            <a:pPr marL="228703" indent="-228703" defTabSz="914821">
              <a:lnSpc>
                <a:spcPct val="90000"/>
              </a:lnSpc>
              <a:spcBef>
                <a:spcPts val="953"/>
              </a:spcBef>
              <a:buSzPct val="100000"/>
              <a:buFont typeface="Arial"/>
              <a:buChar char="•"/>
              <a:defRPr sz="2600">
                <a:latin typeface="+mj-lt"/>
                <a:ea typeface="+mj-ea"/>
                <a:cs typeface="+mj-cs"/>
                <a:sym typeface="Calibri"/>
              </a:defRPr>
            </a:pPr>
            <a:r>
              <a:rPr sz="2753"/>
              <a:t> Noktalar en yakın centroidlere atanır. </a:t>
            </a:r>
          </a:p>
          <a:p>
            <a:pPr marL="228703" indent="-228703" defTabSz="914821">
              <a:lnSpc>
                <a:spcPct val="90000"/>
              </a:lnSpc>
              <a:spcBef>
                <a:spcPts val="953"/>
              </a:spcBef>
              <a:buSzPct val="100000"/>
              <a:buFont typeface="Arial"/>
              <a:buChar char="•"/>
              <a:defRPr sz="2600">
                <a:latin typeface="+mj-lt"/>
                <a:ea typeface="+mj-ea"/>
                <a:cs typeface="+mj-cs"/>
                <a:sym typeface="Calibri"/>
              </a:defRPr>
            </a:pPr>
            <a:r>
              <a:rPr sz="2753"/>
              <a:t>Atanan noktaların orta noktası bulunur ve centroid o noktaya taşınır. </a:t>
            </a:r>
          </a:p>
          <a:p>
            <a:pPr marL="228703" indent="-228703" defTabSz="914821">
              <a:lnSpc>
                <a:spcPct val="90000"/>
              </a:lnSpc>
              <a:spcBef>
                <a:spcPts val="953"/>
              </a:spcBef>
              <a:buSzPct val="100000"/>
              <a:buFont typeface="Arial"/>
              <a:buChar char="•"/>
              <a:defRPr sz="2600">
                <a:latin typeface="+mj-lt"/>
                <a:ea typeface="+mj-ea"/>
                <a:cs typeface="+mj-cs"/>
                <a:sym typeface="Calibri"/>
              </a:defRPr>
            </a:pPr>
            <a:r>
              <a:rPr sz="2753"/>
              <a:t>Bu işlem daha fazla hareket kalmayıncaya kadar devam eder.</a:t>
            </a:r>
          </a:p>
        </p:txBody>
      </p:sp>
    </p:spTree>
    <p:extLst>
      <p:ext uri="{BB962C8B-B14F-4D97-AF65-F5344CB8AC3E}">
        <p14:creationId xmlns:p14="http://schemas.microsoft.com/office/powerpoint/2010/main" val="300446600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Unvan 1"/>
          <p:cNvSpPr txBox="1"/>
          <p:nvPr/>
        </p:nvSpPr>
        <p:spPr>
          <a:xfrm>
            <a:off x="2795301" y="1030942"/>
            <a:ext cx="9179974" cy="69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408" rIns="48408">
            <a:spAutoFit/>
          </a:bodyPr>
          <a:lstStyle>
            <a:lvl1pPr defTabSz="864017">
              <a:lnSpc>
                <a:spcPct val="90000"/>
              </a:lnSpc>
              <a:defRPr sz="4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341"/>
              <a:t>K-Means</a:t>
            </a:r>
          </a:p>
        </p:txBody>
      </p:sp>
      <p:sp>
        <p:nvSpPr>
          <p:cNvPr id="275" name="İçerik Yer Tutucusu 2"/>
          <p:cNvSpPr txBox="1"/>
          <p:nvPr/>
        </p:nvSpPr>
        <p:spPr>
          <a:xfrm>
            <a:off x="5938389" y="1779492"/>
            <a:ext cx="4681203" cy="1236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408" rIns="48408">
            <a:spAutoFit/>
          </a:bodyPr>
          <a:lstStyle>
            <a:lvl1pPr marL="216002" indent="-216002" defTabSz="864017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26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r>
              <a:rPr sz="2753"/>
              <a:t>Bazı durumlarda noktalar herhangi bir kümeye atanamayabilir, örneğin:</a:t>
            </a:r>
          </a:p>
        </p:txBody>
      </p:sp>
      <p:pic>
        <p:nvPicPr>
          <p:cNvPr id="276" name="image2.png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596" y="1638015"/>
            <a:ext cx="4341384" cy="33348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77" name="image6.png" descr="image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713" y="3106470"/>
            <a:ext cx="4518455" cy="33348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526838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İçerik Yer Tutucusu 2"/>
          <p:cNvSpPr txBox="1"/>
          <p:nvPr/>
        </p:nvSpPr>
        <p:spPr>
          <a:xfrm>
            <a:off x="1472002" y="2209798"/>
            <a:ext cx="9247997" cy="1236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408" rIns="48408">
            <a:spAutoFit/>
          </a:bodyPr>
          <a:lstStyle/>
          <a:p>
            <a:pPr lvl="1" indent="457409" defTabSz="914821">
              <a:lnSpc>
                <a:spcPct val="90000"/>
              </a:lnSpc>
              <a:spcBef>
                <a:spcPts val="953"/>
              </a:spcBef>
              <a:defRPr sz="2600">
                <a:latin typeface="+mj-lt"/>
                <a:ea typeface="+mj-ea"/>
                <a:cs typeface="+mj-cs"/>
                <a:sym typeface="Calibri"/>
              </a:defRPr>
            </a:pPr>
            <a:r>
              <a:rPr sz="2753"/>
              <a:t>	Bu algoritma, veriyi bir uzaya dağıtarak tüm noktalara en yakın olacak şekilde çizgi çeker. Noktaların bu çizgiye olan uzaklığına bakarak hesaplama yapar.</a:t>
            </a:r>
          </a:p>
        </p:txBody>
      </p:sp>
      <p:sp>
        <p:nvSpPr>
          <p:cNvPr id="253" name="Unvan 1"/>
          <p:cNvSpPr txBox="1"/>
          <p:nvPr/>
        </p:nvSpPr>
        <p:spPr>
          <a:xfrm>
            <a:off x="2795301" y="1030942"/>
            <a:ext cx="9179974" cy="69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408" rIns="48408">
            <a:spAutoFit/>
          </a:bodyPr>
          <a:lstStyle>
            <a:lvl1pPr defTabSz="864017">
              <a:lnSpc>
                <a:spcPct val="90000"/>
              </a:lnSpc>
              <a:defRPr sz="4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341"/>
              <a:t>Simple Linear Regression</a:t>
            </a:r>
          </a:p>
        </p:txBody>
      </p:sp>
      <p:pic>
        <p:nvPicPr>
          <p:cNvPr id="254" name="Resim 3" descr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041" y="3564589"/>
            <a:ext cx="4685915" cy="309841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2764460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İçerik Yer Tutucusu 2"/>
          <p:cNvSpPr txBox="1"/>
          <p:nvPr/>
        </p:nvSpPr>
        <p:spPr>
          <a:xfrm>
            <a:off x="1576497" y="2058221"/>
            <a:ext cx="9247998" cy="874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408" rIns="48408">
            <a:spAutoFit/>
          </a:bodyPr>
          <a:lstStyle>
            <a:lvl1pPr defTabSz="457200">
              <a:defRPr sz="1600"/>
            </a:lvl1pPr>
          </a:lstStyle>
          <a:p>
            <a:r>
              <a:rPr sz="1694"/>
              <a:t>Doğrusal regresyon türlerinden birisi olan çoklu doğrusal regresyon, basit regresyondan  farklı olarak birçok bağımsız değişken üzerinden tahminleme yapar.  Yani basit regresyonda 1 bağımsız 1 de bağımlı değişkenimiz vardı. Artık 1 bağımsız değişken yerine bir çok bağımsız değişken kullanacağız.</a:t>
            </a:r>
          </a:p>
        </p:txBody>
      </p:sp>
      <p:sp>
        <p:nvSpPr>
          <p:cNvPr id="257" name="Unvan 1"/>
          <p:cNvSpPr txBox="1"/>
          <p:nvPr/>
        </p:nvSpPr>
        <p:spPr>
          <a:xfrm>
            <a:off x="2795301" y="1030942"/>
            <a:ext cx="9179974" cy="69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408" rIns="48408">
            <a:spAutoFit/>
          </a:bodyPr>
          <a:lstStyle>
            <a:lvl1pPr defTabSz="864017">
              <a:lnSpc>
                <a:spcPct val="90000"/>
              </a:lnSpc>
              <a:defRPr sz="4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341"/>
              <a:t>Multiple Linear Regression</a:t>
            </a:r>
          </a:p>
        </p:txBody>
      </p:sp>
      <p:pic>
        <p:nvPicPr>
          <p:cNvPr id="258" name="Unknown.jpg" descr="Unknow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679" y="3345828"/>
            <a:ext cx="4238304" cy="340759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678258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İçerik Yer Tutucusu 2"/>
          <p:cNvSpPr txBox="1"/>
          <p:nvPr/>
        </p:nvSpPr>
        <p:spPr>
          <a:xfrm>
            <a:off x="1472002" y="2058221"/>
            <a:ext cx="9247997" cy="1236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408" rIns="48408">
            <a:spAutoFit/>
          </a:bodyPr>
          <a:lstStyle/>
          <a:p>
            <a:pPr lvl="1" indent="457409" defTabSz="914821">
              <a:lnSpc>
                <a:spcPct val="90000"/>
              </a:lnSpc>
              <a:spcBef>
                <a:spcPts val="953"/>
              </a:spcBef>
              <a:defRPr sz="2600">
                <a:latin typeface="+mj-lt"/>
                <a:ea typeface="+mj-ea"/>
                <a:cs typeface="+mj-cs"/>
                <a:sym typeface="Calibri"/>
              </a:defRPr>
            </a:pPr>
            <a:r>
              <a:rPr sz="2753"/>
              <a:t>Bazı durumlarda değişkenler arasındaki ilişki doğrusal olmayabilir. Bu durumlarda Polinom regresyon (polynomial regression) kullanılır.</a:t>
            </a:r>
          </a:p>
        </p:txBody>
      </p:sp>
      <p:sp>
        <p:nvSpPr>
          <p:cNvPr id="261" name="Unvan 1"/>
          <p:cNvSpPr txBox="1"/>
          <p:nvPr/>
        </p:nvSpPr>
        <p:spPr>
          <a:xfrm>
            <a:off x="2795301" y="1030942"/>
            <a:ext cx="9179974" cy="69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408" rIns="48408">
            <a:spAutoFit/>
          </a:bodyPr>
          <a:lstStyle>
            <a:lvl1pPr defTabSz="864017">
              <a:lnSpc>
                <a:spcPct val="90000"/>
              </a:lnSpc>
              <a:defRPr sz="4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341"/>
              <a:t>Polynomial Regression</a:t>
            </a:r>
          </a:p>
        </p:txBody>
      </p:sp>
      <p:pic>
        <p:nvPicPr>
          <p:cNvPr id="262" name="Ekran Resmi 2019-10-23 19.46.15.png" descr="Ekran Resmi 2019-10-23 19.46.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904" y="3309300"/>
            <a:ext cx="4478192" cy="334968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316014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İçerik Yer Tutucusu 2"/>
          <p:cNvSpPr txBox="1"/>
          <p:nvPr/>
        </p:nvSpPr>
        <p:spPr>
          <a:xfrm>
            <a:off x="1572410" y="2060762"/>
            <a:ext cx="9247997" cy="1236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408" rIns="48408">
            <a:spAutoFit/>
          </a:bodyPr>
          <a:lstStyle/>
          <a:p>
            <a:pPr lvl="1" indent="457409" defTabSz="914821">
              <a:lnSpc>
                <a:spcPct val="90000"/>
              </a:lnSpc>
              <a:spcBef>
                <a:spcPts val="953"/>
              </a:spcBef>
              <a:defRPr sz="2600">
                <a:latin typeface="+mj-lt"/>
                <a:ea typeface="+mj-ea"/>
                <a:cs typeface="+mj-cs"/>
                <a:sym typeface="Calibri"/>
              </a:defRPr>
            </a:pPr>
            <a:r>
              <a:rPr sz="2753"/>
              <a:t>	Bu algoritma, ağaç şeklinde bir model kullanarak kararların sonuçlarını, olma olasılıklarını, yararlarını ve maliyetlerini gösterir.</a:t>
            </a:r>
          </a:p>
        </p:txBody>
      </p:sp>
      <p:sp>
        <p:nvSpPr>
          <p:cNvPr id="249" name="Unvan 1"/>
          <p:cNvSpPr txBox="1"/>
          <p:nvPr/>
        </p:nvSpPr>
        <p:spPr>
          <a:xfrm>
            <a:off x="2795301" y="1030942"/>
            <a:ext cx="9179974" cy="69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408" rIns="48408">
            <a:spAutoFit/>
          </a:bodyPr>
          <a:lstStyle>
            <a:lvl1pPr defTabSz="864017">
              <a:lnSpc>
                <a:spcPct val="90000"/>
              </a:lnSpc>
              <a:defRPr sz="4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341"/>
              <a:t>Decision Tree Regression</a:t>
            </a:r>
          </a:p>
        </p:txBody>
      </p:sp>
      <p:pic>
        <p:nvPicPr>
          <p:cNvPr id="250" name="Resim 3" descr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003" y="3305176"/>
            <a:ext cx="7053992" cy="33006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609318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Unvan 1"/>
          <p:cNvSpPr txBox="1"/>
          <p:nvPr/>
        </p:nvSpPr>
        <p:spPr>
          <a:xfrm>
            <a:off x="2795301" y="1030942"/>
            <a:ext cx="9179974" cy="69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408" rIns="48408">
            <a:spAutoFit/>
          </a:bodyPr>
          <a:lstStyle>
            <a:lvl1pPr defTabSz="864017">
              <a:lnSpc>
                <a:spcPct val="90000"/>
              </a:lnSpc>
              <a:defRPr sz="4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341"/>
              <a:t>Classification Algoritmaları</a:t>
            </a:r>
          </a:p>
        </p:txBody>
      </p:sp>
      <p:sp>
        <p:nvSpPr>
          <p:cNvPr id="210" name="İçerik Yer Tutucusu 2"/>
          <p:cNvSpPr txBox="1"/>
          <p:nvPr/>
        </p:nvSpPr>
        <p:spPr>
          <a:xfrm>
            <a:off x="2795302" y="2756647"/>
            <a:ext cx="9247998" cy="3617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408" rIns="48408">
            <a:normAutofit/>
          </a:bodyPr>
          <a:lstStyle/>
          <a:p>
            <a:pPr marL="228703" indent="-228703" defTabSz="914821">
              <a:lnSpc>
                <a:spcPct val="90000"/>
              </a:lnSpc>
              <a:spcBef>
                <a:spcPts val="953"/>
              </a:spcBef>
              <a:buSzPct val="100000"/>
              <a:buFont typeface="Arial"/>
              <a:buChar char="•"/>
              <a:defRPr sz="2600">
                <a:latin typeface="+mj-lt"/>
                <a:ea typeface="+mj-ea"/>
                <a:cs typeface="+mj-cs"/>
                <a:sym typeface="Calibri"/>
              </a:defRPr>
            </a:pPr>
            <a:r>
              <a:rPr sz="2753" dirty="0"/>
              <a:t>Support Vector Machines</a:t>
            </a:r>
          </a:p>
          <a:p>
            <a:pPr marL="228703" indent="-228703" defTabSz="914821">
              <a:lnSpc>
                <a:spcPct val="90000"/>
              </a:lnSpc>
              <a:spcBef>
                <a:spcPts val="953"/>
              </a:spcBef>
              <a:buSzPct val="100000"/>
              <a:buFont typeface="Arial"/>
              <a:buChar char="•"/>
              <a:defRPr sz="2600">
                <a:latin typeface="+mj-lt"/>
                <a:ea typeface="+mj-ea"/>
                <a:cs typeface="+mj-cs"/>
                <a:sym typeface="Calibri"/>
              </a:defRPr>
            </a:pPr>
            <a:r>
              <a:rPr sz="2753" dirty="0"/>
              <a:t>K-Nearest Neighbors</a:t>
            </a:r>
            <a:endParaRPr lang="tr-TR" sz="2753" dirty="0"/>
          </a:p>
          <a:p>
            <a:pPr marL="228703" indent="-228703" defTabSz="914821">
              <a:lnSpc>
                <a:spcPct val="90000"/>
              </a:lnSpc>
              <a:spcBef>
                <a:spcPts val="953"/>
              </a:spcBef>
              <a:buSzPct val="100000"/>
              <a:buFont typeface="Arial"/>
              <a:buChar char="•"/>
              <a:defRPr sz="2600">
                <a:latin typeface="+mj-lt"/>
                <a:ea typeface="+mj-ea"/>
                <a:cs typeface="+mj-cs"/>
                <a:sym typeface="Calibri"/>
              </a:defRPr>
            </a:pPr>
            <a:r>
              <a:rPr sz="2753" dirty="0"/>
              <a:t>Naive Bayes</a:t>
            </a:r>
          </a:p>
          <a:p>
            <a:pPr marL="228703" indent="-228703" defTabSz="914821">
              <a:lnSpc>
                <a:spcPct val="90000"/>
              </a:lnSpc>
              <a:spcBef>
                <a:spcPts val="953"/>
              </a:spcBef>
              <a:buSzPct val="100000"/>
              <a:buFont typeface="Arial"/>
              <a:buChar char="•"/>
              <a:defRPr sz="2600">
                <a:latin typeface="+mj-lt"/>
                <a:ea typeface="+mj-ea"/>
                <a:cs typeface="+mj-cs"/>
                <a:sym typeface="Calibri"/>
              </a:defRPr>
            </a:pPr>
            <a:r>
              <a:rPr sz="2753" dirty="0"/>
              <a:t>Logistic Regression</a:t>
            </a:r>
          </a:p>
          <a:p>
            <a:pPr marL="228703" indent="-228703" defTabSz="914821">
              <a:lnSpc>
                <a:spcPct val="90000"/>
              </a:lnSpc>
              <a:spcBef>
                <a:spcPts val="953"/>
              </a:spcBef>
              <a:buSzPct val="100000"/>
              <a:buFont typeface="Arial"/>
              <a:buChar char="•"/>
              <a:defRPr sz="2600">
                <a:latin typeface="+mj-lt"/>
                <a:ea typeface="+mj-ea"/>
                <a:cs typeface="+mj-cs"/>
                <a:sym typeface="Calibri"/>
              </a:defRPr>
            </a:pPr>
            <a:r>
              <a:rPr sz="2753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10681081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İçerik Yer Tutucusu 2"/>
          <p:cNvSpPr txBox="1"/>
          <p:nvPr/>
        </p:nvSpPr>
        <p:spPr>
          <a:xfrm>
            <a:off x="1853898" y="2209798"/>
            <a:ext cx="9247997" cy="3617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408" rIns="48408">
            <a:normAutofit/>
          </a:bodyPr>
          <a:lstStyle/>
          <a:p>
            <a:pPr lvl="1" indent="457409" defTabSz="914821">
              <a:lnSpc>
                <a:spcPct val="90000"/>
              </a:lnSpc>
              <a:spcBef>
                <a:spcPts val="953"/>
              </a:spcBef>
              <a:defRPr sz="2600">
                <a:latin typeface="+mj-lt"/>
                <a:ea typeface="+mj-ea"/>
                <a:cs typeface="+mj-cs"/>
                <a:sym typeface="Calibri"/>
              </a:defRPr>
            </a:pPr>
            <a:r>
              <a:rPr sz="2753"/>
              <a:t>Bu algoritmanın amacı N-boyutlu bir uzayda N-1 tane hiperdüzlem bulmaktır. N verimizin özelliklerinin sayısını temsil eder.</a:t>
            </a:r>
          </a:p>
        </p:txBody>
      </p:sp>
      <p:sp>
        <p:nvSpPr>
          <p:cNvPr id="213" name="Unvan 1"/>
          <p:cNvSpPr txBox="1"/>
          <p:nvPr/>
        </p:nvSpPr>
        <p:spPr>
          <a:xfrm>
            <a:off x="2795301" y="1030942"/>
            <a:ext cx="9179974" cy="69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408" rIns="48408">
            <a:spAutoFit/>
          </a:bodyPr>
          <a:lstStyle>
            <a:lvl1pPr defTabSz="864017">
              <a:lnSpc>
                <a:spcPct val="90000"/>
              </a:lnSpc>
              <a:defRPr sz="4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341"/>
              <a:t>Support Vector Machines</a:t>
            </a:r>
          </a:p>
        </p:txBody>
      </p:sp>
      <p:pic>
        <p:nvPicPr>
          <p:cNvPr id="214" name="Resim 4" descr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938" y="3727038"/>
            <a:ext cx="6611920" cy="279814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2229692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Unvan 1"/>
          <p:cNvSpPr txBox="1"/>
          <p:nvPr/>
        </p:nvSpPr>
        <p:spPr>
          <a:xfrm>
            <a:off x="2795301" y="1030942"/>
            <a:ext cx="9179974" cy="69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408" rIns="48408">
            <a:spAutoFit/>
          </a:bodyPr>
          <a:lstStyle>
            <a:lvl1pPr defTabSz="864017">
              <a:lnSpc>
                <a:spcPct val="90000"/>
              </a:lnSpc>
              <a:defRPr sz="4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341"/>
              <a:t>K-Nearest Neighbors</a:t>
            </a:r>
          </a:p>
        </p:txBody>
      </p:sp>
      <p:sp>
        <p:nvSpPr>
          <p:cNvPr id="217" name="İçerik Yer Tutucusu 2"/>
          <p:cNvSpPr txBox="1"/>
          <p:nvPr/>
        </p:nvSpPr>
        <p:spPr>
          <a:xfrm>
            <a:off x="1756517" y="2343150"/>
            <a:ext cx="9247997" cy="36172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408" rIns="48408">
            <a:normAutofit/>
          </a:bodyPr>
          <a:lstStyle/>
          <a:p>
            <a:pPr lvl="1" indent="457409" defTabSz="914821">
              <a:lnSpc>
                <a:spcPct val="90000"/>
              </a:lnSpc>
              <a:spcBef>
                <a:spcPts val="953"/>
              </a:spcBef>
              <a:defRPr sz="2600">
                <a:latin typeface="+mj-lt"/>
                <a:ea typeface="+mj-ea"/>
                <a:cs typeface="+mj-cs"/>
                <a:sym typeface="Calibri"/>
              </a:defRPr>
            </a:pPr>
            <a:r>
              <a:rPr sz="2753"/>
              <a:t>	Bu algoritma, etiketlenmemiş verilerin K tane etiketlenmiş veriye olan uzaklığına bakarak tahminde bulunur.</a:t>
            </a:r>
          </a:p>
        </p:txBody>
      </p:sp>
      <p:pic>
        <p:nvPicPr>
          <p:cNvPr id="218" name="Resim 4" descr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612" y="3860424"/>
            <a:ext cx="3047926" cy="2379287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Resim 5" descr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9071" y="3860425"/>
            <a:ext cx="3062568" cy="23906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311415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İçerik Yer Tutucusu 2"/>
          <p:cNvSpPr txBox="1"/>
          <p:nvPr/>
        </p:nvSpPr>
        <p:spPr>
          <a:xfrm>
            <a:off x="1756515" y="2209798"/>
            <a:ext cx="3920278" cy="42861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408" rIns="48408">
            <a:spAutoFit/>
          </a:bodyPr>
          <a:lstStyle/>
          <a:p>
            <a:pPr lvl="1" indent="457409" defTabSz="914821">
              <a:lnSpc>
                <a:spcPct val="90000"/>
              </a:lnSpc>
              <a:spcBef>
                <a:spcPts val="953"/>
              </a:spcBef>
              <a:defRPr sz="2600">
                <a:latin typeface="+mj-lt"/>
                <a:ea typeface="+mj-ea"/>
                <a:cs typeface="+mj-cs"/>
                <a:sym typeface="Calibri"/>
              </a:defRPr>
            </a:pPr>
            <a:r>
              <a:rPr sz="2753"/>
              <a:t>	Bu algoritma, Classification algoritmalarının derlemesiyle oluşturulmuş, Bayes teoremine dayanan bir algoritmadır. Tek bir algoritma değil, bir den fazla aynı prensibe dayanan algoritmaların birleşimidir.</a:t>
            </a:r>
          </a:p>
        </p:txBody>
      </p:sp>
      <p:sp>
        <p:nvSpPr>
          <p:cNvPr id="226" name="Unvan 1"/>
          <p:cNvSpPr txBox="1"/>
          <p:nvPr/>
        </p:nvSpPr>
        <p:spPr>
          <a:xfrm>
            <a:off x="2795301" y="1030942"/>
            <a:ext cx="9179974" cy="693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8408" rIns="48408">
            <a:spAutoFit/>
          </a:bodyPr>
          <a:lstStyle>
            <a:lvl1pPr defTabSz="864017">
              <a:lnSpc>
                <a:spcPct val="90000"/>
              </a:lnSpc>
              <a:defRPr sz="4100"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rPr sz="4341"/>
              <a:t>Naive Bayes</a:t>
            </a:r>
          </a:p>
        </p:txBody>
      </p:sp>
      <p:pic>
        <p:nvPicPr>
          <p:cNvPr id="227" name="Resim 5" descr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976" y="2209797"/>
            <a:ext cx="4590918" cy="390675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8841025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Kristal">
  <a:themeElements>
    <a:clrScheme name="Kristal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Kristal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ristal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189</TotalTime>
  <Words>464</Words>
  <Application>Microsoft Office PowerPoint</Application>
  <PresentationFormat>Geniş ekran</PresentationFormat>
  <Paragraphs>49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2" baseType="lpstr">
      <vt:lpstr>Arial</vt:lpstr>
      <vt:lpstr>Calibri Light</vt:lpstr>
      <vt:lpstr>Trebuchet MS</vt:lpstr>
      <vt:lpstr>Wingdings 3</vt:lpstr>
      <vt:lpstr>Kristal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Makine Öğrenmesi</dc:title>
  <dc:creator>EsmegulAkan</dc:creator>
  <cp:lastModifiedBy>iHSAN ARVAS</cp:lastModifiedBy>
  <cp:revision>8</cp:revision>
  <dcterms:created xsi:type="dcterms:W3CDTF">2021-04-17T10:17:01Z</dcterms:created>
  <dcterms:modified xsi:type="dcterms:W3CDTF">2021-06-02T08:26:41Z</dcterms:modified>
</cp:coreProperties>
</file>