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71" r:id="rId14"/>
    <p:sldId id="272" r:id="rId15"/>
    <p:sldId id="273" r:id="rId16"/>
    <p:sldId id="274" r:id="rId17"/>
    <p:sldId id="270" r:id="rId18"/>
    <p:sldId id="275" r:id="rId19"/>
    <p:sldId id="277" r:id="rId20"/>
    <p:sldId id="276" r:id="rId21"/>
    <p:sldId id="278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CD88E-8866-4E4C-A05F-2A735B0FB4B7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BE1FC-6289-45DA-9CD1-10F67A2139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18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BE1FC-6289-45DA-9CD1-10F67A21395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39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BE1FC-6289-45DA-9CD1-10F67A21395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761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1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09" r:id="rId6"/>
    <p:sldLayoutId id="2147483705" r:id="rId7"/>
    <p:sldLayoutId id="2147483706" r:id="rId8"/>
    <p:sldLayoutId id="2147483707" r:id="rId9"/>
    <p:sldLayoutId id="2147483708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6999DE5-90CB-535C-5FC7-B3B43068C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3397649" cy="3303764"/>
          </a:xfrm>
        </p:spPr>
        <p:txBody>
          <a:bodyPr anchor="t">
            <a:normAutofit/>
          </a:bodyPr>
          <a:lstStyle/>
          <a:p>
            <a:r>
              <a:rPr lang="tr-TR" sz="4800"/>
              <a:t>DSA210 TERM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CC7F38D-1540-A12F-1E90-0BFD473F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54633"/>
            <a:ext cx="3397649" cy="1706533"/>
          </a:xfrm>
        </p:spPr>
        <p:txBody>
          <a:bodyPr anchor="t">
            <a:normAutofit/>
          </a:bodyPr>
          <a:lstStyle/>
          <a:p>
            <a:r>
              <a:rPr lang="tr-TR" dirty="0"/>
              <a:t>Ertuğrul Soydal </a:t>
            </a:r>
          </a:p>
          <a:p>
            <a:r>
              <a:rPr lang="tr-TR" dirty="0"/>
              <a:t>32175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itki, beyaz klavye, beyaz bir bardağı, Not defteri ve kalem ile en iyi tahta masasının görünümü">
            <a:extLst>
              <a:ext uri="{FF2B5EF4-FFF2-40B4-BE49-F238E27FC236}">
                <a16:creationId xmlns:a16="http://schemas.microsoft.com/office/drawing/2014/main" id="{061B3CDB-61D8-4782-14C9-2E3C7990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07" r="13971" b="-1"/>
          <a:stretch/>
        </p:blipFill>
        <p:spPr>
          <a:xfrm>
            <a:off x="5023474" y="965741"/>
            <a:ext cx="5743290" cy="5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2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2E5C62-5FA4-B55C-B6FF-91A03DE3D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E6508B-57F0-57CC-C245-6FB6C84F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chemeClr val="tx2"/>
                </a:solidFill>
              </a:rPr>
              <a:t>EATING HABITS</a:t>
            </a:r>
            <a:br>
              <a:rPr lang="en-US" sz="340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VS 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UPCOMING 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EXAMS </a:t>
            </a:r>
            <a:br>
              <a:rPr lang="en-US" sz="340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(IN 7 DAYS)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metin, ekran görüntüsü, diyagram, öykü gelişim çizgisi; kumpas; grafiğini çıkarm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21BDB5F-8542-166E-3217-BB0E756A9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366" y="1293414"/>
            <a:ext cx="7438426" cy="43700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87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D520F6-4C3E-FD99-2002-C5200E7F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Question: Does the number of upcoming exams affect eating habits?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pic>
        <p:nvPicPr>
          <p:cNvPr id="4" name="İçerik Yer Tutucusu 5" descr="metin, ekran görüntüsü, diyagram, öykü gelişim çizgisi; kumpas; grafiğini çıkarma içeren bir resim">
            <a:extLst>
              <a:ext uri="{FF2B5EF4-FFF2-40B4-BE49-F238E27FC236}">
                <a16:creationId xmlns:a16="http://schemas.microsoft.com/office/drawing/2014/main" id="{330F7859-FEE9-CC7B-BEC4-8E3F8886E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32984"/>
            <a:ext cx="6407222" cy="37671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46DD672-2A07-7532-4878-D3E4A8BF8657}"/>
              </a:ext>
            </a:extLst>
          </p:cNvPr>
          <p:cNvSpPr txBox="1"/>
          <p:nvPr/>
        </p:nvSpPr>
        <p:spPr>
          <a:xfrm>
            <a:off x="6578770" y="3363028"/>
            <a:ext cx="4375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H₀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There is no significant difference in the number of meals among students with 0, 1, or 2+ upcoming exams.</a:t>
            </a:r>
            <a:endParaRPr lang="tr-TR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br>
              <a:rPr lang="en-US" dirty="0"/>
            </a:b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H₁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At least one group differs significantly in the number of meals.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344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BF31CA-F947-BDA0-B7FA-72688182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One-Way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ANOVA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Hypothesis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Test</a:t>
            </a:r>
            <a:b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(95%Confidence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Interval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pic>
        <p:nvPicPr>
          <p:cNvPr id="4" name="İçerik Yer Tutucusu 5" descr="metin, ekran görüntüsü, diyagram, öykü gelişim çizgisi; kumpas; grafiğini çıkarma içeren bir resim">
            <a:extLst>
              <a:ext uri="{FF2B5EF4-FFF2-40B4-BE49-F238E27FC236}">
                <a16:creationId xmlns:a16="http://schemas.microsoft.com/office/drawing/2014/main" id="{3BCAD7CC-7DA2-E9D7-1A99-686E00292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9445"/>
            <a:ext cx="6407222" cy="37671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75366A6-0989-33D6-2C6B-15F09139AC8C}"/>
              </a:ext>
            </a:extLst>
          </p:cNvPr>
          <p:cNvSpPr txBox="1"/>
          <p:nvPr/>
        </p:nvSpPr>
        <p:spPr>
          <a:xfrm>
            <a:off x="6480580" y="3093004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F-statistic: </a:t>
            </a:r>
            <a:r>
              <a:rPr lang="en-US" dirty="0"/>
              <a:t>0.815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P-value: </a:t>
            </a:r>
            <a:r>
              <a:rPr lang="en-US" dirty="0"/>
              <a:t>0.4500</a:t>
            </a:r>
            <a:endParaRPr lang="tr-TR" dirty="0"/>
          </a:p>
          <a:p>
            <a:endParaRPr lang="tr-TR" dirty="0"/>
          </a:p>
          <a:p>
            <a:r>
              <a:rPr lang="en-US" dirty="0"/>
              <a:t> </a:t>
            </a:r>
            <a:r>
              <a:rPr lang="en-US" b="1" dirty="0"/>
              <a:t>Conclusion: </a:t>
            </a:r>
            <a:r>
              <a:rPr lang="en-US" dirty="0"/>
              <a:t>Fail to reject H₀ → No significant difference in eating habits between groups (0, 1, or 2+ upcoming exams).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272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01FF9B-CD10-A50C-D529-95FB8529B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FFDCF32-1646-D216-24EA-1DB9E701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chemeClr val="tx2"/>
                </a:solidFill>
              </a:rPr>
              <a:t>COFFEE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n-US" sz="3400">
                <a:solidFill>
                  <a:schemeClr val="tx2"/>
                </a:solidFill>
              </a:rPr>
              <a:t>INTAKE</a:t>
            </a:r>
            <a:br>
              <a:rPr lang="en-US" sz="340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VS 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UPCOMING 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EXAMS </a:t>
            </a:r>
            <a:br>
              <a:rPr lang="en-US" sz="340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(IN 7 DAYS)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metin, diyagram, çizgi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190B4F8-B72D-4A3B-E26A-CA1F5CC81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366" y="1228329"/>
            <a:ext cx="7438426" cy="450024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69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DD78C-6BC4-F180-515E-C367CD39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965A1-2DBB-7964-F987-41858129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Question: Does coffee intake significantly change depending on number of upcoming exams?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tr-T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E2833E2-9D9F-1100-3D91-23718FFFF903}"/>
              </a:ext>
            </a:extLst>
          </p:cNvPr>
          <p:cNvSpPr txBox="1"/>
          <p:nvPr/>
        </p:nvSpPr>
        <p:spPr>
          <a:xfrm>
            <a:off x="6949440" y="3269894"/>
            <a:ext cx="4220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H₀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There is no significant correlation between number of upcoming exams and coffee intake.</a:t>
            </a:r>
            <a:endParaRPr lang="tr-TR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br>
              <a:rPr lang="en-US" dirty="0"/>
            </a:b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H₁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There is a significant correlation between number of upcoming exams and coffee intake.</a:t>
            </a:r>
            <a:endParaRPr lang="tr-TR" dirty="0"/>
          </a:p>
        </p:txBody>
      </p:sp>
      <p:pic>
        <p:nvPicPr>
          <p:cNvPr id="7" name="İçerik Yer Tutucusu 5" descr="metin, diyagram, çizgi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A365DA1-86E3-9DD8-74E9-D41F22201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32984"/>
            <a:ext cx="6238219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6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C9F38-9D1B-B4E1-121B-788BB879A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DFDB44-6EB2-0738-1EE6-5EEAF6C9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Pearson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Correlation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Hypothesis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Test</a:t>
            </a:r>
            <a:b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(95%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Confidence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Interval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F27A858-2E1E-C6BD-EAD8-CFFE34314DE2}"/>
              </a:ext>
            </a:extLst>
          </p:cNvPr>
          <p:cNvSpPr txBox="1"/>
          <p:nvPr/>
        </p:nvSpPr>
        <p:spPr>
          <a:xfrm>
            <a:off x="6670824" y="3191195"/>
            <a:ext cx="4400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Pearson Correlation: </a:t>
            </a:r>
            <a:r>
              <a:rPr lang="en-US" dirty="0"/>
              <a:t>0.136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P-value: </a:t>
            </a:r>
            <a:r>
              <a:rPr lang="en-US" dirty="0"/>
              <a:t>0.3860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Fail to reject H₀ → No significant relationship between number of upcoming exams and coffee intake.</a:t>
            </a:r>
          </a:p>
          <a:p>
            <a:endParaRPr lang="en-US" dirty="0"/>
          </a:p>
        </p:txBody>
      </p:sp>
      <p:pic>
        <p:nvPicPr>
          <p:cNvPr id="7" name="İçerik Yer Tutucusu 5" descr="metin, diyagram, çizgi, ekran görüntüsü içeren bir resim">
            <a:extLst>
              <a:ext uri="{FF2B5EF4-FFF2-40B4-BE49-F238E27FC236}">
                <a16:creationId xmlns:a16="http://schemas.microsoft.com/office/drawing/2014/main" id="{638B7094-4041-2A89-9C6B-36403DAB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8798"/>
            <a:ext cx="6238219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6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CBC9F-49B6-4A79-4B23-E3DD64B8A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5B94E6-7DF2-AD8B-0FF3-4EEB819E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STUDYING HOURS 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VS </a:t>
            </a:r>
            <a:br>
              <a:rPr lang="tr-TR" sz="3000" dirty="0">
                <a:solidFill>
                  <a:schemeClr val="tx2"/>
                </a:solidFill>
              </a:rPr>
            </a:br>
            <a:r>
              <a:rPr lang="tr-TR" sz="3000" dirty="0">
                <a:solidFill>
                  <a:schemeClr val="tx2"/>
                </a:solidFill>
              </a:rPr>
              <a:t>NUMBER OF </a:t>
            </a:r>
            <a:r>
              <a:rPr lang="en-US" sz="3000" dirty="0">
                <a:solidFill>
                  <a:schemeClr val="tx2"/>
                </a:solidFill>
              </a:rPr>
              <a:t>UPCOMING 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EXAMS 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(IN 7 DAYS)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metin, diyagram, plan, dikdörtge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34DB69B-BE40-D3DB-2721-B45B4A6CC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366" y="1219031"/>
            <a:ext cx="7438426" cy="451884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16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063AF2-1B4E-7B71-E8BF-7A03EA7C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Question: How much is the change in the studying hour depending on the active exams (within 7 days)?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pic>
        <p:nvPicPr>
          <p:cNvPr id="7" name="İçerik Yer Tutucusu 5" descr="metin, diyagram, plan, dikdörtge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B970046-92BA-4679-AC2D-3B1A6152A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532675"/>
            <a:ext cx="6321020" cy="394176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C7D5B3A-6D64-7B1B-11A5-0C883ECCED42}"/>
              </a:ext>
            </a:extLst>
          </p:cNvPr>
          <p:cNvSpPr txBox="1"/>
          <p:nvPr/>
        </p:nvSpPr>
        <p:spPr>
          <a:xfrm>
            <a:off x="6965396" y="3270974"/>
            <a:ext cx="4038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H₀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There is no significant difference in average study time across groups.</a:t>
            </a:r>
            <a:endParaRPr lang="tr-TR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br>
              <a:rPr lang="en-US" dirty="0"/>
            </a:b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H₁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At least one group differs significantly.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509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B968AD-5DA1-DA12-0399-8BF4EB5B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One-Way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ANOVA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Hypothesis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Test</a:t>
            </a:r>
            <a:b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(95%Confidence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Interval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tr-TR" dirty="0"/>
          </a:p>
        </p:txBody>
      </p:sp>
      <p:pic>
        <p:nvPicPr>
          <p:cNvPr id="4" name="İçerik Yer Tutucusu 5" descr="metin, diyagram, plan, dikdörtge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3722069-2791-44E2-8A81-83D67701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7282"/>
            <a:ext cx="6480580" cy="390921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E656676-0B97-B3D5-4B64-8D9D36AB7CAE}"/>
              </a:ext>
            </a:extLst>
          </p:cNvPr>
          <p:cNvSpPr txBox="1"/>
          <p:nvPr/>
        </p:nvSpPr>
        <p:spPr>
          <a:xfrm>
            <a:off x="7014491" y="3031635"/>
            <a:ext cx="4295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F-statistic: </a:t>
            </a:r>
            <a:r>
              <a:rPr lang="en-US" dirty="0"/>
              <a:t>9.662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P-value: </a:t>
            </a:r>
            <a:r>
              <a:rPr lang="en-US" dirty="0"/>
              <a:t>0.0004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Reject H₀ → Number of upcoming exams significantly affects study time.</a:t>
            </a:r>
          </a:p>
        </p:txBody>
      </p:sp>
    </p:spTree>
    <p:extLst>
      <p:ext uri="{BB962C8B-B14F-4D97-AF65-F5344CB8AC3E}">
        <p14:creationId xmlns:p14="http://schemas.microsoft.com/office/powerpoint/2010/main" val="154681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16484B-1DBE-3B3A-7BF3-5149E72C6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7CB14F3-EF89-2CEC-D6A6-97A5F596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chemeClr val="tx2"/>
                </a:solidFill>
              </a:rPr>
              <a:t>LECTURE NAME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VS 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>
                <a:solidFill>
                  <a:schemeClr val="tx2"/>
                </a:solidFill>
              </a:rPr>
              <a:t>DAİLY AVERAGE STUDY HOUR</a:t>
            </a: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 descr="metin, ekran görüntüsü, diyagram, öykü gelişim çizgisi; kumpas; grafiğini çıkarm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63464C2-7C54-1861-7740-31BB06DE9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2366" y="1721124"/>
            <a:ext cx="7438426" cy="351465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88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DD4AEE-2F41-8C67-EFFA-D71DF82B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Project?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3A085F-9841-E0A9-C2CE-BBA8E19F8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As a university student, after lots of exam period, I have realized some significant changes in my life when exam dates are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-apple-system"/>
              </a:rPr>
              <a:t>coming.Therefore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; I want to look deeper to these changes</a:t>
            </a:r>
            <a:r>
              <a:rPr lang="tr-TR" sz="28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This project aims to analyze the correlation between sleep patterns, eating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-apple-system"/>
              </a:rPr>
              <a:t>habits,study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hour and exam dates</a:t>
            </a:r>
            <a:r>
              <a:rPr lang="tr-TR" sz="28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sz="2800" b="0" i="0" dirty="0" err="1">
                <a:solidFill>
                  <a:srgbClr val="1F2328"/>
                </a:solidFill>
                <a:effectLst/>
                <a:latin typeface="-apple-system"/>
              </a:rPr>
              <a:t>based</a:t>
            </a:r>
            <a:r>
              <a:rPr lang="tr-TR" sz="2800" b="0" i="0" dirty="0">
                <a:solidFill>
                  <a:srgbClr val="1F2328"/>
                </a:solidFill>
                <a:effectLst/>
                <a:latin typeface="-apple-system"/>
              </a:rPr>
              <a:t> on </a:t>
            </a:r>
            <a:r>
              <a:rPr lang="tr-TR" sz="2800" b="0" i="0" dirty="0" err="1">
                <a:solidFill>
                  <a:srgbClr val="1F2328"/>
                </a:solidFill>
                <a:effectLst/>
                <a:latin typeface="-apple-system"/>
              </a:rPr>
              <a:t>my</a:t>
            </a:r>
            <a:r>
              <a:rPr lang="tr-TR" sz="28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sz="2800" b="0" i="0" dirty="0" err="1">
                <a:solidFill>
                  <a:srgbClr val="1F2328"/>
                </a:solidFill>
                <a:effectLst/>
                <a:latin typeface="-apple-system"/>
              </a:rPr>
              <a:t>personal</a:t>
            </a:r>
            <a:r>
              <a:rPr lang="tr-TR" sz="2800" b="0" i="0" dirty="0">
                <a:solidFill>
                  <a:srgbClr val="1F2328"/>
                </a:solidFill>
                <a:effectLst/>
                <a:latin typeface="-apple-system"/>
              </a:rPr>
              <a:t> data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94337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EF0F51-984B-431B-417D-28F9F78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Question: Which exam affects studying hours</a:t>
            </a:r>
            <a:r>
              <a:rPr lang="tr-T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most (based on average daily study hours)?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pic>
        <p:nvPicPr>
          <p:cNvPr id="4" name="İçerik Yer Tutucusu 6" descr="metin, ekran görüntüsü, diyagram, öykü gelişim çizgisi; kumpas; grafiğini çıkarma içeren bir resim">
            <a:extLst>
              <a:ext uri="{FF2B5EF4-FFF2-40B4-BE49-F238E27FC236}">
                <a16:creationId xmlns:a16="http://schemas.microsoft.com/office/drawing/2014/main" id="{1DD30374-0F75-83F8-B475-FA5590405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05" y="2441448"/>
            <a:ext cx="8016700" cy="37671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7510B2C-64BB-A1B2-08D5-C436C8CB1972}"/>
              </a:ext>
            </a:extLst>
          </p:cNvPr>
          <p:cNvSpPr txBox="1"/>
          <p:nvPr/>
        </p:nvSpPr>
        <p:spPr>
          <a:xfrm>
            <a:off x="8241874" y="3216224"/>
            <a:ext cx="3522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This question is answered by comparing the 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average daily study time</a:t>
            </a: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associated with each exam (excluding exam days).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267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FCB08F-584C-0584-996C-E7E26081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Comparison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Based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Average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Daily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Study</a:t>
            </a:r>
            <a:endParaRPr lang="tr-TR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İçerik Yer Tutucusu 6" descr="metin, ekran görüntüsü, diyagram, öykü gelişim çizgisi; kumpas; grafiğini çıkarma içeren bir resim">
            <a:extLst>
              <a:ext uri="{FF2B5EF4-FFF2-40B4-BE49-F238E27FC236}">
                <a16:creationId xmlns:a16="http://schemas.microsoft.com/office/drawing/2014/main" id="{5921C4BB-E171-0AB2-C4AC-4CB026C7E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6949"/>
            <a:ext cx="8016700" cy="37671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9075A1E-49E1-992F-0E01-F8868E81BF1C}"/>
              </a:ext>
            </a:extLst>
          </p:cNvPr>
          <p:cNvSpPr txBox="1"/>
          <p:nvPr/>
        </p:nvSpPr>
        <p:spPr>
          <a:xfrm>
            <a:off x="7707963" y="2325889"/>
            <a:ext cx="41240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3 Exams with Highest Average Daily Study:</a:t>
            </a:r>
          </a:p>
          <a:p>
            <a:endParaRPr lang="en-US" dirty="0"/>
          </a:p>
          <a:p>
            <a:r>
              <a:rPr lang="en-US" b="1" dirty="0"/>
              <a:t>CS204</a:t>
            </a:r>
            <a:r>
              <a:rPr lang="en-US" dirty="0"/>
              <a:t> (2025-03-22):</a:t>
            </a:r>
          </a:p>
          <a:p>
            <a:r>
              <a:rPr lang="en-US" dirty="0"/>
              <a:t>  → Average Daily Study: </a:t>
            </a:r>
            <a:r>
              <a:rPr lang="en-US" b="1" dirty="0"/>
              <a:t>6.67 </a:t>
            </a:r>
            <a:r>
              <a:rPr lang="en-US" b="1" dirty="0" err="1"/>
              <a:t>hrs</a:t>
            </a:r>
            <a:r>
              <a:rPr lang="en-US" b="1" dirty="0"/>
              <a:t>/day</a:t>
            </a:r>
          </a:p>
          <a:p>
            <a:endParaRPr lang="en-US" dirty="0"/>
          </a:p>
          <a:p>
            <a:r>
              <a:rPr lang="en-US" b="1" dirty="0"/>
              <a:t>MATH311</a:t>
            </a:r>
            <a:r>
              <a:rPr lang="en-US" dirty="0"/>
              <a:t> (2025-04-22):</a:t>
            </a:r>
          </a:p>
          <a:p>
            <a:r>
              <a:rPr lang="en-US" dirty="0"/>
              <a:t>  → Average Daily Study: </a:t>
            </a:r>
            <a:r>
              <a:rPr lang="en-US" b="1" dirty="0"/>
              <a:t>6.33 </a:t>
            </a:r>
            <a:r>
              <a:rPr lang="en-US" b="1" dirty="0" err="1"/>
              <a:t>hrs</a:t>
            </a:r>
            <a:r>
              <a:rPr lang="en-US" b="1" dirty="0"/>
              <a:t>/day</a:t>
            </a:r>
          </a:p>
          <a:p>
            <a:endParaRPr lang="en-US" dirty="0"/>
          </a:p>
          <a:p>
            <a:r>
              <a:rPr lang="en-US" b="1" dirty="0"/>
              <a:t>Math204</a:t>
            </a:r>
            <a:r>
              <a:rPr lang="en-US" dirty="0"/>
              <a:t> (2025-03-16):</a:t>
            </a:r>
          </a:p>
          <a:p>
            <a:r>
              <a:rPr lang="en-US" dirty="0"/>
              <a:t>  → Average Daily Study: </a:t>
            </a:r>
            <a:r>
              <a:rPr lang="en-US" b="1" dirty="0"/>
              <a:t>5.71 </a:t>
            </a:r>
            <a:r>
              <a:rPr lang="en-US" b="1" dirty="0" err="1"/>
              <a:t>hrs</a:t>
            </a:r>
            <a:r>
              <a:rPr lang="en-US" b="1" dirty="0"/>
              <a:t>/day</a:t>
            </a:r>
          </a:p>
        </p:txBody>
      </p:sp>
    </p:spTree>
    <p:extLst>
      <p:ext uri="{BB962C8B-B14F-4D97-AF65-F5344CB8AC3E}">
        <p14:creationId xmlns:p14="http://schemas.microsoft.com/office/powerpoint/2010/main" val="191727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97CC58-9CED-5E15-0F42-916B0232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B19539-2DCE-6028-764B-5E9ED9A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2277899"/>
            <a:ext cx="11155680" cy="3767328"/>
          </a:xfrm>
        </p:spPr>
        <p:txBody>
          <a:bodyPr>
            <a:normAutofit fontScale="25000" lnSpcReduction="20000"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Date: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Date of The Given Day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Wake-up Time: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Waking up time in the given day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Sleeping Time: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Sleeping time in the given day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Sleep Duration: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7200" b="0" i="0" dirty="0" err="1">
                <a:solidFill>
                  <a:srgbClr val="1F2328"/>
                </a:solidFill>
                <a:effectLst/>
                <a:latin typeface="-apple-system"/>
              </a:rPr>
              <a:t>Longness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 of the sleep (minute) in the given day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Number of Meal: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Eaten meal number in the given day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Coffee Intake: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Total drinking coffee in the given day</a:t>
            </a:r>
            <a:r>
              <a:rPr lang="tr-TR" sz="7200" b="0" i="0" dirty="0">
                <a:solidFill>
                  <a:srgbClr val="1F2328"/>
                </a:solidFill>
                <a:effectLst/>
                <a:latin typeface="-apple-system"/>
              </a:rPr>
              <a:t>  (Small Size=1, </a:t>
            </a:r>
            <a:r>
              <a:rPr lang="tr-TR" sz="7200" b="0" i="0" dirty="0" err="1">
                <a:solidFill>
                  <a:srgbClr val="1F2328"/>
                </a:solidFill>
                <a:effectLst/>
                <a:latin typeface="-apple-system"/>
              </a:rPr>
              <a:t>Medium</a:t>
            </a:r>
            <a:r>
              <a:rPr lang="tr-TR" sz="7200" b="0" i="0" dirty="0">
                <a:solidFill>
                  <a:srgbClr val="1F2328"/>
                </a:solidFill>
                <a:effectLst/>
                <a:latin typeface="-apple-system"/>
              </a:rPr>
              <a:t> Size=2, </a:t>
            </a:r>
            <a:r>
              <a:rPr lang="tr-TR" sz="7200" b="0" i="0" dirty="0" err="1">
                <a:solidFill>
                  <a:srgbClr val="1F2328"/>
                </a:solidFill>
                <a:effectLst/>
                <a:latin typeface="-apple-system"/>
              </a:rPr>
              <a:t>Large</a:t>
            </a:r>
            <a:r>
              <a:rPr lang="tr-TR" sz="7200" b="0" i="0" dirty="0">
                <a:solidFill>
                  <a:srgbClr val="1F2328"/>
                </a:solidFill>
                <a:effectLst/>
                <a:latin typeface="-apple-system"/>
              </a:rPr>
              <a:t> Size=3)</a:t>
            </a:r>
            <a:endParaRPr lang="en-US" sz="7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Study Time: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How long studied (minute) in the given day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Lecture Name and Exam Date: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Lecture name(s) and closest exam date(s)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922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2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3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9" name="Rectangle 32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468752-F9FA-2DBD-C054-31B1F675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1397"/>
            <a:ext cx="3462236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SLEEP DURATION VS </a:t>
            </a:r>
            <a:br>
              <a:rPr lang="en-US" sz="4100" dirty="0"/>
            </a:br>
            <a:r>
              <a:rPr lang="en-US" sz="4100" dirty="0"/>
              <a:t>STUDY TIME</a:t>
            </a:r>
            <a:br>
              <a:rPr lang="en-US" sz="4100" dirty="0"/>
            </a:br>
            <a:endParaRPr lang="en-US" sz="4100" dirty="0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94D95B3-BC5D-CFEC-56F4-6F8763DDF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704" y="1831404"/>
            <a:ext cx="7293594" cy="4303219"/>
          </a:xfrm>
          <a:prstGeom prst="rect">
            <a:avLst/>
          </a:prstGeom>
        </p:spPr>
      </p:pic>
      <p:sp>
        <p:nvSpPr>
          <p:cNvPr id="51" name="Rectangle 36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1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49E5AC-A405-C80B-88C5-B035D7C2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Question: Does sleep duration significantly correlate with study time?</a:t>
            </a:r>
            <a:r>
              <a:rPr lang="tr-T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A65028F6-EDD7-F5B2-B7DB-E01294CAC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4" y="2441448"/>
            <a:ext cx="6380240" cy="37671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D4464B4-5DBC-1AC2-F187-29F3439142AE}"/>
              </a:ext>
            </a:extLst>
          </p:cNvPr>
          <p:cNvSpPr txBox="1"/>
          <p:nvPr/>
        </p:nvSpPr>
        <p:spPr>
          <a:xfrm>
            <a:off x="6699714" y="3304323"/>
            <a:ext cx="4977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H₀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There is no significant correlation between sleep duration and study time.</a:t>
            </a:r>
            <a:endParaRPr lang="tr-TR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br>
              <a:rPr lang="en-US" dirty="0"/>
            </a:b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H₁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There is a significant correlation between sleep duration and study time.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316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D843B0-7B0D-AA79-77F0-D4DE3A2F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Pearson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Correlation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Hypothesis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Test</a:t>
            </a:r>
            <a:b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(95%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Confidence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Interval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08CC6C2D-7AB4-8BD7-26FA-A22D71E2D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32984"/>
            <a:ext cx="6380240" cy="376713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2732C6E-D14D-AC5C-25F2-383E8149A3AD}"/>
              </a:ext>
            </a:extLst>
          </p:cNvPr>
          <p:cNvSpPr txBox="1"/>
          <p:nvPr/>
        </p:nvSpPr>
        <p:spPr>
          <a:xfrm>
            <a:off x="6505128" y="3185058"/>
            <a:ext cx="5001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Pearson Correlation Coefficient: </a:t>
            </a:r>
            <a:r>
              <a:rPr lang="en-US" dirty="0"/>
              <a:t>−0.010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P-value: </a:t>
            </a:r>
            <a:r>
              <a:rPr lang="en-US" dirty="0"/>
              <a:t>0.9495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Fail to reject H₀ → There is no significant correlation between sleep duration and study time.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753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479D79-842B-4AA1-4EC5-231CABBCF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877562-0348-85DB-5F51-518FB146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SLEEP DURATION VS 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UPCOMING 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EXAMS </a:t>
            </a:r>
            <a:br>
              <a:rPr lang="tr-TR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(IN 7 DAYS)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68A74995-A1E9-1D13-C7BB-6F42A6CA1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366" y="1293414"/>
            <a:ext cx="7438426" cy="43700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26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FBF5EA-BCEF-25FF-D003-2B0DFE3D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Question: Does number of exams in 7 days affect sleep duration?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tr-T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İçerik Yer Tutucusu 6">
            <a:extLst>
              <a:ext uri="{FF2B5EF4-FFF2-40B4-BE49-F238E27FC236}">
                <a16:creationId xmlns:a16="http://schemas.microsoft.com/office/drawing/2014/main" id="{AB63200F-5CC9-41CC-1B18-13E9D3297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3" y="2441448"/>
            <a:ext cx="6591956" cy="401055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D061014-2781-0E2B-DFEF-35BA929FAB5E}"/>
              </a:ext>
            </a:extLst>
          </p:cNvPr>
          <p:cNvSpPr txBox="1"/>
          <p:nvPr/>
        </p:nvSpPr>
        <p:spPr>
          <a:xfrm>
            <a:off x="6949440" y="3269894"/>
            <a:ext cx="4220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H₀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There is no significant difference in average sleep duration between students with 0, 1, or 2+ upcoming exams.</a:t>
            </a:r>
            <a:endParaRPr lang="tr-TR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br>
              <a:rPr lang="en-US" dirty="0"/>
            </a:b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H₁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At least one group differs significantly in average sleep duration.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284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8C5ED7-EAEF-9E03-7940-7E2753BC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One-Way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ANOVA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Hypothesis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Test </a:t>
            </a:r>
            <a:b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(95%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Confidence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Interval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pic>
        <p:nvPicPr>
          <p:cNvPr id="4" name="İçerik Yer Tutucusu 6">
            <a:extLst>
              <a:ext uri="{FF2B5EF4-FFF2-40B4-BE49-F238E27FC236}">
                <a16:creationId xmlns:a16="http://schemas.microsoft.com/office/drawing/2014/main" id="{408217DB-E757-2EE8-670E-BAFD38AC8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" y="2532984"/>
            <a:ext cx="6413899" cy="37671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8E5F93D-2229-4FB8-09B9-341D9A34C8F4}"/>
              </a:ext>
            </a:extLst>
          </p:cNvPr>
          <p:cNvSpPr txBox="1"/>
          <p:nvPr/>
        </p:nvSpPr>
        <p:spPr>
          <a:xfrm>
            <a:off x="6670824" y="3191195"/>
            <a:ext cx="4400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F-statistic: </a:t>
            </a:r>
            <a:r>
              <a:rPr lang="en-US" dirty="0"/>
              <a:t>0.779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P-value: </a:t>
            </a:r>
            <a:r>
              <a:rPr lang="en-US" dirty="0"/>
              <a:t>0.4658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Fail to reject H₀ → No significant difference in sleep duration between groups (0, 1, or 2+ upcoming exams).</a:t>
            </a:r>
          </a:p>
        </p:txBody>
      </p:sp>
    </p:spTree>
    <p:extLst>
      <p:ext uri="{BB962C8B-B14F-4D97-AF65-F5344CB8AC3E}">
        <p14:creationId xmlns:p14="http://schemas.microsoft.com/office/powerpoint/2010/main" val="322889721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812</Words>
  <Application>Microsoft Office PowerPoint</Application>
  <PresentationFormat>Geniş ekran</PresentationFormat>
  <Paragraphs>80</Paragraphs>
  <Slides>21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8" baseType="lpstr">
      <vt:lpstr>-apple-system</vt:lpstr>
      <vt:lpstr>Aptos</vt:lpstr>
      <vt:lpstr>Arial</vt:lpstr>
      <vt:lpstr>Bierstadt</vt:lpstr>
      <vt:lpstr>Courier New</vt:lpstr>
      <vt:lpstr>Roboto</vt:lpstr>
      <vt:lpstr>GestaltVTI</vt:lpstr>
      <vt:lpstr>DSA210 TERM PROJECT</vt:lpstr>
      <vt:lpstr>What Is The Aim Of The Project?</vt:lpstr>
      <vt:lpstr>What Is In The Dataset? </vt:lpstr>
      <vt:lpstr>SLEEP DURATION VS  STUDY TIME </vt:lpstr>
      <vt:lpstr>Question: Does sleep duration significantly correlate with study time?  </vt:lpstr>
      <vt:lpstr>Pearson Correlation Hypothesis Test (95% Confidence Interval)</vt:lpstr>
      <vt:lpstr>SLEEP DURATION VS  UPCOMING  EXAMS  (IN 7 DAYS)</vt:lpstr>
      <vt:lpstr>Question: Does number of exams in 7 days affect sleep duration?  </vt:lpstr>
      <vt:lpstr>One-Way ANOVA Hypothesis Test  (95% Confidence Interval)</vt:lpstr>
      <vt:lpstr>EATING HABITS VS  UPCOMING  EXAMS  (IN 7 DAYS)</vt:lpstr>
      <vt:lpstr>Question: Does the number of upcoming exams affect eating habits? </vt:lpstr>
      <vt:lpstr>One-Way ANOVA Hypothesis Test (95%Confidence Interval)</vt:lpstr>
      <vt:lpstr>COFFEE INTAKE VS  UPCOMING  EXAMS  (IN 7 DAYS)</vt:lpstr>
      <vt:lpstr>Question: Does coffee intake significantly change depending on number of upcoming exams?   </vt:lpstr>
      <vt:lpstr>Pearson Correlation Hypothesis Test (95% Confidence Interval)</vt:lpstr>
      <vt:lpstr>STUDYING HOURS  VS  NUMBER OF UPCOMING  EXAMS  (IN 7 DAYS)</vt:lpstr>
      <vt:lpstr>Question: How much is the change in the studying hour depending on the active exams (within 7 days)? </vt:lpstr>
      <vt:lpstr>One-Way ANOVA Hypothesis Test (95%Confidence Interval)</vt:lpstr>
      <vt:lpstr>LECTURE NAME VS  DAİLY AVERAGE STUDY HOUR</vt:lpstr>
      <vt:lpstr>Question: Which exam affects studying hours most (based on average daily study hours)? </vt:lpstr>
      <vt:lpstr>Comparison Based On Average Daily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Ertuğrul Soydal</dc:creator>
  <cp:lastModifiedBy>Ertuğrul Soydal</cp:lastModifiedBy>
  <cp:revision>1</cp:revision>
  <dcterms:created xsi:type="dcterms:W3CDTF">2025-04-24T21:29:33Z</dcterms:created>
  <dcterms:modified xsi:type="dcterms:W3CDTF">2025-04-24T23:07:26Z</dcterms:modified>
</cp:coreProperties>
</file>