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0" r:id="rId4"/>
    <p:sldId id="259" r:id="rId5"/>
    <p:sldId id="267" r:id="rId6"/>
    <p:sldId id="258" r:id="rId7"/>
    <p:sldId id="264" r:id="rId8"/>
    <p:sldId id="261" r:id="rId9"/>
    <p:sldId id="265" r:id="rId10"/>
  </p:sldIdLst>
  <p:sldSz cx="18288000" cy="10287000"/>
  <p:notesSz cx="6858000" cy="9144000"/>
  <p:embeddedFontLst>
    <p:embeddedFont>
      <p:font typeface="Codec Pro Bold" panose="020B0604020202020204" charset="0"/>
      <p:regular r:id="rId12"/>
    </p:embeddedFont>
    <p:embeddedFont>
      <p:font typeface="Garet Bold" panose="020B0604020202020204" charset="0"/>
      <p:regular r:id="rId13"/>
    </p:embeddedFont>
    <p:embeddedFont>
      <p:font typeface="League Spartan" panose="020B0604020202020204" charset="0"/>
      <p:regular r:id="rId14"/>
    </p:embeddedFont>
    <p:embeddedFont>
      <p:font typeface="Poppins" panose="00000500000000000000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22" autoAdjust="0"/>
  </p:normalViewPr>
  <p:slideViewPr>
    <p:cSldViewPr>
      <p:cViewPr>
        <p:scale>
          <a:sx n="50" d="100"/>
          <a:sy n="50" d="100"/>
        </p:scale>
        <p:origin x="883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AAB0B-C993-425D-AB8E-5E3B2E1B4040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3E283-852A-49DD-8555-23CF2103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0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E376-9907-4D5C-93FC-ACB2C618656C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B71-1E56-470E-8B0A-CCC27B77B94C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2F9-C14E-4AD5-BB86-9EE28152B77E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232E-B702-4A7F-A754-D4D6430B753E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2D64-1117-4666-8E67-AABFF13F954F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1BE7-2087-4DBB-8424-0795E95D5A81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9C49-C4FE-47F5-8478-BAD1E02663CF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39FC-A7DB-4FC5-8D34-D671145EBE92}" type="datetime1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0F73-8378-4786-BB19-B5E6D1F5723E}" type="datetime1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BFC5-CBC9-4E5B-B18C-F6D2BCCF5DCB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C5E1-D4C0-412A-86CA-D3D91F27D3FA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077E-D8D6-495C-902A-692CFA6FA982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8.sv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218" t="-22650" r="-757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201400" y="3114613"/>
            <a:ext cx="460706" cy="882885"/>
          </a:xfrm>
          <a:custGeom>
            <a:avLst/>
            <a:gdLst/>
            <a:ahLst/>
            <a:cxnLst/>
            <a:rect l="l" t="t" r="r" b="b"/>
            <a:pathLst>
              <a:path w="460706" h="882885">
                <a:moveTo>
                  <a:pt x="0" y="0"/>
                </a:moveTo>
                <a:lnTo>
                  <a:pt x="460706" y="0"/>
                </a:lnTo>
                <a:lnTo>
                  <a:pt x="460706" y="882885"/>
                </a:lnTo>
                <a:lnTo>
                  <a:pt x="0" y="8828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22472" y="3749339"/>
            <a:ext cx="13455728" cy="2756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262"/>
              </a:lnSpc>
              <a:spcBef>
                <a:spcPct val="0"/>
              </a:spcBef>
            </a:pPr>
            <a:r>
              <a:rPr lang="en-US" sz="15901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AGROMITRA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11B38-9FFA-D688-E549-D59B1A4B2AAB}"/>
              </a:ext>
            </a:extLst>
          </p:cNvPr>
          <p:cNvSpPr txBox="1"/>
          <p:nvPr/>
        </p:nvSpPr>
        <p:spPr>
          <a:xfrm>
            <a:off x="4518445" y="5761793"/>
            <a:ext cx="971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3200" b="1" dirty="0">
                <a:solidFill>
                  <a:schemeClr val="bg1"/>
                </a:solidFill>
              </a:rPr>
              <a:t>Smart Farming with Market Demand Insight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6D834F4-6582-382F-9D9A-501634B8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11902-A6FD-E4C2-2839-FB4C6602281D}"/>
              </a:ext>
            </a:extLst>
          </p:cNvPr>
          <p:cNvSpPr txBox="1"/>
          <p:nvPr/>
        </p:nvSpPr>
        <p:spPr>
          <a:xfrm>
            <a:off x="17106900" y="26664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01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726325"/>
            <a:ext cx="18288000" cy="5560676"/>
            <a:chOff x="0" y="0"/>
            <a:chExt cx="4995194" cy="18284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194" cy="1828471"/>
            </a:xfrm>
            <a:custGeom>
              <a:avLst/>
              <a:gdLst/>
              <a:ahLst/>
              <a:cxnLst/>
              <a:rect l="l" t="t" r="r" b="b"/>
              <a:pathLst>
                <a:path w="4995194" h="1828471">
                  <a:moveTo>
                    <a:pt x="0" y="0"/>
                  </a:moveTo>
                  <a:lnTo>
                    <a:pt x="4995194" y="0"/>
                  </a:lnTo>
                  <a:lnTo>
                    <a:pt x="4995194" y="1828471"/>
                  </a:lnTo>
                  <a:lnTo>
                    <a:pt x="0" y="1828471"/>
                  </a:lnTo>
                  <a:close/>
                </a:path>
              </a:pathLst>
            </a:custGeom>
            <a:solidFill>
              <a:srgbClr val="FFEEBF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1866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57696" y="4235242"/>
            <a:ext cx="5023058" cy="502305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3857" r="-33857"/>
              </a:stretch>
            </a:blipFill>
            <a:ln w="85725" cap="sq">
              <a:solidFill>
                <a:srgbClr val="B4C273"/>
              </a:solidFill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8661881" y="6488351"/>
            <a:ext cx="2618737" cy="261873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571318" y="720599"/>
            <a:ext cx="5919517" cy="591951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3857" r="-33857"/>
              </a:stretch>
            </a:blipFill>
            <a:ln w="85725" cap="sq">
              <a:solidFill>
                <a:srgbClr val="B4C273"/>
              </a:solidFill>
              <a:prstDash val="solid"/>
              <a:miter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6201287" y="1833456"/>
            <a:ext cx="2086713" cy="208671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83011" y="1201786"/>
            <a:ext cx="9193356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6500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Theme:-Agriculture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57765" y="4887573"/>
            <a:ext cx="7127312" cy="3564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00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Harness AI to empower farmers with data-driven decisions, ensuring better crop yields and market alignment.  Transform traditional farming into a modern, efficient practice, promoting environmental sustainability and economic growth.  Enable farmers to thrive by providing insights from planting to market, fostering a resilient agricultural ecosystem.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273388" y="371252"/>
            <a:ext cx="767816" cy="618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487307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4328CD-8182-6F92-D076-3526199FDF44}"/>
              </a:ext>
            </a:extLst>
          </p:cNvPr>
          <p:cNvSpPr txBox="1"/>
          <p:nvPr/>
        </p:nvSpPr>
        <p:spPr>
          <a:xfrm>
            <a:off x="1083011" y="2630442"/>
            <a:ext cx="10804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:-Sustainable Farming through AI: Optimizing </a:t>
            </a:r>
          </a:p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Choices and Market Success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2200D56-4116-9AE4-E001-96BB8769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787360" y="-559467"/>
            <a:ext cx="961418" cy="11600565"/>
            <a:chOff x="0" y="0"/>
            <a:chExt cx="253213" cy="30552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3213" cy="3055293"/>
            </a:xfrm>
            <a:custGeom>
              <a:avLst/>
              <a:gdLst/>
              <a:ahLst/>
              <a:cxnLst/>
              <a:rect l="l" t="t" r="r" b="b"/>
              <a:pathLst>
                <a:path w="253213" h="3055293">
                  <a:moveTo>
                    <a:pt x="56368" y="0"/>
                  </a:moveTo>
                  <a:lnTo>
                    <a:pt x="196845" y="0"/>
                  </a:lnTo>
                  <a:cubicBezTo>
                    <a:pt x="227976" y="0"/>
                    <a:pt x="253213" y="25237"/>
                    <a:pt x="253213" y="56368"/>
                  </a:cubicBezTo>
                  <a:lnTo>
                    <a:pt x="253213" y="2998925"/>
                  </a:lnTo>
                  <a:cubicBezTo>
                    <a:pt x="253213" y="3030056"/>
                    <a:pt x="227976" y="3055293"/>
                    <a:pt x="196845" y="3055293"/>
                  </a:cubicBezTo>
                  <a:lnTo>
                    <a:pt x="56368" y="3055293"/>
                  </a:lnTo>
                  <a:cubicBezTo>
                    <a:pt x="25237" y="3055293"/>
                    <a:pt x="0" y="3030056"/>
                    <a:pt x="0" y="2998925"/>
                  </a:cubicBezTo>
                  <a:lnTo>
                    <a:pt x="0" y="56368"/>
                  </a:lnTo>
                  <a:cubicBezTo>
                    <a:pt x="0" y="25237"/>
                    <a:pt x="25237" y="0"/>
                    <a:pt x="56368" y="0"/>
                  </a:cubicBezTo>
                  <a:close/>
                </a:path>
              </a:pathLst>
            </a:custGeom>
            <a:solidFill>
              <a:srgbClr val="EB9837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3213" cy="3093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748778" y="0"/>
            <a:ext cx="5539222" cy="5346529"/>
            <a:chOff x="0" y="0"/>
            <a:chExt cx="972934" cy="9390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72934" cy="939089"/>
            </a:xfrm>
            <a:custGeom>
              <a:avLst/>
              <a:gdLst/>
              <a:ahLst/>
              <a:cxnLst/>
              <a:rect l="l" t="t" r="r" b="b"/>
              <a:pathLst>
                <a:path w="972934" h="939089">
                  <a:moveTo>
                    <a:pt x="0" y="0"/>
                  </a:moveTo>
                  <a:lnTo>
                    <a:pt x="972934" y="0"/>
                  </a:lnTo>
                  <a:lnTo>
                    <a:pt x="972934" y="939089"/>
                  </a:lnTo>
                  <a:lnTo>
                    <a:pt x="0" y="939089"/>
                  </a:lnTo>
                  <a:close/>
                </a:path>
              </a:pathLst>
            </a:custGeom>
            <a:blipFill>
              <a:blip r:embed="rId2"/>
              <a:stretch>
                <a:fillRect l="-22300" r="-2230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2748778" y="5346529"/>
            <a:ext cx="5539222" cy="4940471"/>
            <a:chOff x="0" y="0"/>
            <a:chExt cx="972934" cy="86776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72934" cy="867767"/>
            </a:xfrm>
            <a:custGeom>
              <a:avLst/>
              <a:gdLst/>
              <a:ahLst/>
              <a:cxnLst/>
              <a:rect l="l" t="t" r="r" b="b"/>
              <a:pathLst>
                <a:path w="972934" h="867767">
                  <a:moveTo>
                    <a:pt x="0" y="0"/>
                  </a:moveTo>
                  <a:lnTo>
                    <a:pt x="972934" y="0"/>
                  </a:lnTo>
                  <a:lnTo>
                    <a:pt x="972934" y="867767"/>
                  </a:lnTo>
                  <a:lnTo>
                    <a:pt x="0" y="867767"/>
                  </a:lnTo>
                  <a:close/>
                </a:path>
              </a:pathLst>
            </a:custGeom>
            <a:blipFill>
              <a:blip r:embed="rId3"/>
              <a:stretch>
                <a:fillRect l="-29457" r="-29457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5" name="Freeform 15"/>
          <p:cNvSpPr/>
          <p:nvPr/>
        </p:nvSpPr>
        <p:spPr>
          <a:xfrm>
            <a:off x="1638244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8" y="0"/>
                </a:lnTo>
                <a:lnTo>
                  <a:pt x="307388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143000" y="2443690"/>
            <a:ext cx="8683898" cy="537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Empowers farmers with market-based intelligence and optimized farming practices.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Analyzes market demand to offer tailored crop recommendations with demand scores</a:t>
            </a:r>
            <a:r>
              <a:rPr lang="en-US" sz="2800" dirty="0"/>
              <a:t>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Farmers input crop preferences, location, land size, previous crops, and soil details</a:t>
            </a:r>
            <a:r>
              <a:rPr lang="en-US" sz="2800" dirty="0"/>
              <a:t>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Implements crop rotation models and assesses soil health.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Provides actionable insights for maximum yield and sustainability.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 one-stop solution guiding farmers from planting to selling, aligning efforts with market trends.</a:t>
            </a:r>
            <a:endParaRPr lang="en-US" sz="2497" dirty="0">
              <a:solidFill>
                <a:schemeClr val="accent3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922743" y="209978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487307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C1E96-00A4-5143-AD8D-06495EE03103}"/>
              </a:ext>
            </a:extLst>
          </p:cNvPr>
          <p:cNvSpPr txBox="1"/>
          <p:nvPr/>
        </p:nvSpPr>
        <p:spPr>
          <a:xfrm>
            <a:off x="1009435" y="671100"/>
            <a:ext cx="75057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accent3">
                    <a:lumMod val="50000"/>
                  </a:schemeClr>
                </a:solidFill>
              </a:rPr>
              <a:t>Our Idea</a:t>
            </a:r>
            <a:endParaRPr lang="en-IN" sz="6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2F916EB-C728-8669-CD76-514DD9A4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0420" y="-868726"/>
            <a:ext cx="12090661" cy="11556588"/>
            <a:chOff x="0" y="-38100"/>
            <a:chExt cx="3184372" cy="3043710"/>
          </a:xfrm>
        </p:grpSpPr>
        <p:sp>
          <p:nvSpPr>
            <p:cNvPr id="3" name="Freeform 3"/>
            <p:cNvSpPr/>
            <p:nvPr/>
          </p:nvSpPr>
          <p:spPr>
            <a:xfrm>
              <a:off x="563732" y="173666"/>
              <a:ext cx="2588919" cy="2726367"/>
            </a:xfrm>
            <a:custGeom>
              <a:avLst/>
              <a:gdLst/>
              <a:ahLst/>
              <a:cxnLst/>
              <a:rect l="l" t="t" r="r" b="b"/>
              <a:pathLst>
                <a:path w="3184372" h="3005610">
                  <a:moveTo>
                    <a:pt x="0" y="0"/>
                  </a:moveTo>
                  <a:lnTo>
                    <a:pt x="3184372" y="0"/>
                  </a:lnTo>
                  <a:lnTo>
                    <a:pt x="3184372" y="3005610"/>
                  </a:lnTo>
                  <a:lnTo>
                    <a:pt x="0" y="3005610"/>
                  </a:lnTo>
                  <a:close/>
                </a:path>
              </a:pathLst>
            </a:custGeom>
            <a:solidFill>
              <a:srgbClr val="133D3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84372" cy="3043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56696" y="-64678"/>
            <a:ext cx="3938179" cy="2220712"/>
            <a:chOff x="0" y="0"/>
            <a:chExt cx="1037216" cy="5848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734760" y="471310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134600" y="4217944"/>
            <a:ext cx="7557989" cy="2138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9500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How it will Work?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341C9E-627A-0668-D10F-A3DA71D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BD04AA-C458-D566-FB29-3C2A0F5EA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29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0420" y="-868726"/>
            <a:ext cx="12090661" cy="11556588"/>
            <a:chOff x="0" y="-38100"/>
            <a:chExt cx="3184372" cy="3043710"/>
          </a:xfrm>
        </p:grpSpPr>
        <p:sp>
          <p:nvSpPr>
            <p:cNvPr id="3" name="Freeform 3"/>
            <p:cNvSpPr/>
            <p:nvPr/>
          </p:nvSpPr>
          <p:spPr>
            <a:xfrm>
              <a:off x="563732" y="173666"/>
              <a:ext cx="2588919" cy="2726367"/>
            </a:xfrm>
            <a:custGeom>
              <a:avLst/>
              <a:gdLst/>
              <a:ahLst/>
              <a:cxnLst/>
              <a:rect l="l" t="t" r="r" b="b"/>
              <a:pathLst>
                <a:path w="3184372" h="3005610">
                  <a:moveTo>
                    <a:pt x="0" y="0"/>
                  </a:moveTo>
                  <a:lnTo>
                    <a:pt x="3184372" y="0"/>
                  </a:lnTo>
                  <a:lnTo>
                    <a:pt x="3184372" y="3005610"/>
                  </a:lnTo>
                  <a:lnTo>
                    <a:pt x="0" y="3005610"/>
                  </a:lnTo>
                  <a:close/>
                </a:path>
              </a:pathLst>
            </a:custGeom>
            <a:solidFill>
              <a:srgbClr val="133D3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84372" cy="3043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56696" y="-64678"/>
            <a:ext cx="3938179" cy="2220712"/>
            <a:chOff x="0" y="0"/>
            <a:chExt cx="1037216" cy="5848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734760" y="471310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715263" y="4074297"/>
            <a:ext cx="7557989" cy="2138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9500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The Action Plan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341C9E-627A-0668-D10F-A3DA71D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1E96A-9B4B-D16F-1502-B1C72BE9A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050576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3733" y="4298252"/>
            <a:ext cx="19128498" cy="11277533"/>
            <a:chOff x="-42764" y="-55730"/>
            <a:chExt cx="5037958" cy="2970214"/>
          </a:xfrm>
        </p:grpSpPr>
        <p:sp>
          <p:nvSpPr>
            <p:cNvPr id="3" name="Freeform 3"/>
            <p:cNvSpPr/>
            <p:nvPr/>
          </p:nvSpPr>
          <p:spPr>
            <a:xfrm>
              <a:off x="-42764" y="-55730"/>
              <a:ext cx="5037958" cy="2970214"/>
            </a:xfrm>
            <a:custGeom>
              <a:avLst/>
              <a:gdLst/>
              <a:ahLst/>
              <a:cxnLst/>
              <a:rect l="l" t="t" r="r" b="b"/>
              <a:pathLst>
                <a:path w="4995194" h="2914484">
                  <a:moveTo>
                    <a:pt x="0" y="0"/>
                  </a:moveTo>
                  <a:lnTo>
                    <a:pt x="4995194" y="0"/>
                  </a:lnTo>
                  <a:lnTo>
                    <a:pt x="4995194" y="2914484"/>
                  </a:lnTo>
                  <a:lnTo>
                    <a:pt x="0" y="2914484"/>
                  </a:lnTo>
                  <a:close/>
                </a:path>
              </a:pathLst>
            </a:custGeom>
            <a:solidFill>
              <a:srgbClr val="9D884E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295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03731" y="-708326"/>
            <a:ext cx="2537463" cy="4927713"/>
            <a:chOff x="0" y="0"/>
            <a:chExt cx="668303" cy="12978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8303" cy="1297834"/>
            </a:xfrm>
            <a:custGeom>
              <a:avLst/>
              <a:gdLst/>
              <a:ahLst/>
              <a:cxnLst/>
              <a:rect l="l" t="t" r="r" b="b"/>
              <a:pathLst>
                <a:path w="668303" h="1297834">
                  <a:moveTo>
                    <a:pt x="0" y="0"/>
                  </a:moveTo>
                  <a:lnTo>
                    <a:pt x="668303" y="0"/>
                  </a:lnTo>
                  <a:lnTo>
                    <a:pt x="668303" y="1297834"/>
                  </a:lnTo>
                  <a:lnTo>
                    <a:pt x="0" y="1297834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8303" cy="133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322554"/>
            <a:ext cx="4572000" cy="6722495"/>
            <a:chOff x="0" y="0"/>
            <a:chExt cx="803047" cy="11807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2"/>
              <a:stretch>
                <a:fillRect l="-88022" t="-33059" r="-105080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4572000" y="2322554"/>
            <a:ext cx="4572000" cy="6722495"/>
            <a:chOff x="0" y="0"/>
            <a:chExt cx="803047" cy="11807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3"/>
              <a:stretch>
                <a:fillRect l="-60657" r="-60657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9144000" y="2322554"/>
            <a:ext cx="4572000" cy="6722495"/>
            <a:chOff x="0" y="0"/>
            <a:chExt cx="803047" cy="11807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4"/>
              <a:stretch>
                <a:fillRect l="-60346" r="-60346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13716000" y="2322554"/>
            <a:ext cx="4572000" cy="6722495"/>
            <a:chOff x="0" y="0"/>
            <a:chExt cx="803047" cy="11807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5"/>
              <a:stretch>
                <a:fillRect l="-8814" r="-8814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id="22" name="TextBox 22"/>
          <p:cNvSpPr txBox="1"/>
          <p:nvPr/>
        </p:nvSpPr>
        <p:spPr>
          <a:xfrm>
            <a:off x="16459200" y="798145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99253" y="907753"/>
            <a:ext cx="8722489" cy="879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3"/>
              </a:lnSpc>
            </a:pPr>
            <a:r>
              <a:rPr lang="en-US" sz="6874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Key Features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52399" y="6914078"/>
            <a:ext cx="4800600" cy="2130971"/>
            <a:chOff x="0" y="0"/>
            <a:chExt cx="2409240" cy="46467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76201" y="6949721"/>
            <a:ext cx="4343399" cy="201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60"/>
              </a:lnSpc>
              <a:spcBef>
                <a:spcPct val="0"/>
              </a:spcBef>
            </a:pPr>
            <a:r>
              <a:rPr lang="en-US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Market Demand Analysis :- </a:t>
            </a:r>
            <a:r>
              <a:rPr lang="en-US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Crop Recommendations: Identifies high-demand crops and vegetables based on market trends and seasonal patterns.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8B35EF-FF0B-80C1-814D-12821FDA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DA8DB190-C413-9F23-C50D-8BDBA9B5EED5}"/>
              </a:ext>
            </a:extLst>
          </p:cNvPr>
          <p:cNvGrpSpPr/>
          <p:nvPr/>
        </p:nvGrpSpPr>
        <p:grpSpPr>
          <a:xfrm>
            <a:off x="4457700" y="2322554"/>
            <a:ext cx="4800600" cy="2130971"/>
            <a:chOff x="0" y="0"/>
            <a:chExt cx="2409240" cy="464671"/>
          </a:xfrm>
        </p:grpSpPr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1019786-5228-188A-E46E-327FB8085B23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562F34B5-B516-C11E-1FEA-7DA434C43F69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7C6EC7A-4EBB-66C2-FFAB-9FF79D6A8FEF}"/>
              </a:ext>
            </a:extLst>
          </p:cNvPr>
          <p:cNvSpPr txBox="1"/>
          <p:nvPr/>
        </p:nvSpPr>
        <p:spPr>
          <a:xfrm>
            <a:off x="4707145" y="2551924"/>
            <a:ext cx="44160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Tailored Crop Planning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Location &amp; Land-Based Insights: Suggests optimal crops based on the farmer's location, land size, and crop rotation history</a:t>
            </a:r>
            <a:r>
              <a:rPr lang="en-US" sz="2200" dirty="0"/>
              <a:t>.</a:t>
            </a:r>
            <a:endParaRPr lang="en-IN" sz="2200" dirty="0"/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id="{76D2EE25-A474-98D6-515C-FD48109D0220}"/>
              </a:ext>
            </a:extLst>
          </p:cNvPr>
          <p:cNvGrpSpPr/>
          <p:nvPr/>
        </p:nvGrpSpPr>
        <p:grpSpPr>
          <a:xfrm>
            <a:off x="9091153" y="6898960"/>
            <a:ext cx="4800600" cy="2130971"/>
            <a:chOff x="0" y="0"/>
            <a:chExt cx="2409240" cy="464671"/>
          </a:xfrm>
        </p:grpSpPr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0F76D1D2-284B-4400-2850-7BC1EF053251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37" name="TextBox 26">
              <a:extLst>
                <a:ext uri="{FF2B5EF4-FFF2-40B4-BE49-F238E27FC236}">
                  <a16:creationId xmlns:a16="http://schemas.microsoft.com/office/drawing/2014/main" id="{C7114287-7286-EDBF-B74D-9DC928F3C8A0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F7F278-9880-2037-86C3-BFF760D6029D}"/>
              </a:ext>
            </a:extLst>
          </p:cNvPr>
          <p:cNvSpPr txBox="1"/>
          <p:nvPr/>
        </p:nvSpPr>
        <p:spPr>
          <a:xfrm>
            <a:off x="9252947" y="7087011"/>
            <a:ext cx="46916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Soil &amp; Crop Health Evaluation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Soil Analysis &amp; Health Score: Analyzes soil type, nutrients, pH, and moisture to assess crop health and recommend improvements</a:t>
            </a:r>
            <a:r>
              <a:rPr lang="en-US" dirty="0"/>
              <a:t>.</a:t>
            </a:r>
            <a:endParaRPr lang="en-IN" dirty="0"/>
          </a:p>
        </p:txBody>
      </p:sp>
      <p:grpSp>
        <p:nvGrpSpPr>
          <p:cNvPr id="42" name="Group 24">
            <a:extLst>
              <a:ext uri="{FF2B5EF4-FFF2-40B4-BE49-F238E27FC236}">
                <a16:creationId xmlns:a16="http://schemas.microsoft.com/office/drawing/2014/main" id="{DD7C363C-3E73-6BE1-53DF-87F0D5BCF734}"/>
              </a:ext>
            </a:extLst>
          </p:cNvPr>
          <p:cNvGrpSpPr/>
          <p:nvPr/>
        </p:nvGrpSpPr>
        <p:grpSpPr>
          <a:xfrm>
            <a:off x="13639362" y="2305031"/>
            <a:ext cx="4800600" cy="2130971"/>
            <a:chOff x="0" y="0"/>
            <a:chExt cx="2409240" cy="464671"/>
          </a:xfrm>
        </p:grpSpPr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A71F2EE5-3036-8A3C-A964-77A05FC9D1A9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44" name="TextBox 26">
              <a:extLst>
                <a:ext uri="{FF2B5EF4-FFF2-40B4-BE49-F238E27FC236}">
                  <a16:creationId xmlns:a16="http://schemas.microsoft.com/office/drawing/2014/main" id="{0FCC207B-5D58-DA38-79A0-9FD581EEB331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B9B2F01-6D70-014C-60DC-317A0F7F56CD}"/>
              </a:ext>
            </a:extLst>
          </p:cNvPr>
          <p:cNvSpPr txBox="1"/>
          <p:nvPr/>
        </p:nvSpPr>
        <p:spPr>
          <a:xfrm>
            <a:off x="13754099" y="2473716"/>
            <a:ext cx="46200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Yield Prediction &amp; Optimization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Yield Forecasting: Estimates potential yield and provides strategies to maximize productivity based on soil and environmental factors.</a:t>
            </a:r>
            <a:endParaRPr lang="en-IN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246988" y="395741"/>
            <a:ext cx="18966128" cy="9633740"/>
            <a:chOff x="0" y="0"/>
            <a:chExt cx="4995194" cy="2537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194" cy="2537281"/>
            </a:xfrm>
            <a:custGeom>
              <a:avLst/>
              <a:gdLst/>
              <a:ahLst/>
              <a:cxnLst/>
              <a:rect l="l" t="t" r="r" b="b"/>
              <a:pathLst>
                <a:path w="4995194" h="2537281">
                  <a:moveTo>
                    <a:pt x="0" y="0"/>
                  </a:moveTo>
                  <a:lnTo>
                    <a:pt x="4995194" y="0"/>
                  </a:lnTo>
                  <a:lnTo>
                    <a:pt x="4995194" y="2537281"/>
                  </a:lnTo>
                  <a:lnTo>
                    <a:pt x="0" y="2537281"/>
                  </a:lnTo>
                  <a:close/>
                </a:path>
              </a:pathLst>
            </a:custGeom>
            <a:solidFill>
              <a:srgbClr val="FFEEBF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2575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983942" y="1701919"/>
            <a:ext cx="4029026" cy="402902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r="-25000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794441" y="5730945"/>
            <a:ext cx="3527355" cy="352735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5046" r="-25046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5293221" y="5143500"/>
            <a:ext cx="4307192" cy="430719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cubicBezTo>
                    <a:pt x="3506470" y="6350000"/>
                    <a:pt x="6350000" y="3506470"/>
                    <a:pt x="6350000" y="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5000" r="-25000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794424" y="1701919"/>
            <a:ext cx="4498797" cy="4498797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6350000"/>
                  </a:moveTo>
                  <a:lnTo>
                    <a:pt x="6350000" y="6350000"/>
                  </a:lnTo>
                  <a:lnTo>
                    <a:pt x="6350000" y="0"/>
                  </a:lnTo>
                  <a:cubicBezTo>
                    <a:pt x="2843530" y="0"/>
                    <a:pt x="0" y="2843530"/>
                    <a:pt x="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4906" r="-24906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2571127" y="1483545"/>
            <a:ext cx="1233759" cy="123375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043100" y="7494622"/>
            <a:ext cx="1233759" cy="123375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5122969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8" y="0"/>
                </a:lnTo>
                <a:lnTo>
                  <a:pt x="307388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0339429" y="2842445"/>
            <a:ext cx="5510172" cy="2099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8000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Tech Stack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468250" y="5178976"/>
            <a:ext cx="7362550" cy="2221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Frontend :-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Nextjs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Shadcn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 ,Tailwind , Framer motion</a:t>
            </a:r>
          </a:p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Backend :- 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Express.js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Postgresql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Prisma ORM, </a:t>
            </a:r>
          </a:p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ML Tech Stack :-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Numpy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Pandas , Scikit-learn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Tensorflow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oblib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FastAPI</a:t>
            </a:r>
            <a:endParaRPr lang="en-US" sz="2497" dirty="0">
              <a:solidFill>
                <a:srgbClr val="4873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14349821" y="-81835"/>
            <a:ext cx="3938179" cy="2365373"/>
            <a:chOff x="0" y="-38100"/>
            <a:chExt cx="1037216" cy="622979"/>
          </a:xfrm>
        </p:grpSpPr>
        <p:sp>
          <p:nvSpPr>
            <p:cNvPr id="28" name="Freeform 28"/>
            <p:cNvSpPr/>
            <p:nvPr/>
          </p:nvSpPr>
          <p:spPr>
            <a:xfrm>
              <a:off x="0" y="-3810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689972" y="913910"/>
            <a:ext cx="767816" cy="60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F4D372C-70D9-AEF1-54A9-3604B376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684605-7FF9-B810-4F1D-14387984B14B}"/>
              </a:ext>
            </a:extLst>
          </p:cNvPr>
          <p:cNvSpPr txBox="1"/>
          <p:nvPr/>
        </p:nvSpPr>
        <p:spPr>
          <a:xfrm>
            <a:off x="16188514" y="783803"/>
            <a:ext cx="792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07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559467"/>
            <a:ext cx="1417831" cy="11600565"/>
            <a:chOff x="0" y="0"/>
            <a:chExt cx="373421" cy="305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3421" cy="3055293"/>
            </a:xfrm>
            <a:custGeom>
              <a:avLst/>
              <a:gdLst/>
              <a:ahLst/>
              <a:cxnLst/>
              <a:rect l="l" t="t" r="r" b="b"/>
              <a:pathLst>
                <a:path w="373421" h="3055293">
                  <a:moveTo>
                    <a:pt x="38223" y="0"/>
                  </a:moveTo>
                  <a:lnTo>
                    <a:pt x="335198" y="0"/>
                  </a:lnTo>
                  <a:cubicBezTo>
                    <a:pt x="356308" y="0"/>
                    <a:pt x="373421" y="17113"/>
                    <a:pt x="373421" y="38223"/>
                  </a:cubicBezTo>
                  <a:lnTo>
                    <a:pt x="373421" y="3017070"/>
                  </a:lnTo>
                  <a:cubicBezTo>
                    <a:pt x="373421" y="3038180"/>
                    <a:pt x="356308" y="3055293"/>
                    <a:pt x="335198" y="3055293"/>
                  </a:cubicBezTo>
                  <a:lnTo>
                    <a:pt x="38223" y="3055293"/>
                  </a:lnTo>
                  <a:cubicBezTo>
                    <a:pt x="17113" y="3055293"/>
                    <a:pt x="0" y="3038180"/>
                    <a:pt x="0" y="3017070"/>
                  </a:cubicBezTo>
                  <a:lnTo>
                    <a:pt x="0" y="38223"/>
                  </a:lnTo>
                  <a:cubicBezTo>
                    <a:pt x="0" y="17113"/>
                    <a:pt x="17113" y="0"/>
                    <a:pt x="38223" y="0"/>
                  </a:cubicBezTo>
                  <a:close/>
                </a:path>
              </a:pathLst>
            </a:custGeom>
            <a:solidFill>
              <a:srgbClr val="EB9837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3421" cy="3093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-203029"/>
            <a:ext cx="8461673" cy="10597860"/>
            <a:chOff x="0" y="0"/>
            <a:chExt cx="749799" cy="9390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9799" cy="939089"/>
            </a:xfrm>
            <a:custGeom>
              <a:avLst/>
              <a:gdLst/>
              <a:ahLst/>
              <a:cxnLst/>
              <a:rect l="l" t="t" r="r" b="b"/>
              <a:pathLst>
                <a:path w="749799" h="939089">
                  <a:moveTo>
                    <a:pt x="0" y="0"/>
                  </a:moveTo>
                  <a:lnTo>
                    <a:pt x="749799" y="0"/>
                  </a:lnTo>
                  <a:lnTo>
                    <a:pt x="749799" y="939089"/>
                  </a:lnTo>
                  <a:lnTo>
                    <a:pt x="0" y="939089"/>
                  </a:lnTo>
                  <a:close/>
                </a:path>
              </a:pathLst>
            </a:custGeom>
            <a:blipFill>
              <a:blip r:embed="rId2"/>
              <a:stretch>
                <a:fillRect l="-12622" r="-12622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5550974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7" y="0"/>
                </a:lnTo>
                <a:lnTo>
                  <a:pt x="307387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001524" y="982457"/>
            <a:ext cx="1343668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en-US" sz="1804">
                <a:solidFill>
                  <a:srgbClr val="F7F7F0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88840" y="5038750"/>
            <a:ext cx="6827560" cy="4082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Precision Agriculture: Integrate IoT for real-time soil, weather, and crop health data.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E-Commerce Integration: Enable direct market access and increase farmer profitability.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Global Insights: Expand to provide international market demand and export opportunities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Sustainability: Incorporate climate models for eco-friendly farming and climate adaptation.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Linguistic Barriers:- Disabling any kind of language, region or culture barriers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4349821" y="-53764"/>
            <a:ext cx="3938179" cy="2220712"/>
            <a:chOff x="0" y="0"/>
            <a:chExt cx="1037216" cy="58487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7119141" y="320922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4B6CD-CEDA-30D0-CAC9-823872D01023}"/>
              </a:ext>
            </a:extLst>
          </p:cNvPr>
          <p:cNvSpPr txBox="1"/>
          <p:nvPr/>
        </p:nvSpPr>
        <p:spPr>
          <a:xfrm>
            <a:off x="10033319" y="2552700"/>
            <a:ext cx="65792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3">
                    <a:lumMod val="50000"/>
                  </a:schemeClr>
                </a:solidFill>
                <a:latin typeface="Garet Bold" panose="020B0604020202020204" charset="0"/>
              </a:rPr>
              <a:t>Future Growth</a:t>
            </a:r>
            <a:endParaRPr lang="en-IN" sz="8000" b="1" dirty="0">
              <a:solidFill>
                <a:schemeClr val="accent3">
                  <a:lumMod val="50000"/>
                </a:schemeClr>
              </a:solidFill>
              <a:latin typeface="Garet Bold" panose="020B0604020202020204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97753B4-068B-B982-811B-58EE427E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83ACA72-0813-0911-21D6-BC6C1B971096}"/>
              </a:ext>
            </a:extLst>
          </p:cNvPr>
          <p:cNvSpPr/>
          <p:nvPr/>
        </p:nvSpPr>
        <p:spPr>
          <a:xfrm>
            <a:off x="11277600" y="85725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982155"/>
            <a:ext cx="18288000" cy="4412675"/>
            <a:chOff x="0" y="0"/>
            <a:chExt cx="1667432" cy="3910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67432" cy="391012"/>
            </a:xfrm>
            <a:custGeom>
              <a:avLst/>
              <a:gdLst/>
              <a:ahLst/>
              <a:cxnLst/>
              <a:rect l="l" t="t" r="r" b="b"/>
              <a:pathLst>
                <a:path w="1667432" h="391012">
                  <a:moveTo>
                    <a:pt x="0" y="0"/>
                  </a:moveTo>
                  <a:lnTo>
                    <a:pt x="1667432" y="0"/>
                  </a:lnTo>
                  <a:lnTo>
                    <a:pt x="1667432" y="391012"/>
                  </a:lnTo>
                  <a:lnTo>
                    <a:pt x="0" y="391012"/>
                  </a:lnTo>
                  <a:close/>
                </a:path>
              </a:pathLst>
            </a:custGeom>
            <a:blipFill>
              <a:blip r:embed="rId3"/>
              <a:stretch>
                <a:fillRect t="-92146" b="-92146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4781480" y="2451548"/>
            <a:ext cx="8315842" cy="1886685"/>
            <a:chOff x="0" y="0"/>
            <a:chExt cx="2472317" cy="5609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72317" cy="560915"/>
            </a:xfrm>
            <a:custGeom>
              <a:avLst/>
              <a:gdLst/>
              <a:ahLst/>
              <a:cxnLst/>
              <a:rect l="l" t="t" r="r" b="b"/>
              <a:pathLst>
                <a:path w="2472317" h="560915">
                  <a:moveTo>
                    <a:pt x="0" y="0"/>
                  </a:moveTo>
                  <a:lnTo>
                    <a:pt x="2472317" y="0"/>
                  </a:lnTo>
                  <a:lnTo>
                    <a:pt x="2472317" y="560915"/>
                  </a:lnTo>
                  <a:lnTo>
                    <a:pt x="0" y="5609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7F7F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72317" cy="599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391153" y="2775817"/>
            <a:ext cx="9253880" cy="156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41"/>
              </a:lnSpc>
            </a:pPr>
            <a:r>
              <a:rPr lang="en-US" sz="1112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Thank You!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38D1B3C-BD3A-EC72-D1AF-579AB9AD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389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League Spartan</vt:lpstr>
      <vt:lpstr>Calibri</vt:lpstr>
      <vt:lpstr>Poppins</vt:lpstr>
      <vt:lpstr>Garet Bold</vt:lpstr>
      <vt:lpstr>Codec Pro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Shivansh Shukla</dc:creator>
  <cp:lastModifiedBy>Rudra Srivastava</cp:lastModifiedBy>
  <cp:revision>5</cp:revision>
  <dcterms:created xsi:type="dcterms:W3CDTF">2006-08-16T00:00:00Z</dcterms:created>
  <dcterms:modified xsi:type="dcterms:W3CDTF">2024-10-13T14:18:40Z</dcterms:modified>
  <dc:identifier>DAGNYPcgrd4</dc:identifier>
</cp:coreProperties>
</file>