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6" r:id="rId1"/>
  </p:sldMasterIdLst>
  <p:notesMasterIdLst>
    <p:notesMasterId r:id="rId27"/>
  </p:notesMasterIdLst>
  <p:sldIdLst>
    <p:sldId id="256" r:id="rId2"/>
    <p:sldId id="257" r:id="rId3"/>
    <p:sldId id="259" r:id="rId4"/>
    <p:sldId id="260" r:id="rId5"/>
    <p:sldId id="261" r:id="rId6"/>
    <p:sldId id="262" r:id="rId7"/>
    <p:sldId id="263" r:id="rId8"/>
    <p:sldId id="264" r:id="rId9"/>
    <p:sldId id="265" r:id="rId10"/>
    <p:sldId id="267" r:id="rId11"/>
    <p:sldId id="268" r:id="rId12"/>
    <p:sldId id="269" r:id="rId13"/>
    <p:sldId id="270" r:id="rId14"/>
    <p:sldId id="272" r:id="rId15"/>
    <p:sldId id="271" r:id="rId16"/>
    <p:sldId id="278" r:id="rId17"/>
    <p:sldId id="279" r:id="rId18"/>
    <p:sldId id="273" r:id="rId19"/>
    <p:sldId id="274" r:id="rId20"/>
    <p:sldId id="275" r:id="rId21"/>
    <p:sldId id="276" r:id="rId22"/>
    <p:sldId id="277"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713E6-3EA2-472C-B656-821B1E33CC54}" type="datetimeFigureOut">
              <a:rPr lang="en-US" smtClean="0"/>
              <a:t>8/4/2020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507A6-3802-4088-8F03-FEC1F084CE6F}" type="slidenum">
              <a:rPr lang="en-US" smtClean="0"/>
              <a:t>‹#›</a:t>
            </a:fld>
            <a:endParaRPr lang="en-US"/>
          </a:p>
        </p:txBody>
      </p:sp>
    </p:spTree>
    <p:extLst>
      <p:ext uri="{BB962C8B-B14F-4D97-AF65-F5344CB8AC3E}">
        <p14:creationId xmlns:p14="http://schemas.microsoft.com/office/powerpoint/2010/main" val="333631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6380493E-BF1B-4951-96E5-F1DC846E6A9F}" type="datetime1">
              <a:rPr lang="en-US" smtClean="0"/>
              <a:t>8/4/2020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a:t>Step 11</a:t>
            </a: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D643A852-0206-46AC-B0EB-645612933129}"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1202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C3318D-8A77-4207-BCF1-BCF00A737906}" type="datetime1">
              <a:rPr lang="en-US" smtClean="0"/>
              <a:t>8/4/2020</a:t>
            </a:fld>
            <a:endParaRPr lang="en-US" dirty="0"/>
          </a:p>
        </p:txBody>
      </p:sp>
      <p:sp>
        <p:nvSpPr>
          <p:cNvPr id="5" name="Footer Placeholder 4"/>
          <p:cNvSpPr>
            <a:spLocks noGrp="1"/>
          </p:cNvSpPr>
          <p:nvPr>
            <p:ph type="ftr" sz="quarter" idx="11"/>
          </p:nvPr>
        </p:nvSpPr>
        <p:spPr/>
        <p:txBody>
          <a:bodyPr/>
          <a:lstStyle/>
          <a:p>
            <a:r>
              <a:rPr lang="en-US"/>
              <a:t>Step 11</a:t>
            </a:r>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50546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022EC8B5-D3E1-458E-9781-75AF237E0CF7}" type="datetime1">
              <a:rPr lang="en-US" smtClean="0"/>
              <a:t>8/4/2020</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r>
              <a:rPr lang="en-US"/>
              <a:t>Step 11</a:t>
            </a:r>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D643A852-0206-46AC-B0EB-645612933129}" type="slidenum">
              <a:rPr lang="en-US" smtClean="0"/>
              <a:pPr/>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38433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B95B5A-565B-494F-A65D-1A249991CEEE}" type="datetime1">
              <a:rPr lang="en-US" smtClean="0"/>
              <a:t>8/4/2020</a:t>
            </a:fld>
            <a:endParaRPr lang="en-US" dirty="0"/>
          </a:p>
        </p:txBody>
      </p:sp>
      <p:sp>
        <p:nvSpPr>
          <p:cNvPr id="5" name="Footer Placeholder 4"/>
          <p:cNvSpPr>
            <a:spLocks noGrp="1"/>
          </p:cNvSpPr>
          <p:nvPr>
            <p:ph type="ftr" sz="quarter" idx="11"/>
          </p:nvPr>
        </p:nvSpPr>
        <p:spPr/>
        <p:txBody>
          <a:bodyPr/>
          <a:lstStyle/>
          <a:p>
            <a:r>
              <a:rPr lang="en-US"/>
              <a:t>Step 11</a:t>
            </a:r>
            <a:endParaRPr lang="en-US" dirty="0"/>
          </a:p>
        </p:txBody>
      </p:sp>
      <p:sp>
        <p:nvSpPr>
          <p:cNvPr id="6" name="Slide Number Placeholder 5"/>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24880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1A18B561-C2F8-412F-8EE6-0C1386C6CCA3}" type="datetime1">
              <a:rPr lang="en-US" smtClean="0"/>
              <a:t>8/4/2020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US"/>
              <a:t>Step 11</a:t>
            </a: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D643A852-0206-46AC-B0EB-645612933129}"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831690"/>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CD7BE-5913-4A2D-8B31-7C95A1F31D1B}" type="datetime1">
              <a:rPr lang="en-US" smtClean="0"/>
              <a:t>8/4/2020</a:t>
            </a:fld>
            <a:endParaRPr lang="en-US" dirty="0"/>
          </a:p>
        </p:txBody>
      </p:sp>
      <p:sp>
        <p:nvSpPr>
          <p:cNvPr id="6" name="Footer Placeholder 5"/>
          <p:cNvSpPr>
            <a:spLocks noGrp="1"/>
          </p:cNvSpPr>
          <p:nvPr>
            <p:ph type="ftr" sz="quarter" idx="11"/>
          </p:nvPr>
        </p:nvSpPr>
        <p:spPr/>
        <p:txBody>
          <a:bodyPr/>
          <a:lstStyle/>
          <a:p>
            <a:r>
              <a:rPr lang="en-US"/>
              <a:t>Step 11</a:t>
            </a:r>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72427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C5DC1-66B1-49CC-A5B7-84BBE742DA18}" type="datetime1">
              <a:rPr lang="en-US" smtClean="0"/>
              <a:t>8/4/2020</a:t>
            </a:fld>
            <a:endParaRPr lang="en-US" dirty="0"/>
          </a:p>
        </p:txBody>
      </p:sp>
      <p:sp>
        <p:nvSpPr>
          <p:cNvPr id="8" name="Footer Placeholder 7"/>
          <p:cNvSpPr>
            <a:spLocks noGrp="1"/>
          </p:cNvSpPr>
          <p:nvPr>
            <p:ph type="ftr" sz="quarter" idx="11"/>
          </p:nvPr>
        </p:nvSpPr>
        <p:spPr/>
        <p:txBody>
          <a:bodyPr/>
          <a:lstStyle/>
          <a:p>
            <a:r>
              <a:rPr lang="en-US"/>
              <a:t>Step 11</a:t>
            </a:r>
            <a:endParaRPr lang="en-US" dirty="0"/>
          </a:p>
        </p:txBody>
      </p:sp>
      <p:sp>
        <p:nvSpPr>
          <p:cNvPr id="9" name="Slide Number Placeholder 8"/>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3454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3724FA-97DA-425A-9EF7-F34E0F662A04}" type="datetime1">
              <a:rPr lang="en-US" smtClean="0"/>
              <a:t>8/4/2020</a:t>
            </a:fld>
            <a:endParaRPr lang="en-US"/>
          </a:p>
        </p:txBody>
      </p:sp>
      <p:sp>
        <p:nvSpPr>
          <p:cNvPr id="4" name="Footer Placeholder 3"/>
          <p:cNvSpPr>
            <a:spLocks noGrp="1"/>
          </p:cNvSpPr>
          <p:nvPr>
            <p:ph type="ftr" sz="quarter" idx="11"/>
          </p:nvPr>
        </p:nvSpPr>
        <p:spPr/>
        <p:txBody>
          <a:bodyPr/>
          <a:lstStyle/>
          <a:p>
            <a:r>
              <a:rPr lang="en-US"/>
              <a:t>Step 11</a:t>
            </a:r>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0303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E3631-1B66-4BFC-B78F-C2E55CE54553}" type="datetime1">
              <a:rPr lang="en-US" smtClean="0"/>
              <a:t>8/4/2020</a:t>
            </a:fld>
            <a:endParaRPr lang="en-US"/>
          </a:p>
        </p:txBody>
      </p:sp>
      <p:sp>
        <p:nvSpPr>
          <p:cNvPr id="3" name="Footer Placeholder 2"/>
          <p:cNvSpPr>
            <a:spLocks noGrp="1"/>
          </p:cNvSpPr>
          <p:nvPr>
            <p:ph type="ftr" sz="quarter" idx="11"/>
          </p:nvPr>
        </p:nvSpPr>
        <p:spPr/>
        <p:txBody>
          <a:bodyPr/>
          <a:lstStyle/>
          <a:p>
            <a:r>
              <a:rPr lang="en-US"/>
              <a:t>Step 11</a:t>
            </a:r>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0311308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814540-1C00-4045-8EE2-D09528885A26}" type="datetime1">
              <a:rPr lang="en-US" smtClean="0"/>
              <a:t>8/4/2020</a:t>
            </a:fld>
            <a:endParaRPr lang="en-US" dirty="0"/>
          </a:p>
        </p:txBody>
      </p:sp>
      <p:sp>
        <p:nvSpPr>
          <p:cNvPr id="6" name="Footer Placeholder 5"/>
          <p:cNvSpPr>
            <a:spLocks noGrp="1"/>
          </p:cNvSpPr>
          <p:nvPr>
            <p:ph type="ftr" sz="quarter" idx="11"/>
          </p:nvPr>
        </p:nvSpPr>
        <p:spPr/>
        <p:txBody>
          <a:bodyPr/>
          <a:lstStyle/>
          <a:p>
            <a:r>
              <a:rPr lang="en-US"/>
              <a:t>Step 11</a:t>
            </a:r>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81881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E90062-3383-4B5F-8A19-4A4CCAD7A1A9}" type="datetime1">
              <a:rPr lang="en-US" smtClean="0"/>
              <a:t>8/4/2020</a:t>
            </a:fld>
            <a:endParaRPr lang="en-US" dirty="0"/>
          </a:p>
        </p:txBody>
      </p:sp>
      <p:sp>
        <p:nvSpPr>
          <p:cNvPr id="6" name="Footer Placeholder 5"/>
          <p:cNvSpPr>
            <a:spLocks noGrp="1"/>
          </p:cNvSpPr>
          <p:nvPr>
            <p:ph type="ftr" sz="quarter" idx="11"/>
          </p:nvPr>
        </p:nvSpPr>
        <p:spPr/>
        <p:txBody>
          <a:bodyPr/>
          <a:lstStyle/>
          <a:p>
            <a:r>
              <a:rPr lang="en-US"/>
              <a:t>Step 11</a:t>
            </a:r>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07397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245E2CAC-8253-439E-9C2B-79710C42F666}" type="datetime1">
              <a:rPr lang="en-US" smtClean="0"/>
              <a:t>8/4/2020</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a:t>Step 11</a:t>
            </a:r>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D643A852-0206-46AC-B0EB-645612933129}" type="slidenum">
              <a:rPr lang="en-US" smtClean="0"/>
              <a:pPr/>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242781"/>
      </p:ext>
    </p:extLst>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 id="2147484077" r:id="rId11"/>
  </p:sldLayoutIdLst>
  <p:hf sldNum="0" hd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6C643-48DE-40A8-88D6-470DA596969E}"/>
              </a:ext>
            </a:extLst>
          </p:cNvPr>
          <p:cNvSpPr>
            <a:spLocks noGrp="1"/>
          </p:cNvSpPr>
          <p:nvPr>
            <p:ph type="ctrTitle"/>
          </p:nvPr>
        </p:nvSpPr>
        <p:spPr>
          <a:xfrm>
            <a:off x="6075006" y="1143293"/>
            <a:ext cx="5422969" cy="4268965"/>
          </a:xfrm>
        </p:spPr>
        <p:txBody>
          <a:bodyPr anchor="ctr">
            <a:normAutofit/>
          </a:bodyPr>
          <a:lstStyle/>
          <a:p>
            <a:r>
              <a:rPr lang="en-US" sz="6600" b="1">
                <a:latin typeface="Baskerville Old Face" panose="02020602080505020303" pitchFamily="18" charset="0"/>
              </a:rPr>
              <a:t>13 Steps to Writing </a:t>
            </a:r>
            <a:br>
              <a:rPr lang="en-US" sz="6600" b="1">
                <a:latin typeface="Baskerville Old Face" panose="02020602080505020303" pitchFamily="18" charset="0"/>
              </a:rPr>
            </a:br>
            <a:r>
              <a:rPr lang="en-US" sz="6600" b="1">
                <a:latin typeface="Baskerville Old Face" panose="02020602080505020303" pitchFamily="18" charset="0"/>
              </a:rPr>
              <a:t>a novel series</a:t>
            </a:r>
          </a:p>
        </p:txBody>
      </p:sp>
      <p:sp>
        <p:nvSpPr>
          <p:cNvPr id="3" name="Subtitle 2">
            <a:extLst>
              <a:ext uri="{FF2B5EF4-FFF2-40B4-BE49-F238E27FC236}">
                <a16:creationId xmlns:a16="http://schemas.microsoft.com/office/drawing/2014/main" id="{2D8A803A-59CA-4EBD-A0C9-76D79B4C6FCB}"/>
              </a:ext>
            </a:extLst>
          </p:cNvPr>
          <p:cNvSpPr>
            <a:spLocks noGrp="1"/>
          </p:cNvSpPr>
          <p:nvPr>
            <p:ph type="subTitle" idx="1"/>
          </p:nvPr>
        </p:nvSpPr>
        <p:spPr>
          <a:xfrm>
            <a:off x="6075006" y="5537925"/>
            <a:ext cx="5443666" cy="706355"/>
          </a:xfrm>
        </p:spPr>
        <p:txBody>
          <a:bodyPr>
            <a:normAutofit/>
          </a:bodyPr>
          <a:lstStyle/>
          <a:p>
            <a:pPr>
              <a:spcAft>
                <a:spcPts val="600"/>
              </a:spcAft>
            </a:pPr>
            <a:r>
              <a:rPr lang="en-US"/>
              <a:t>Emily Thompson</a:t>
            </a:r>
          </a:p>
        </p:txBody>
      </p:sp>
      <p:sp>
        <p:nvSpPr>
          <p:cNvPr id="15" name="Freeform: Shape 10">
            <a:extLst>
              <a:ext uri="{FF2B5EF4-FFF2-40B4-BE49-F238E27FC236}">
                <a16:creationId xmlns:a16="http://schemas.microsoft.com/office/drawing/2014/main" id="{5D44B584-65A7-4029-A075-505AA5EA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3666" cy="6858000"/>
          </a:xfrm>
          <a:custGeom>
            <a:avLst/>
            <a:gdLst>
              <a:gd name="connsiteX0" fmla="*/ 0 w 5443666"/>
              <a:gd name="connsiteY0" fmla="*/ 0 h 6845983"/>
              <a:gd name="connsiteX1" fmla="*/ 3595564 w 5443666"/>
              <a:gd name="connsiteY1" fmla="*/ 0 h 6845983"/>
              <a:gd name="connsiteX2" fmla="*/ 3746607 w 5443666"/>
              <a:gd name="connsiteY2" fmla="*/ 118697 h 6845983"/>
              <a:gd name="connsiteX3" fmla="*/ 5443666 w 5443666"/>
              <a:gd name="connsiteY3" fmla="*/ 3717234 h 6845983"/>
              <a:gd name="connsiteX4" fmla="*/ 4378763 w 5443666"/>
              <a:gd name="connsiteY4" fmla="*/ 6683615 h 6845983"/>
              <a:gd name="connsiteX5" fmla="*/ 4238117 w 5443666"/>
              <a:gd name="connsiteY5" fmla="*/ 6845983 h 6845983"/>
              <a:gd name="connsiteX6" fmla="*/ 0 w 5443666"/>
              <a:gd name="connsiteY6" fmla="*/ 6845983 h 68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3666" h="6845983">
                <a:moveTo>
                  <a:pt x="0" y="0"/>
                </a:moveTo>
                <a:lnTo>
                  <a:pt x="3595564" y="0"/>
                </a:lnTo>
                <a:lnTo>
                  <a:pt x="3746607" y="118697"/>
                </a:lnTo>
                <a:cubicBezTo>
                  <a:pt x="4783044" y="974041"/>
                  <a:pt x="5443666" y="2268489"/>
                  <a:pt x="5443666" y="3717234"/>
                </a:cubicBezTo>
                <a:cubicBezTo>
                  <a:pt x="5443666" y="4844036"/>
                  <a:pt x="5044030" y="5877498"/>
                  <a:pt x="4378763" y="6683615"/>
                </a:cubicBezTo>
                <a:lnTo>
                  <a:pt x="4238117" y="6845983"/>
                </a:lnTo>
                <a:lnTo>
                  <a:pt x="0" y="6845983"/>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B37E195-6FDE-4D57-87F6-43AD4C1EE690}"/>
              </a:ext>
            </a:extLst>
          </p:cNvPr>
          <p:cNvPicPr>
            <a:picLocks noChangeAspect="1"/>
          </p:cNvPicPr>
          <p:nvPr/>
        </p:nvPicPr>
        <p:blipFill rotWithShape="1">
          <a:blip r:embed="rId2"/>
          <a:srcRect l="30349" r="19083"/>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sp>
        <p:nvSpPr>
          <p:cNvPr id="13" name="Freeform 6">
            <a:extLst>
              <a:ext uri="{FF2B5EF4-FFF2-40B4-BE49-F238E27FC236}">
                <a16:creationId xmlns:a16="http://schemas.microsoft.com/office/drawing/2014/main" id="{D3686B33-4E07-4542-8F02-1876C835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5" name="Footer Placeholder 4">
            <a:extLst>
              <a:ext uri="{FF2B5EF4-FFF2-40B4-BE49-F238E27FC236}">
                <a16:creationId xmlns:a16="http://schemas.microsoft.com/office/drawing/2014/main" id="{AC24B38F-E41F-46AF-8953-5FE2E4CFF436}"/>
              </a:ext>
            </a:extLst>
          </p:cNvPr>
          <p:cNvSpPr>
            <a:spLocks noGrp="1"/>
          </p:cNvSpPr>
          <p:nvPr>
            <p:ph type="ftr" sz="quarter" idx="11"/>
          </p:nvPr>
        </p:nvSpPr>
        <p:spPr/>
        <p:txBody>
          <a:bodyPr/>
          <a:lstStyle/>
          <a:p>
            <a:r>
              <a:rPr lang="en-US"/>
              <a:t>Step 11</a:t>
            </a:r>
          </a:p>
        </p:txBody>
      </p:sp>
    </p:spTree>
    <p:extLst>
      <p:ext uri="{BB962C8B-B14F-4D97-AF65-F5344CB8AC3E}">
        <p14:creationId xmlns:p14="http://schemas.microsoft.com/office/powerpoint/2010/main" val="368450442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Once you have a central arc, </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r>
              <a:rPr lang="en-US" sz="4400" b="1" i="0" u="none" strike="noStrike" dirty="0">
                <a:effectLst/>
                <a:latin typeface="Baskerville Old Face" panose="02020602080505020303" pitchFamily="18" charset="0"/>
              </a:rPr>
              <a:t>add other ones on top of it and weaving through.</a:t>
            </a: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92500" lnSpcReduction="2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Give some or all of your secondary characters arcs of their own.</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Try to fit the secondary arcs around the main one to strengthen it.</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Someone else can take the spotlight for a bit, but never let the themes of the secondary arcs conflict directly with the themes of the main arc.</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possible, use these secondary arcs to explore similar ideas to the main one.</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There can be many arcs running at the same time, and they can start and land at different times, anywhere in the series.</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5C1E8BF-40F1-4E54-8738-A97A84749227}"/>
              </a:ext>
            </a:extLst>
          </p:cNvPr>
          <p:cNvSpPr>
            <a:spLocks noGrp="1"/>
          </p:cNvSpPr>
          <p:nvPr>
            <p:ph type="ftr" sz="quarter" idx="11"/>
          </p:nvPr>
        </p:nvSpPr>
        <p:spPr/>
        <p:txBody>
          <a:bodyPr/>
          <a:lstStyle/>
          <a:p>
            <a:r>
              <a:rPr lang="en-US" sz="2000" dirty="0"/>
              <a:t>Step 6</a:t>
            </a:r>
          </a:p>
        </p:txBody>
      </p:sp>
    </p:spTree>
    <p:extLst>
      <p:ext uri="{BB962C8B-B14F-4D97-AF65-F5344CB8AC3E}">
        <p14:creationId xmlns:p14="http://schemas.microsoft.com/office/powerpoint/2010/main" val="227591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Secondary arc</a:t>
            </a:r>
            <a:br>
              <a:rPr lang="en-US" sz="4400" b="1" i="0" u="none" strike="noStrike" dirty="0">
                <a:effectLst/>
                <a:latin typeface="Baskerville Old Face" panose="02020602080505020303" pitchFamily="18" charset="0"/>
              </a:rPr>
            </a:br>
            <a:r>
              <a:rPr lang="en-US" sz="4400" b="1" i="0" u="none" strike="noStrike" dirty="0">
                <a:effectLst/>
                <a:latin typeface="Baskerville Old Face" panose="02020602080505020303" pitchFamily="18" charset="0"/>
              </a:rPr>
              <a:t>examples:</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endParaRPr lang="en-US" sz="4400" b="1" i="0" u="none" strike="noStrike" dirty="0">
              <a:effectLst/>
              <a:latin typeface="Baskerville Old Face" panose="02020602080505020303" pitchFamily="18" charset="0"/>
            </a:endParaRP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92500" lnSpcReduction="2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Han Solo isn’t going from boy to man, but he’s going from bad man to good man, right in front of Luke.  His struggles and growth support Luke’s arc by being a good or bad example, and by giving Luke a reason to consider what makes a man good in the first place.</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Aragon is already halfway through his personal arc when Frodo meets him in the beginning of the story.  He’s already wrecked and damaged from his adventures, but he still has the hope to strive onward.  He’s a warning for Frodo, that the character doesn’t see, but the reader does.</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6BF1E40-92B2-47A8-9116-8B8AD824BFAE}"/>
              </a:ext>
            </a:extLst>
          </p:cNvPr>
          <p:cNvSpPr>
            <a:spLocks noGrp="1"/>
          </p:cNvSpPr>
          <p:nvPr>
            <p:ph type="ftr" sz="quarter" idx="11"/>
          </p:nvPr>
        </p:nvSpPr>
        <p:spPr/>
        <p:txBody>
          <a:bodyPr/>
          <a:lstStyle/>
          <a:p>
            <a:r>
              <a:rPr lang="en-US" sz="2000" dirty="0"/>
              <a:t>Step 6</a:t>
            </a:r>
          </a:p>
        </p:txBody>
      </p:sp>
    </p:spTree>
    <p:extLst>
      <p:ext uri="{BB962C8B-B14F-4D97-AF65-F5344CB8AC3E}">
        <p14:creationId xmlns:p14="http://schemas.microsoft.com/office/powerpoint/2010/main" val="181889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Secondary arc</a:t>
            </a:r>
            <a:br>
              <a:rPr lang="en-US" sz="4400" b="1" i="0" u="none" strike="noStrike" dirty="0">
                <a:effectLst/>
                <a:latin typeface="Baskerville Old Face" panose="02020602080505020303" pitchFamily="18" charset="0"/>
              </a:rPr>
            </a:br>
            <a:r>
              <a:rPr lang="en-US" sz="4400" b="1" i="0" u="none" strike="noStrike" dirty="0">
                <a:effectLst/>
                <a:latin typeface="Baskerville Old Face" panose="02020602080505020303" pitchFamily="18" charset="0"/>
              </a:rPr>
              <a:t>examples:</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endParaRPr lang="en-US" sz="4400" b="1" i="0" u="none" strike="noStrike" dirty="0">
              <a:effectLst/>
              <a:latin typeface="Baskerville Old Face" panose="02020602080505020303" pitchFamily="18" charset="0"/>
            </a:endParaRP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85000" lnSpcReduction="2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Jonas, the second main character, struggled with the fear of losing people he loved throughout the series. They had different personal journeys, and need to overcome different things, but his growth mirrored Twist’s and gave Twist reasons to consider things he otherwise never would have.</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Vane began as an antagonist, designed to poke at Twist’s weaknesses. By book 4, however, Vane had grown as a character and in his relationship with Twist, and became an ally because he honestly cared about Jonas.  His love for someone else changed him and made him stronger and more kind, showing Twist that anyone can be changed by love.</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BCBE600-9236-4008-A28F-922FC629C0A6}"/>
              </a:ext>
            </a:extLst>
          </p:cNvPr>
          <p:cNvSpPr>
            <a:spLocks noGrp="1"/>
          </p:cNvSpPr>
          <p:nvPr>
            <p:ph type="ftr" sz="quarter" idx="11"/>
          </p:nvPr>
        </p:nvSpPr>
        <p:spPr/>
        <p:txBody>
          <a:bodyPr/>
          <a:lstStyle/>
          <a:p>
            <a:r>
              <a:rPr lang="en-US" sz="2000" dirty="0"/>
              <a:t>Step 6</a:t>
            </a:r>
          </a:p>
        </p:txBody>
      </p:sp>
    </p:spTree>
    <p:extLst>
      <p:ext uri="{BB962C8B-B14F-4D97-AF65-F5344CB8AC3E}">
        <p14:creationId xmlns:p14="http://schemas.microsoft.com/office/powerpoint/2010/main" val="158019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0" name="Straight Connector 9">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30B68E7-7145-4358-B696-8C8084BD8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DC45A5D-3BD0-43D2-B849-846D4411D8BE}"/>
              </a:ext>
            </a:extLst>
          </p:cNvPr>
          <p:cNvSpPr>
            <a:spLocks noGrp="1"/>
          </p:cNvSpPr>
          <p:nvPr>
            <p:ph type="title"/>
          </p:nvPr>
        </p:nvSpPr>
        <p:spPr>
          <a:xfrm>
            <a:off x="677600" y="1140439"/>
            <a:ext cx="5418399" cy="5085133"/>
          </a:xfrm>
        </p:spPr>
        <p:txBody>
          <a:bodyPr vert="horz" lIns="91440" tIns="45720" rIns="91440" bIns="45720" rtlCol="0" anchor="t">
            <a:normAutofit/>
          </a:bodyPr>
          <a:lstStyle/>
          <a:p>
            <a:pPr algn="l"/>
            <a:r>
              <a:rPr lang="en-US" sz="6600" dirty="0">
                <a:solidFill>
                  <a:schemeClr val="tx2"/>
                </a:solidFill>
                <a:latin typeface="Baskerville Old Face" panose="02020602080505020303" pitchFamily="18" charset="0"/>
              </a:rPr>
              <a:t>Step 7</a:t>
            </a:r>
            <a:br>
              <a:rPr lang="en-US" sz="6600" dirty="0">
                <a:solidFill>
                  <a:schemeClr val="tx2"/>
                </a:solidFill>
                <a:latin typeface="Baskerville Old Face" panose="02020602080505020303" pitchFamily="18" charset="0"/>
              </a:rPr>
            </a:br>
            <a:br>
              <a:rPr lang="en-US" sz="6600" dirty="0">
                <a:solidFill>
                  <a:schemeClr val="tx2"/>
                </a:solidFill>
                <a:latin typeface="Baskerville Old Face" panose="02020602080505020303" pitchFamily="18" charset="0"/>
              </a:rPr>
            </a:br>
            <a:r>
              <a:rPr lang="en-US" sz="6600" dirty="0">
                <a:solidFill>
                  <a:schemeClr val="tx2"/>
                </a:solidFill>
                <a:latin typeface="Baskerville Old Face" panose="02020602080505020303" pitchFamily="18" charset="0"/>
              </a:rPr>
              <a:t>Start Writing!</a:t>
            </a:r>
          </a:p>
        </p:txBody>
      </p:sp>
      <p:cxnSp>
        <p:nvCxnSpPr>
          <p:cNvPr id="14" name="Straight Connector 13">
            <a:extLst>
              <a:ext uri="{FF2B5EF4-FFF2-40B4-BE49-F238E27FC236}">
                <a16:creationId xmlns:a16="http://schemas.microsoft.com/office/drawing/2014/main" id="{7A92B418-F5F0-4FB8-BB6C-DB565C0907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591" y="773858"/>
            <a:ext cx="6094409"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DAE5548B-F97E-47AF-8AAE-1A969029F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8" name="Straight Connector 17">
            <a:extLst>
              <a:ext uri="{FF2B5EF4-FFF2-40B4-BE49-F238E27FC236}">
                <a16:creationId xmlns:a16="http://schemas.microsoft.com/office/drawing/2014/main" id="{DC996B6D-B6D3-4A1E-89FD-164CB64183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6201007"/>
            <a:ext cx="465734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B875238-9CF1-46D6-98B9-64327274D055}"/>
              </a:ext>
            </a:extLst>
          </p:cNvPr>
          <p:cNvSpPr>
            <a:spLocks noGrp="1"/>
          </p:cNvSpPr>
          <p:nvPr>
            <p:ph type="body" idx="1"/>
          </p:nvPr>
        </p:nvSpPr>
        <p:spPr>
          <a:xfrm>
            <a:off x="7534656" y="1190408"/>
            <a:ext cx="3370148" cy="5035163"/>
          </a:xfrm>
        </p:spPr>
        <p:txBody>
          <a:bodyPr vert="horz" lIns="91440" tIns="45720" rIns="91440" bIns="45720" rtlCol="0" anchor="b">
            <a:normAutofit/>
          </a:bodyPr>
          <a:lstStyle/>
          <a:p>
            <a:pPr algn="l">
              <a:lnSpc>
                <a:spcPct val="114000"/>
              </a:lnSpc>
              <a:spcAft>
                <a:spcPts val="600"/>
              </a:spcAft>
            </a:pPr>
            <a:r>
              <a:rPr lang="en-US" sz="2800" i="0" dirty="0">
                <a:solidFill>
                  <a:schemeClr val="tx2"/>
                </a:solidFill>
                <a:latin typeface="Baskerville Old Face" panose="02020602080505020303" pitchFamily="18" charset="0"/>
              </a:rPr>
              <a:t>You’ve got your map, now follow it.</a:t>
            </a:r>
          </a:p>
        </p:txBody>
      </p:sp>
    </p:spTree>
    <p:extLst>
      <p:ext uri="{BB962C8B-B14F-4D97-AF65-F5344CB8AC3E}">
        <p14:creationId xmlns:p14="http://schemas.microsoft.com/office/powerpoint/2010/main" val="938840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Sectioning and writing mechanics 1</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endParaRPr lang="en-US" sz="4400" b="1" i="0" u="none" strike="noStrike" dirty="0">
              <a:effectLst/>
              <a:latin typeface="Baskerville Old Face" panose="02020602080505020303" pitchFamily="18" charset="0"/>
            </a:endParaRP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Use your initial writing as a base, and maybe make what you already have into the first book in the series.</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 recommend writing linearly, if possible.  This way, most of the more organic parts of the story will flow naturally.  But, it’s also okay to skip ahead and draft something if you need to, and then go back.</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C012FC1-AB2D-4ECA-9561-85E9D3D78172}"/>
              </a:ext>
            </a:extLst>
          </p:cNvPr>
          <p:cNvSpPr>
            <a:spLocks noGrp="1"/>
          </p:cNvSpPr>
          <p:nvPr>
            <p:ph type="ftr" sz="quarter" idx="11"/>
          </p:nvPr>
        </p:nvSpPr>
        <p:spPr/>
        <p:txBody>
          <a:bodyPr/>
          <a:lstStyle/>
          <a:p>
            <a:r>
              <a:rPr lang="en-US" sz="2000" dirty="0"/>
              <a:t>Step 8</a:t>
            </a:r>
          </a:p>
        </p:txBody>
      </p:sp>
    </p:spTree>
    <p:extLst>
      <p:ext uri="{BB962C8B-B14F-4D97-AF65-F5344CB8AC3E}">
        <p14:creationId xmlns:p14="http://schemas.microsoft.com/office/powerpoint/2010/main" val="74362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Sectioning and writing mechanics,</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r>
              <a:rPr lang="en-US" sz="4400" b="1" i="0" u="none" strike="noStrike" dirty="0">
                <a:effectLst/>
                <a:latin typeface="Baskerville Old Face" panose="02020602080505020303" pitchFamily="18" charset="0"/>
              </a:rPr>
              <a:t>Follow your map</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endParaRPr lang="en-US" sz="4400" b="1" i="0" u="none" strike="noStrike" dirty="0">
              <a:effectLst/>
              <a:latin typeface="Baskerville Old Face" panose="02020602080505020303" pitchFamily="18" charset="0"/>
            </a:endParaRP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85000" lnSpcReduction="1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Follow your map, and cut each book out of the arc.</a:t>
            </a:r>
          </a:p>
          <a:p>
            <a:pPr marL="1257300" lvl="2" indent="-342900" fontAlgn="base">
              <a:lnSpc>
                <a:spcPct val="150000"/>
              </a:lnSpc>
              <a:spcBef>
                <a:spcPts val="0"/>
              </a:spcBef>
            </a:pPr>
            <a:r>
              <a:rPr lang="en-US" sz="2200" b="0" i="0" u="none" strike="noStrike" dirty="0">
                <a:effectLst/>
                <a:latin typeface="Baskerville Old Face" panose="02020602080505020303" pitchFamily="18" charset="0"/>
              </a:rPr>
              <a:t>If you have two books’ worth of time before you’ve scheduled a big twist in the story, then spend that time building the characters up and exploring minor aspects of the world that don’t affect the overall story.</a:t>
            </a:r>
          </a:p>
          <a:p>
            <a:pPr marL="1257300" lvl="2" indent="-342900" fontAlgn="base">
              <a:lnSpc>
                <a:spcPct val="150000"/>
              </a:lnSpc>
              <a:spcBef>
                <a:spcPts val="0"/>
              </a:spcBef>
            </a:pPr>
            <a:r>
              <a:rPr lang="en-US" sz="2200" b="0" i="0" u="none" strike="noStrike" dirty="0">
                <a:effectLst/>
                <a:latin typeface="Baskerville Old Face" panose="02020602080505020303" pitchFamily="18" charset="0"/>
              </a:rPr>
              <a:t>Wait to ad characters until you need them to support the central arc.</a:t>
            </a:r>
          </a:p>
          <a:p>
            <a:pPr marL="1257300" lvl="2" indent="-342900" fontAlgn="base">
              <a:lnSpc>
                <a:spcPct val="150000"/>
              </a:lnSpc>
              <a:spcBef>
                <a:spcPts val="0"/>
              </a:spcBef>
            </a:pPr>
            <a:r>
              <a:rPr lang="en-US" sz="2200" b="0" i="0" u="none" strike="noStrike" dirty="0">
                <a:effectLst/>
                <a:latin typeface="Baskerville Old Face" panose="02020602080505020303" pitchFamily="18" charset="0"/>
              </a:rPr>
              <a:t>If you have a long story, don’t be afraid to send characters off for a while if they aren’t needed.</a:t>
            </a:r>
          </a:p>
          <a:p>
            <a:pPr marL="1257300" lvl="2" indent="-342900" fontAlgn="base">
              <a:lnSpc>
                <a:spcPct val="150000"/>
              </a:lnSpc>
              <a:spcBef>
                <a:spcPts val="0"/>
              </a:spcBef>
            </a:pPr>
            <a:r>
              <a:rPr lang="en-US" sz="2200" b="0" i="0" u="none" strike="noStrike" dirty="0">
                <a:effectLst/>
                <a:latin typeface="Baskerville Old Face" panose="02020602080505020303" pitchFamily="18" charset="0"/>
              </a:rPr>
              <a:t>If you’re planning a big event or twist, spend time pre-writing about it and thinking about it, so that you’ll have everything set for it both before and after in the series.</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38D7832-71BA-4EEC-8451-39B8D8AE34FB}"/>
              </a:ext>
            </a:extLst>
          </p:cNvPr>
          <p:cNvSpPr>
            <a:spLocks noGrp="1"/>
          </p:cNvSpPr>
          <p:nvPr>
            <p:ph type="ftr" sz="quarter" idx="11"/>
          </p:nvPr>
        </p:nvSpPr>
        <p:spPr/>
        <p:txBody>
          <a:bodyPr/>
          <a:lstStyle/>
          <a:p>
            <a:r>
              <a:rPr lang="en-US" sz="2000" dirty="0"/>
              <a:t>Step 8</a:t>
            </a:r>
          </a:p>
        </p:txBody>
      </p:sp>
    </p:spTree>
    <p:extLst>
      <p:ext uri="{BB962C8B-B14F-4D97-AF65-F5344CB8AC3E}">
        <p14:creationId xmlns:p14="http://schemas.microsoft.com/office/powerpoint/2010/main" val="3040826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6" name="Straight Connector 25">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A3FF299C-8680-4CB3-9277-5A2B2D840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207" y="643467"/>
            <a:ext cx="9904117" cy="5571066"/>
          </a:xfrm>
          <a:prstGeom prst="rect">
            <a:avLst/>
          </a:prstGeom>
        </p:spPr>
      </p:pic>
      <p:sp>
        <p:nvSpPr>
          <p:cNvPr id="32"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9107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6" name="Straight Connector 25">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FF299C-8680-4CB3-9277-5A2B2D840E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207" y="643467"/>
            <a:ext cx="9904117" cy="5571065"/>
          </a:xfrm>
          <a:prstGeom prst="rect">
            <a:avLst/>
          </a:prstGeom>
        </p:spPr>
      </p:pic>
      <p:sp>
        <p:nvSpPr>
          <p:cNvPr id="32"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15932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Exposition is a tricky beast,</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r>
              <a:rPr lang="en-US" sz="4400" b="1" i="0" u="none" strike="noStrike" dirty="0">
                <a:effectLst/>
                <a:latin typeface="Baskerville Old Face" panose="02020602080505020303" pitchFamily="18" charset="0"/>
              </a:rPr>
              <a:t>especially with a mystery</a:t>
            </a: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85000" lnSpcReduction="2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Plan for information </a:t>
            </a:r>
            <a:r>
              <a:rPr lang="en-US" sz="2400" dirty="0">
                <a:latin typeface="Baskerville Old Face" panose="02020602080505020303" pitchFamily="18" charset="0"/>
              </a:rPr>
              <a:t>to </a:t>
            </a:r>
            <a:r>
              <a:rPr lang="en-US" sz="2400" b="0" i="0" u="none" strike="noStrike" dirty="0">
                <a:effectLst/>
                <a:latin typeface="Baskerville Old Face" panose="02020602080505020303" pitchFamily="18" charset="0"/>
              </a:rPr>
              <a:t>be revealed at plot points in your central arc.  Until those moments arrive, try to either build up to them with clues, or intentionally hide them if you want to shock your reader.</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It’s very important that you, as the writer, know exactly how everything works.  Keep notes if you need to, so that you can stay consistent.  Spend time deciding on details and look back at your central theme and arc to make sure it’s all supportive.  </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you aren’t sure about a detail or how something works, you can always draft extra scenes or planned ones, just to work it out, but then go back and either fully re-write or edit out all of the extra information.</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CFCDCAC-2E32-45FD-B363-BC9E0707ECCC}"/>
              </a:ext>
            </a:extLst>
          </p:cNvPr>
          <p:cNvSpPr>
            <a:spLocks noGrp="1"/>
          </p:cNvSpPr>
          <p:nvPr>
            <p:ph type="ftr" sz="quarter" idx="11"/>
          </p:nvPr>
        </p:nvSpPr>
        <p:spPr/>
        <p:txBody>
          <a:bodyPr/>
          <a:lstStyle/>
          <a:p>
            <a:r>
              <a:rPr lang="en-US" sz="2000" dirty="0"/>
              <a:t>Step 9</a:t>
            </a:r>
          </a:p>
        </p:txBody>
      </p:sp>
    </p:spTree>
    <p:extLst>
      <p:ext uri="{BB962C8B-B14F-4D97-AF65-F5344CB8AC3E}">
        <p14:creationId xmlns:p14="http://schemas.microsoft.com/office/powerpoint/2010/main" val="372769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Exposition is a tricky beast,</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r>
              <a:rPr lang="en-US" sz="4400" b="1" i="0" dirty="0">
                <a:latin typeface="Baskerville Old Face" panose="02020602080505020303" pitchFamily="18" charset="0"/>
              </a:rPr>
              <a:t>but e</a:t>
            </a:r>
            <a:r>
              <a:rPr lang="en-US" sz="4400" b="1" i="0" u="none" strike="noStrike" dirty="0">
                <a:effectLst/>
                <a:latin typeface="Baskerville Old Face" panose="02020602080505020303" pitchFamily="18" charset="0"/>
              </a:rPr>
              <a:t>xpect your reader to understand.</a:t>
            </a: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85000" lnSpcReduction="1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General rule of thumb for modern writing is “show don’t tell.”  Do you have a magic system or weird tech?  Then show characters using it instead of explaining it.  Does your society have unusual rules?  Have characters react to it and plan around it, instead of talking about it.</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you must have exposition dumps, stuff it into a funny conversation, exciting scene, or make the information emotionally important to your characters so that the reader doesn’t feel like they are sitting in on a briefing.</a:t>
            </a:r>
          </a:p>
          <a:p>
            <a:pPr marL="800100" lvl="1" indent="-342900" fontAlgn="base">
              <a:lnSpc>
                <a:spcPct val="150000"/>
              </a:lnSpc>
              <a:spcBef>
                <a:spcPts val="0"/>
              </a:spcBef>
              <a:buFont typeface="Arial" panose="020B0604020202020204" pitchFamily="34" charset="0"/>
              <a:buChar char="•"/>
            </a:pPr>
            <a:endParaRPr lang="en-US" sz="2400" b="0" i="0" u="none" strike="noStrike" dirty="0">
              <a:effectLst/>
              <a:latin typeface="Baskerville Old Face" panose="02020602080505020303" pitchFamily="18" charset="0"/>
            </a:endParaRPr>
          </a:p>
          <a:p>
            <a:pPr marL="800100" lvl="1" indent="-342900" fontAlgn="base">
              <a:lnSpc>
                <a:spcPct val="150000"/>
              </a:lnSpc>
              <a:spcBef>
                <a:spcPts val="0"/>
              </a:spcBef>
              <a:buFont typeface="Arial" panose="020B0604020202020204" pitchFamily="34" charset="0"/>
              <a:buChar char="•"/>
            </a:pPr>
            <a:r>
              <a:rPr lang="en-US" sz="2400" b="1" i="0" u="none" strike="noStrike" dirty="0">
                <a:effectLst/>
                <a:latin typeface="Baskerville Old Face" panose="02020602080505020303" pitchFamily="18" charset="0"/>
              </a:rPr>
              <a:t>When in doubt, don’t explain.  </a:t>
            </a:r>
            <a:r>
              <a:rPr lang="en-US" sz="2400" b="0" i="0" u="none" strike="noStrike" dirty="0">
                <a:effectLst/>
                <a:latin typeface="Baskerville Old Face" panose="02020602080505020303" pitchFamily="18" charset="0"/>
              </a:rPr>
              <a:t>Expect your reader to understand.</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0599A91-8866-4552-8F73-49B240BD3021}"/>
              </a:ext>
            </a:extLst>
          </p:cNvPr>
          <p:cNvSpPr>
            <a:spLocks noGrp="1"/>
          </p:cNvSpPr>
          <p:nvPr>
            <p:ph type="ftr" sz="quarter" idx="11"/>
          </p:nvPr>
        </p:nvSpPr>
        <p:spPr/>
        <p:txBody>
          <a:bodyPr/>
          <a:lstStyle/>
          <a:p>
            <a:r>
              <a:rPr lang="en-US" sz="2000" dirty="0"/>
              <a:t>Step 9</a:t>
            </a:r>
          </a:p>
        </p:txBody>
      </p:sp>
    </p:spTree>
    <p:extLst>
      <p:ext uri="{BB962C8B-B14F-4D97-AF65-F5344CB8AC3E}">
        <p14:creationId xmlns:p14="http://schemas.microsoft.com/office/powerpoint/2010/main" val="175423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b">
            <a:normAutofit/>
          </a:bodyPr>
          <a:lstStyle/>
          <a:p>
            <a:pPr algn="l"/>
            <a:r>
              <a:rPr lang="en-US" sz="4400" b="1" i="0" u="none" strike="noStrike" dirty="0">
                <a:effectLst/>
                <a:latin typeface="Baskerville Old Face" panose="02020602080505020303" pitchFamily="18" charset="0"/>
              </a:rPr>
              <a:t>Build your central thread</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r>
              <a:rPr lang="en-US" sz="4000" b="1" i="0" u="none" strike="noStrike" dirty="0">
                <a:effectLst/>
                <a:latin typeface="Baskerville Old Face" panose="02020602080505020303" pitchFamily="18" charset="0"/>
              </a:rPr>
              <a:t>One character, relationship, mystery, or conflict.</a:t>
            </a:r>
            <a:br>
              <a:rPr lang="en-US" sz="4400" b="0" i="0" u="none" strike="noStrike" dirty="0">
                <a:effectLst/>
                <a:latin typeface="Arial" panose="020B0604020202020204" pitchFamily="34" charset="0"/>
              </a:rPr>
            </a:br>
            <a:endParaRPr lang="en-US" sz="4400" dirty="0"/>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lnSpcReduction="1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Harry Potter is about “The Boy Who Lived” taking down the dark lord.</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Supernatural is about two brothers, and how they relate.</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Lost was about unraveling a mystery.</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Star Wars is about a boy becoming a man.</a:t>
            </a:r>
          </a:p>
          <a:p>
            <a:pPr marL="800100" lvl="1" indent="-342900" fontAlgn="base">
              <a:lnSpc>
                <a:spcPct val="150000"/>
              </a:lnSpc>
              <a:spcBef>
                <a:spcPts val="0"/>
              </a:spcBef>
              <a:buFont typeface="Arial" panose="020B0604020202020204" pitchFamily="34" charset="0"/>
              <a:buChar char="•"/>
            </a:pPr>
            <a:r>
              <a:rPr lang="en-US" sz="2400" b="0" i="0" u="none" strike="noStrike" dirty="0" err="1">
                <a:effectLst/>
                <a:latin typeface="Baskerville Old Face" panose="02020602080505020303" pitchFamily="18" charset="0"/>
              </a:rPr>
              <a:t>LoTR</a:t>
            </a:r>
            <a:r>
              <a:rPr lang="en-US" sz="2400" b="0" i="0" u="none" strike="noStrike" dirty="0">
                <a:effectLst/>
                <a:latin typeface="Baskerville Old Face" panose="02020602080505020303" pitchFamily="18" charset="0"/>
              </a:rPr>
              <a:t> is about what having an adventure will really do to you.</a:t>
            </a:r>
          </a:p>
          <a:p>
            <a:pPr marL="800100" lvl="1" indent="-342900" fontAlgn="base">
              <a:lnSpc>
                <a:spcPct val="150000"/>
              </a:lnSpc>
              <a:spcBef>
                <a:spcPts val="0"/>
              </a:spcBef>
              <a:buFont typeface="Arial" panose="020B0604020202020204" pitchFamily="34" charset="0"/>
              <a:buChar char="•"/>
            </a:pPr>
            <a:r>
              <a:rPr lang="en-US" sz="2400" b="0" i="0" u="sng" strike="noStrike" dirty="0">
                <a:effectLst/>
                <a:latin typeface="Baskerville Old Face" panose="02020602080505020303" pitchFamily="18" charset="0"/>
              </a:rPr>
              <a:t>Twist was a person who felt incapable of love, becoming saturated with it.</a:t>
            </a:r>
          </a:p>
          <a:p>
            <a:pPr marL="800100" lvl="1" indent="-342900" fontAlgn="base">
              <a:lnSpc>
                <a:spcPct val="150000"/>
              </a:lnSpc>
              <a:spcBef>
                <a:spcPts val="0"/>
              </a:spcBef>
              <a:buFont typeface="Arial" panose="020B0604020202020204" pitchFamily="34" charset="0"/>
              <a:buChar char="•"/>
            </a:pPr>
            <a:endParaRPr lang="en-US" sz="2400" b="0" i="0" u="none" strike="noStrike" dirty="0">
              <a:effectLst/>
              <a:latin typeface="Baskerville Old Face" panose="02020602080505020303" pitchFamily="18" charset="0"/>
            </a:endParaRP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CD34865-8488-4A8B-A3E0-776A6D9833FF}"/>
              </a:ext>
            </a:extLst>
          </p:cNvPr>
          <p:cNvSpPr>
            <a:spLocks noGrp="1"/>
          </p:cNvSpPr>
          <p:nvPr>
            <p:ph type="ftr" sz="quarter" idx="11"/>
          </p:nvPr>
        </p:nvSpPr>
        <p:spPr/>
        <p:txBody>
          <a:bodyPr/>
          <a:lstStyle/>
          <a:p>
            <a:r>
              <a:rPr lang="en-US" sz="2000" dirty="0"/>
              <a:t>Step 1</a:t>
            </a:r>
          </a:p>
        </p:txBody>
      </p:sp>
    </p:spTree>
    <p:extLst>
      <p:ext uri="{BB962C8B-B14F-4D97-AF65-F5344CB8AC3E}">
        <p14:creationId xmlns:p14="http://schemas.microsoft.com/office/powerpoint/2010/main" val="157984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Trim your cast if needed.</a:t>
            </a: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85000" lnSpcReduction="1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In a series, you can keep adding new people as you go.  But  it’s usually best to have fewer, stronger characters than too many.  Also, who can remember that many names?</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To trim, look for similar characters.  Are there any two characters that are very alike?  Do you really need them both or can you combine them?  </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you have a long series, it’s entirely fine to have people come and go, and maybe not even appear in entire books.  If they are strong characters, your reader will remember them and all you’ll need is a quick, “oh, I haven’t seen you since…” line or two to remind them.</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08CE250-B6C0-4311-8DF8-EB5C6A4B4CCE}"/>
              </a:ext>
            </a:extLst>
          </p:cNvPr>
          <p:cNvSpPr>
            <a:spLocks noGrp="1"/>
          </p:cNvSpPr>
          <p:nvPr>
            <p:ph type="ftr" sz="quarter" idx="11"/>
          </p:nvPr>
        </p:nvSpPr>
        <p:spPr/>
        <p:txBody>
          <a:bodyPr/>
          <a:lstStyle/>
          <a:p>
            <a:r>
              <a:rPr lang="en-US" sz="2000" dirty="0"/>
              <a:t>Step 10</a:t>
            </a:r>
          </a:p>
          <a:p>
            <a:endParaRPr lang="en-US" sz="2000" dirty="0"/>
          </a:p>
        </p:txBody>
      </p:sp>
    </p:spTree>
    <p:extLst>
      <p:ext uri="{BB962C8B-B14F-4D97-AF65-F5344CB8AC3E}">
        <p14:creationId xmlns:p14="http://schemas.microsoft.com/office/powerpoint/2010/main" val="1435837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Watch your tone and general escalation. </a:t>
            </a: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85000" lnSpcReduction="1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For tone, frequently re-read previous parts of the series to make sure that everything sounds like part of the same story.  If things don’t match because your writing voice is changing or your writing ability is improving, then go back and improve the beginning with light editing, and try not to be too clever at the end, so that the overall skill level and voice are consistent.</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For escalation, follow your arcs closely and make sure that things aren’t getting too dangerous or exciting too quickly if that doesn’t match your plan.  Or, if needs be, change your plan to match your organic style.  Either way, make sure that you know where you’re going.</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F2FFD2F-0431-4E0F-9148-E2FB970542DB}"/>
              </a:ext>
            </a:extLst>
          </p:cNvPr>
          <p:cNvSpPr>
            <a:spLocks noGrp="1"/>
          </p:cNvSpPr>
          <p:nvPr>
            <p:ph type="ftr" sz="quarter" idx="11"/>
          </p:nvPr>
        </p:nvSpPr>
        <p:spPr/>
        <p:txBody>
          <a:bodyPr/>
          <a:lstStyle/>
          <a:p>
            <a:r>
              <a:rPr lang="en-US" sz="2000" dirty="0"/>
              <a:t>Step 11</a:t>
            </a:r>
          </a:p>
        </p:txBody>
      </p:sp>
    </p:spTree>
    <p:extLst>
      <p:ext uri="{BB962C8B-B14F-4D97-AF65-F5344CB8AC3E}">
        <p14:creationId xmlns:p14="http://schemas.microsoft.com/office/powerpoint/2010/main" val="714442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Be careful of the scale or your violence, death, and damage. </a:t>
            </a: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85000" lnSpcReduction="1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you’re going to be killing people off, and you have big actiony ending planned, then make sure that you kill more named characters at the ending than in the middle of the series. </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the worst thing that will ever physically happen to your character in the entire series is that he’ll lose a finger, make that happen at the end and only give him cuts and bruises, sickness, or fatigue until then.</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you go too big too fast, you could end up with nowhere to go, or a very dark and uncomfortable story.  But, of course, if that’s what you’re going for it’s fine.  Just know your scale.</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F2D3B26-C868-4875-80FF-3B00DEFB2674}"/>
              </a:ext>
            </a:extLst>
          </p:cNvPr>
          <p:cNvSpPr>
            <a:spLocks noGrp="1"/>
          </p:cNvSpPr>
          <p:nvPr>
            <p:ph type="ftr" sz="quarter" idx="11"/>
          </p:nvPr>
        </p:nvSpPr>
        <p:spPr/>
        <p:txBody>
          <a:bodyPr/>
          <a:lstStyle/>
          <a:p>
            <a:r>
              <a:rPr lang="en-US" sz="2000" dirty="0"/>
              <a:t>Step 11</a:t>
            </a:r>
          </a:p>
        </p:txBody>
      </p:sp>
    </p:spTree>
    <p:extLst>
      <p:ext uri="{BB962C8B-B14F-4D97-AF65-F5344CB8AC3E}">
        <p14:creationId xmlns:p14="http://schemas.microsoft.com/office/powerpoint/2010/main" val="65592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Re-assess when you’re about 3/4 of the way through the series.</a:t>
            </a: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Autofit/>
          </a:bodyPr>
          <a:lstStyle/>
          <a:p>
            <a:pPr marL="800100" lvl="1" indent="-342900" fontAlgn="base">
              <a:lnSpc>
                <a:spcPct val="150000"/>
              </a:lnSpc>
              <a:spcBef>
                <a:spcPts val="0"/>
              </a:spcBef>
              <a:buFont typeface="Arial" panose="020B0604020202020204" pitchFamily="34" charset="0"/>
              <a:buChar char="•"/>
            </a:pPr>
            <a:r>
              <a:rPr lang="en-US" b="0" i="0" u="none" strike="noStrike" dirty="0">
                <a:effectLst/>
                <a:latin typeface="Baskerville Old Face" panose="02020602080505020303" pitchFamily="18" charset="0"/>
              </a:rPr>
              <a:t>Once you are starting to set things up for the ending, it’s time to make sure you like how things are working.</a:t>
            </a:r>
          </a:p>
          <a:p>
            <a:pPr marL="800100" lvl="1" indent="-342900" fontAlgn="base">
              <a:lnSpc>
                <a:spcPct val="150000"/>
              </a:lnSpc>
              <a:spcBef>
                <a:spcPts val="0"/>
              </a:spcBef>
              <a:buFont typeface="Arial" panose="020B0604020202020204" pitchFamily="34" charset="0"/>
              <a:buChar char="•"/>
            </a:pPr>
            <a:r>
              <a:rPr lang="en-US" b="0" i="0" u="none" strike="noStrike" dirty="0">
                <a:effectLst/>
                <a:latin typeface="Baskerville Old Face" panose="02020602080505020303" pitchFamily="18" charset="0"/>
              </a:rPr>
              <a:t>Do you still like your original arc structure, or have you come up with a better one? Have you </a:t>
            </a:r>
            <a:r>
              <a:rPr lang="en-US" dirty="0">
                <a:latin typeface="Baskerville Old Face" panose="02020602080505020303" pitchFamily="18" charset="0"/>
              </a:rPr>
              <a:t>invented </a:t>
            </a:r>
            <a:r>
              <a:rPr lang="en-US" b="0" i="0" u="none" strike="noStrike" dirty="0">
                <a:effectLst/>
                <a:latin typeface="Baskerville Old Face" panose="02020602080505020303" pitchFamily="18" charset="0"/>
              </a:rPr>
              <a:t>an ending you like way better than the first one?  Now is the time to make big changes.</a:t>
            </a:r>
          </a:p>
          <a:p>
            <a:pPr marL="800100" lvl="1" indent="-342900" fontAlgn="base">
              <a:lnSpc>
                <a:spcPct val="150000"/>
              </a:lnSpc>
              <a:spcBef>
                <a:spcPts val="0"/>
              </a:spcBef>
              <a:buFont typeface="Arial" panose="020B0604020202020204" pitchFamily="34" charset="0"/>
              <a:buChar char="•"/>
            </a:pPr>
            <a:r>
              <a:rPr lang="en-US" b="0" i="0" u="none" strike="noStrike" dirty="0">
                <a:effectLst/>
                <a:latin typeface="Baskerville Old Face" panose="02020602080505020303" pitchFamily="18" charset="0"/>
              </a:rPr>
              <a:t>If you make a change near the end, you’ll probably need to do at least some gentle re-writing elsewhere. </a:t>
            </a:r>
          </a:p>
          <a:p>
            <a:pPr marL="800100" lvl="1" indent="-342900" fontAlgn="base">
              <a:lnSpc>
                <a:spcPct val="150000"/>
              </a:lnSpc>
              <a:spcBef>
                <a:spcPts val="0"/>
              </a:spcBef>
              <a:buFont typeface="Arial" panose="020B0604020202020204" pitchFamily="34" charset="0"/>
              <a:buChar char="•"/>
            </a:pPr>
            <a:r>
              <a:rPr lang="en-US" b="0" i="0" u="none" strike="noStrike" dirty="0">
                <a:effectLst/>
                <a:latin typeface="Baskerville Old Face" panose="02020602080505020303" pitchFamily="18" charset="0"/>
              </a:rPr>
              <a:t>Once you’ve changed a few scenes or plot points in your previous writing, read on for a little longer to make sure that the tone and escalation, and the character relationships, haven’t been affected.  If they have, smooth them out with a little more editing, until you can’t see the seems anymore.</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F2D3B26-C868-4875-80FF-3B00DEFB2674}"/>
              </a:ext>
            </a:extLst>
          </p:cNvPr>
          <p:cNvSpPr>
            <a:spLocks noGrp="1"/>
          </p:cNvSpPr>
          <p:nvPr>
            <p:ph type="ftr" sz="quarter" idx="11"/>
          </p:nvPr>
        </p:nvSpPr>
        <p:spPr/>
        <p:txBody>
          <a:bodyPr/>
          <a:lstStyle/>
          <a:p>
            <a:r>
              <a:rPr lang="en-US" sz="2000" dirty="0"/>
              <a:t>Step 12</a:t>
            </a:r>
          </a:p>
        </p:txBody>
      </p:sp>
    </p:spTree>
    <p:extLst>
      <p:ext uri="{BB962C8B-B14F-4D97-AF65-F5344CB8AC3E}">
        <p14:creationId xmlns:p14="http://schemas.microsoft.com/office/powerpoint/2010/main" val="304358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Write your ending, </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r>
              <a:rPr lang="en-US" sz="4400" b="1" i="0" u="none" strike="noStrike" dirty="0">
                <a:effectLst/>
                <a:latin typeface="Baskerville Old Face" panose="02020602080505020303" pitchFamily="18" charset="0"/>
              </a:rPr>
              <a:t>and then re-read the whole series.</a:t>
            </a:r>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Autofit/>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Once the whole thing is drafted and on paper, go back and start reading from Book 1, in order, all the way through at least once.  </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By now, you’ve grown as a writer, you know the story inside and out, and you’ll easily catch little things that need adjusting without even trying.  </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It’s also pretty fun to see it all again.</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F2D3B26-C868-4875-80FF-3B00DEFB2674}"/>
              </a:ext>
            </a:extLst>
          </p:cNvPr>
          <p:cNvSpPr>
            <a:spLocks noGrp="1"/>
          </p:cNvSpPr>
          <p:nvPr>
            <p:ph type="ftr" sz="quarter" idx="11"/>
          </p:nvPr>
        </p:nvSpPr>
        <p:spPr/>
        <p:txBody>
          <a:bodyPr/>
          <a:lstStyle/>
          <a:p>
            <a:r>
              <a:rPr lang="en-US" sz="2000" dirty="0"/>
              <a:t>Step 13</a:t>
            </a:r>
          </a:p>
        </p:txBody>
      </p:sp>
    </p:spTree>
    <p:extLst>
      <p:ext uri="{BB962C8B-B14F-4D97-AF65-F5344CB8AC3E}">
        <p14:creationId xmlns:p14="http://schemas.microsoft.com/office/powerpoint/2010/main" val="945987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B9FC6610-A5F8-45EA-B7D4-AFDF75D20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0" name="Straight Connector 9">
            <a:extLst>
              <a:ext uri="{FF2B5EF4-FFF2-40B4-BE49-F238E27FC236}">
                <a16:creationId xmlns:a16="http://schemas.microsoft.com/office/drawing/2014/main" id="{4E9AB7A3-4EBC-40F6-99B4-4B1FE7F9D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30B68E7-7145-4358-B696-8C8084BD8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DC45A5D-3BD0-43D2-B849-846D4411D8BE}"/>
              </a:ext>
            </a:extLst>
          </p:cNvPr>
          <p:cNvSpPr>
            <a:spLocks noGrp="1"/>
          </p:cNvSpPr>
          <p:nvPr>
            <p:ph type="title"/>
          </p:nvPr>
        </p:nvSpPr>
        <p:spPr>
          <a:xfrm>
            <a:off x="677600" y="1140439"/>
            <a:ext cx="5418399" cy="5085133"/>
          </a:xfrm>
        </p:spPr>
        <p:txBody>
          <a:bodyPr vert="horz" lIns="91440" tIns="45720" rIns="91440" bIns="45720" rtlCol="0" anchor="t">
            <a:normAutofit/>
          </a:bodyPr>
          <a:lstStyle/>
          <a:p>
            <a:pPr algn="l"/>
            <a:br>
              <a:rPr lang="en-US" sz="6600" dirty="0">
                <a:solidFill>
                  <a:schemeClr val="tx2"/>
                </a:solidFill>
                <a:latin typeface="Baskerville Old Face" panose="02020602080505020303" pitchFamily="18" charset="0"/>
              </a:rPr>
            </a:br>
            <a:r>
              <a:rPr lang="en-US" sz="6600" dirty="0">
                <a:solidFill>
                  <a:schemeClr val="tx2"/>
                </a:solidFill>
                <a:latin typeface="Baskerville Old Face" panose="02020602080505020303" pitchFamily="18" charset="0"/>
              </a:rPr>
              <a:t>Q/A</a:t>
            </a:r>
            <a:br>
              <a:rPr lang="en-US" sz="6600" dirty="0">
                <a:solidFill>
                  <a:schemeClr val="tx2"/>
                </a:solidFill>
                <a:latin typeface="Baskerville Old Face" panose="02020602080505020303" pitchFamily="18" charset="0"/>
              </a:rPr>
            </a:br>
            <a:br>
              <a:rPr lang="en-US" sz="6600" dirty="0">
                <a:solidFill>
                  <a:schemeClr val="tx2"/>
                </a:solidFill>
                <a:latin typeface="Baskerville Old Face" panose="02020602080505020303" pitchFamily="18" charset="0"/>
              </a:rPr>
            </a:br>
            <a:br>
              <a:rPr lang="en-US" sz="2000" dirty="0">
                <a:solidFill>
                  <a:schemeClr val="tx2"/>
                </a:solidFill>
                <a:latin typeface="Baskerville Old Face" panose="02020602080505020303" pitchFamily="18" charset="0"/>
              </a:rPr>
            </a:br>
            <a:r>
              <a:rPr lang="en-US" sz="2000" i="0" cap="none" dirty="0">
                <a:solidFill>
                  <a:schemeClr val="tx2"/>
                </a:solidFill>
                <a:latin typeface="Baskerville Old Face" panose="02020602080505020303" pitchFamily="18" charset="0"/>
              </a:rPr>
              <a:t>Emily Thompson, Author</a:t>
            </a:r>
            <a:br>
              <a:rPr lang="en-US" sz="2000" i="0" cap="none" dirty="0">
                <a:solidFill>
                  <a:schemeClr val="tx2"/>
                </a:solidFill>
                <a:latin typeface="Baskerville Old Face" panose="02020602080505020303" pitchFamily="18" charset="0"/>
              </a:rPr>
            </a:br>
            <a:r>
              <a:rPr lang="en-US" sz="2000" i="0" cap="none" dirty="0">
                <a:solidFill>
                  <a:schemeClr val="tx2"/>
                </a:solidFill>
                <a:latin typeface="Baskerville Old Face" panose="02020602080505020303" pitchFamily="18" charset="0"/>
              </a:rPr>
              <a:t>Clockwork Twist series.</a:t>
            </a:r>
            <a:br>
              <a:rPr lang="en-US" sz="2000" i="0" cap="none" dirty="0">
                <a:solidFill>
                  <a:schemeClr val="tx2"/>
                </a:solidFill>
                <a:latin typeface="Baskerville Old Face" panose="02020602080505020303" pitchFamily="18" charset="0"/>
              </a:rPr>
            </a:br>
            <a:br>
              <a:rPr lang="en-US" sz="2000" i="0" cap="none" dirty="0">
                <a:solidFill>
                  <a:schemeClr val="tx2"/>
                </a:solidFill>
                <a:latin typeface="Baskerville Old Face" panose="02020602080505020303" pitchFamily="18" charset="0"/>
              </a:rPr>
            </a:br>
            <a:r>
              <a:rPr lang="en-US" sz="2000" i="0" cap="none" dirty="0">
                <a:solidFill>
                  <a:schemeClr val="tx2"/>
                </a:solidFill>
                <a:latin typeface="Baskerville Old Face" panose="02020602080505020303" pitchFamily="18" charset="0"/>
              </a:rPr>
              <a:t>clockworktwist.com</a:t>
            </a:r>
            <a:br>
              <a:rPr lang="en-US" sz="2000" i="0" cap="none" dirty="0">
                <a:solidFill>
                  <a:schemeClr val="tx2"/>
                </a:solidFill>
                <a:latin typeface="Baskerville Old Face" panose="02020602080505020303" pitchFamily="18" charset="0"/>
              </a:rPr>
            </a:br>
            <a:r>
              <a:rPr lang="en-US" sz="2000" i="0" cap="none" dirty="0">
                <a:solidFill>
                  <a:schemeClr val="tx2"/>
                </a:solidFill>
                <a:latin typeface="Baskerville Old Face" panose="02020602080505020303" pitchFamily="18" charset="0"/>
              </a:rPr>
              <a:t>r/</a:t>
            </a:r>
            <a:r>
              <a:rPr lang="en-US" sz="2000" i="0" cap="none" dirty="0" err="1">
                <a:solidFill>
                  <a:schemeClr val="tx2"/>
                </a:solidFill>
                <a:latin typeface="Baskerville Old Face" panose="02020602080505020303" pitchFamily="18" charset="0"/>
              </a:rPr>
              <a:t>CWTwist</a:t>
            </a:r>
            <a:br>
              <a:rPr lang="en-US" sz="2000" i="0" cap="none" dirty="0">
                <a:solidFill>
                  <a:schemeClr val="tx2"/>
                </a:solidFill>
                <a:latin typeface="Baskerville Old Face" panose="02020602080505020303" pitchFamily="18" charset="0"/>
              </a:rPr>
            </a:br>
            <a:endParaRPr lang="en-US" sz="2000" i="0" cap="none" dirty="0">
              <a:solidFill>
                <a:schemeClr val="tx2"/>
              </a:solidFill>
              <a:latin typeface="Baskerville Old Face" panose="02020602080505020303" pitchFamily="18" charset="0"/>
            </a:endParaRPr>
          </a:p>
        </p:txBody>
      </p:sp>
      <p:cxnSp>
        <p:nvCxnSpPr>
          <p:cNvPr id="14" name="Straight Connector 13">
            <a:extLst>
              <a:ext uri="{FF2B5EF4-FFF2-40B4-BE49-F238E27FC236}">
                <a16:creationId xmlns:a16="http://schemas.microsoft.com/office/drawing/2014/main" id="{7A92B418-F5F0-4FB8-BB6C-DB565C0907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591" y="773858"/>
            <a:ext cx="6094409" cy="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DAE5548B-F97E-47AF-8AAE-1A969029F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cxnSp>
        <p:nvCxnSpPr>
          <p:cNvPr id="18" name="Straight Connector 17">
            <a:extLst>
              <a:ext uri="{FF2B5EF4-FFF2-40B4-BE49-F238E27FC236}">
                <a16:creationId xmlns:a16="http://schemas.microsoft.com/office/drawing/2014/main" id="{DC996B6D-B6D3-4A1E-89FD-164CB64183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6201007"/>
            <a:ext cx="465734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B875238-9CF1-46D6-98B9-64327274D055}"/>
              </a:ext>
            </a:extLst>
          </p:cNvPr>
          <p:cNvSpPr>
            <a:spLocks noGrp="1"/>
          </p:cNvSpPr>
          <p:nvPr>
            <p:ph type="body" idx="1"/>
          </p:nvPr>
        </p:nvSpPr>
        <p:spPr>
          <a:xfrm>
            <a:off x="7534656" y="1190408"/>
            <a:ext cx="3756196" cy="5035163"/>
          </a:xfrm>
        </p:spPr>
        <p:txBody>
          <a:bodyPr vert="horz" lIns="91440" tIns="45720" rIns="91440" bIns="45720" rtlCol="0" anchor="b">
            <a:normAutofit/>
          </a:bodyPr>
          <a:lstStyle/>
          <a:p>
            <a:pPr algn="l">
              <a:lnSpc>
                <a:spcPct val="114000"/>
              </a:lnSpc>
              <a:spcAft>
                <a:spcPts val="600"/>
              </a:spcAft>
            </a:pPr>
            <a:r>
              <a:rPr lang="en-US" sz="2400" i="0" dirty="0">
                <a:solidFill>
                  <a:schemeClr val="tx2"/>
                </a:solidFill>
                <a:latin typeface="Baskerville Old Face" panose="02020602080505020303" pitchFamily="18" charset="0"/>
              </a:rPr>
              <a:t>Thank you for your attention and your questions</a:t>
            </a:r>
          </a:p>
        </p:txBody>
      </p:sp>
    </p:spTree>
    <p:extLst>
      <p:ext uri="{BB962C8B-B14F-4D97-AF65-F5344CB8AC3E}">
        <p14:creationId xmlns:p14="http://schemas.microsoft.com/office/powerpoint/2010/main" val="13240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rmAutofit/>
          </a:bodyPr>
          <a:lstStyle/>
          <a:p>
            <a:pPr algn="l"/>
            <a:r>
              <a:rPr lang="en-US" sz="4400" b="1" i="0" u="none" strike="noStrike" dirty="0">
                <a:effectLst/>
                <a:latin typeface="Baskerville Old Face" panose="02020602080505020303" pitchFamily="18" charset="0"/>
              </a:rPr>
              <a:t>Play with these ideas and get to know them.</a:t>
            </a:r>
            <a:endParaRPr lang="en-US" sz="4400" dirty="0"/>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Come up with more characters, settings, and conflicts that support your central thread.</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it’s about a person’s growth, poke at them in creative ways.</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it’s about a relationship, test it.</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it’s about a conflict or mystery, work out exactly what it is and work backwards.</a:t>
            </a:r>
          </a:p>
          <a:p>
            <a:pPr marL="800100" lvl="1" indent="-342900" fontAlgn="base">
              <a:lnSpc>
                <a:spcPct val="150000"/>
              </a:lnSpc>
              <a:spcBef>
                <a:spcPts val="0"/>
              </a:spcBef>
              <a:buFont typeface="Arial" panose="020B0604020202020204" pitchFamily="34" charset="0"/>
              <a:buChar char="•"/>
            </a:pPr>
            <a:r>
              <a:rPr lang="en-US" sz="2400" b="0" i="0" u="sng" strike="noStrike" dirty="0">
                <a:effectLst/>
                <a:latin typeface="Baskerville Old Face" panose="02020602080505020303" pitchFamily="18" charset="0"/>
              </a:rPr>
              <a:t>I wrote most of the whole first book before I decided to make it a series.</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66F709B-5168-46E8-8B8C-E4BD460DB1CA}"/>
              </a:ext>
            </a:extLst>
          </p:cNvPr>
          <p:cNvSpPr>
            <a:spLocks noGrp="1"/>
          </p:cNvSpPr>
          <p:nvPr>
            <p:ph type="ftr" sz="quarter" idx="11"/>
          </p:nvPr>
        </p:nvSpPr>
        <p:spPr/>
        <p:txBody>
          <a:bodyPr/>
          <a:lstStyle/>
          <a:p>
            <a:r>
              <a:rPr lang="en-US" sz="2000" dirty="0"/>
              <a:t>Step 2</a:t>
            </a:r>
          </a:p>
        </p:txBody>
      </p:sp>
    </p:spTree>
    <p:extLst>
      <p:ext uri="{BB962C8B-B14F-4D97-AF65-F5344CB8AC3E}">
        <p14:creationId xmlns:p14="http://schemas.microsoft.com/office/powerpoint/2010/main" val="248918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rmAutofit/>
          </a:bodyPr>
          <a:lstStyle/>
          <a:p>
            <a:pPr algn="l"/>
            <a:r>
              <a:rPr lang="en-US" sz="4400" b="1" i="0" u="none" strike="noStrike" dirty="0">
                <a:effectLst/>
                <a:latin typeface="Baskerville Old Face" panose="02020602080505020303" pitchFamily="18" charset="0"/>
              </a:rPr>
              <a:t>Decide on a basic ending.</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r>
              <a:rPr lang="en-US" sz="4000" b="1" i="0" u="none" strike="noStrike" dirty="0">
                <a:effectLst/>
                <a:latin typeface="Baskerville Old Face" panose="02020602080505020303" pitchFamily="18" charset="0"/>
              </a:rPr>
              <a:t>Or, intentionally decide not to have one ever.</a:t>
            </a:r>
            <a:endParaRPr lang="en-US" sz="4000" dirty="0"/>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85000" lnSpcReduction="2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If you have an ending, it doesn’t have to be detailed when you start writing.</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Harry Potter and Star Wars might have just been that they win in the end.</a:t>
            </a:r>
          </a:p>
          <a:p>
            <a:pPr marL="800100" lvl="1" indent="-342900" fontAlgn="base">
              <a:lnSpc>
                <a:spcPct val="150000"/>
              </a:lnSpc>
              <a:spcBef>
                <a:spcPts val="0"/>
              </a:spcBef>
              <a:buFont typeface="Arial" panose="020B0604020202020204" pitchFamily="34" charset="0"/>
              <a:buChar char="•"/>
            </a:pPr>
            <a:r>
              <a:rPr lang="en-US" sz="2400" b="0" i="0" u="sng" strike="noStrike" dirty="0">
                <a:effectLst/>
                <a:latin typeface="Baskerville Old Face" panose="02020602080505020303" pitchFamily="18" charset="0"/>
              </a:rPr>
              <a:t>I knew I wanted Twist to be completely transformed into the best version of himself, and surrounded by love, friends, and family.</a:t>
            </a:r>
          </a:p>
          <a:p>
            <a:pPr marL="800100" lvl="1" indent="-342900" fontAlgn="base">
              <a:lnSpc>
                <a:spcPct val="150000"/>
              </a:lnSpc>
              <a:spcBef>
                <a:spcPts val="0"/>
              </a:spcBef>
              <a:buFont typeface="Arial" panose="020B0604020202020204" pitchFamily="34" charset="0"/>
              <a:buChar char="•"/>
            </a:pPr>
            <a:endParaRPr lang="en-US" sz="2400" b="0" i="0" u="sng" strike="noStrike" dirty="0">
              <a:effectLst/>
              <a:latin typeface="Baskerville Old Face" panose="02020602080505020303" pitchFamily="18" charset="0"/>
            </a:endParaRP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“No ending” will lead to an unsatisfying end, every time.</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Supernatural isn’t built for an ending, and when it stops it’s going to just stop, but it’s fun for now.</a:t>
            </a:r>
          </a:p>
          <a:p>
            <a:pPr marL="800100" lvl="1" indent="-342900" fontAlgn="base">
              <a:lnSpc>
                <a:spcPct val="150000"/>
              </a:lnSpc>
              <a:spcBef>
                <a:spcPts val="0"/>
              </a:spcBef>
              <a:buFont typeface="Arial" panose="020B0604020202020204" pitchFamily="34" charset="0"/>
              <a:buChar char="•"/>
            </a:pPr>
            <a:r>
              <a:rPr lang="en-US" sz="2400" b="1" i="0" u="none" strike="noStrike" dirty="0">
                <a:effectLst/>
                <a:latin typeface="Baskerville Old Face" panose="02020602080505020303" pitchFamily="18" charset="0"/>
              </a:rPr>
              <a:t>Be sure to have an ending for a mystery!</a:t>
            </a:r>
            <a:r>
              <a:rPr lang="en-US" sz="2400" b="0" i="0" u="none" strike="noStrike" dirty="0">
                <a:effectLst/>
                <a:latin typeface="Baskerville Old Face" panose="02020602080505020303" pitchFamily="18" charset="0"/>
              </a:rPr>
              <a:t>  Don’t be like Lost.  You’ll paint yourself into a corner.</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92D4425-800A-4504-B8BC-1D0CDE900215}"/>
              </a:ext>
            </a:extLst>
          </p:cNvPr>
          <p:cNvSpPr>
            <a:spLocks noGrp="1"/>
          </p:cNvSpPr>
          <p:nvPr>
            <p:ph type="ftr" sz="quarter" idx="11"/>
          </p:nvPr>
        </p:nvSpPr>
        <p:spPr/>
        <p:txBody>
          <a:bodyPr/>
          <a:lstStyle/>
          <a:p>
            <a:r>
              <a:rPr lang="en-US" sz="2000" dirty="0"/>
              <a:t>Step 3</a:t>
            </a:r>
          </a:p>
        </p:txBody>
      </p:sp>
    </p:spTree>
    <p:extLst>
      <p:ext uri="{BB962C8B-B14F-4D97-AF65-F5344CB8AC3E}">
        <p14:creationId xmlns:p14="http://schemas.microsoft.com/office/powerpoint/2010/main" val="166944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rmAutofit/>
          </a:bodyPr>
          <a:lstStyle/>
          <a:p>
            <a:pPr algn="l"/>
            <a:r>
              <a:rPr lang="en-US" sz="4400" b="1" i="0" u="none" strike="noStrike" dirty="0">
                <a:effectLst/>
                <a:latin typeface="Baskerville Old Face" panose="02020602080505020303" pitchFamily="18" charset="0"/>
              </a:rPr>
              <a:t>Decide on a general length for the story you want to tell.</a:t>
            </a:r>
            <a:br>
              <a:rPr lang="en-US" sz="4400" b="1" i="0" u="none" strike="noStrike" dirty="0">
                <a:effectLst/>
                <a:latin typeface="Baskerville Old Face" panose="02020602080505020303" pitchFamily="18" charset="0"/>
              </a:rPr>
            </a:br>
            <a:br>
              <a:rPr lang="en-US" sz="4400" b="1" i="0" u="none" strike="noStrike" dirty="0">
                <a:effectLst/>
                <a:latin typeface="Baskerville Old Face" panose="02020602080505020303" pitchFamily="18" charset="0"/>
              </a:rPr>
            </a:br>
            <a:endParaRPr lang="en-US" sz="4000" dirty="0"/>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92500" lnSpcReduction="1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This can change, but come up with a ballpark number for books to start with.</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Once you have a length decided on, you can start to build your arc(s).</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It doesn’t matter what you chose, just chose something to shoot for.</a:t>
            </a:r>
          </a:p>
          <a:p>
            <a:pPr marL="800100" lvl="1" indent="-342900" fontAlgn="base">
              <a:lnSpc>
                <a:spcPct val="150000"/>
              </a:lnSpc>
              <a:spcBef>
                <a:spcPts val="0"/>
              </a:spcBef>
              <a:buFont typeface="Arial" panose="020B0604020202020204" pitchFamily="34" charset="0"/>
              <a:buChar char="•"/>
            </a:pPr>
            <a:r>
              <a:rPr lang="en-US" sz="2400" dirty="0">
                <a:latin typeface="Baskerville Old Face" panose="02020602080505020303" pitchFamily="18" charset="0"/>
              </a:rPr>
              <a:t>Look at your own past projects to help you decide.  Are you really long winded?  Then go for a longer series and challenge yourself.  Do you struggle to finish large projects? Then pick a lower number of books.</a:t>
            </a:r>
            <a:endParaRPr lang="en-US" sz="2400" b="0" i="0" u="none" strike="noStrike" dirty="0">
              <a:effectLst/>
              <a:latin typeface="Baskerville Old Face" panose="02020602080505020303" pitchFamily="18" charset="0"/>
            </a:endParaRP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D12A42D-D30F-4834-875B-FDBA88252B65}"/>
              </a:ext>
            </a:extLst>
          </p:cNvPr>
          <p:cNvSpPr>
            <a:spLocks noGrp="1"/>
          </p:cNvSpPr>
          <p:nvPr>
            <p:ph type="ftr" sz="quarter" idx="11"/>
          </p:nvPr>
        </p:nvSpPr>
        <p:spPr/>
        <p:txBody>
          <a:bodyPr/>
          <a:lstStyle/>
          <a:p>
            <a:r>
              <a:rPr lang="en-US" sz="2000" dirty="0"/>
              <a:t>Step 4</a:t>
            </a:r>
          </a:p>
        </p:txBody>
      </p:sp>
    </p:spTree>
    <p:extLst>
      <p:ext uri="{BB962C8B-B14F-4D97-AF65-F5344CB8AC3E}">
        <p14:creationId xmlns:p14="http://schemas.microsoft.com/office/powerpoint/2010/main" val="234266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B0F80-1C8E-49FA-9B66-C9285753E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8AAE785-BF7B-4023-858A-66F4A853733B}"/>
              </a:ext>
            </a:extLst>
          </p:cNvPr>
          <p:cNvSpPr>
            <a:spLocks noGrp="1"/>
          </p:cNvSpPr>
          <p:nvPr>
            <p:ph type="title"/>
          </p:nvPr>
        </p:nvSpPr>
        <p:spPr>
          <a:xfrm>
            <a:off x="643467" y="861396"/>
            <a:ext cx="3933390" cy="4719357"/>
          </a:xfrm>
        </p:spPr>
        <p:txBody>
          <a:bodyPr anchor="t">
            <a:noAutofit/>
          </a:bodyPr>
          <a:lstStyle/>
          <a:p>
            <a:pPr algn="l"/>
            <a:r>
              <a:rPr lang="en-US" sz="4400" b="1" i="0" u="none" strike="noStrike" dirty="0">
                <a:effectLst/>
                <a:latin typeface="Baskerville Old Face" panose="02020602080505020303" pitchFamily="18" charset="0"/>
              </a:rPr>
              <a:t>Design your central arc, based on the structure that best supports our central thread.</a:t>
            </a:r>
            <a:br>
              <a:rPr lang="en-US" sz="4400" b="1" i="0" u="none" strike="noStrike" dirty="0">
                <a:effectLst/>
                <a:latin typeface="Baskerville Old Face" panose="02020602080505020303" pitchFamily="18" charset="0"/>
              </a:rPr>
            </a:br>
            <a:endParaRPr lang="en-US" sz="4400" dirty="0"/>
          </a:p>
        </p:txBody>
      </p:sp>
      <p:sp>
        <p:nvSpPr>
          <p:cNvPr id="6" name="Freeform 6">
            <a:extLst>
              <a:ext uri="{FF2B5EF4-FFF2-40B4-BE49-F238E27FC236}">
                <a16:creationId xmlns:a16="http://schemas.microsoft.com/office/drawing/2014/main" id="{CEF2B853-4083-4B70-AC2A-F79D80809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64346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3" name="Content Placeholder 2">
            <a:extLst>
              <a:ext uri="{FF2B5EF4-FFF2-40B4-BE49-F238E27FC236}">
                <a16:creationId xmlns:a16="http://schemas.microsoft.com/office/drawing/2014/main" id="{D25FE2C9-16A8-46E4-8C36-169D870C627D}"/>
              </a:ext>
            </a:extLst>
          </p:cNvPr>
          <p:cNvSpPr>
            <a:spLocks noGrp="1"/>
          </p:cNvSpPr>
          <p:nvPr>
            <p:ph idx="1"/>
          </p:nvPr>
        </p:nvSpPr>
        <p:spPr>
          <a:xfrm>
            <a:off x="4955354" y="643466"/>
            <a:ext cx="6593180" cy="5556260"/>
          </a:xfrm>
        </p:spPr>
        <p:txBody>
          <a:bodyPr>
            <a:normAutofit fontScale="92500" lnSpcReduction="10000"/>
          </a:bodyPr>
          <a:lstStyle/>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What will it take to get your story from the start to your ending?</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Look at other stories that are like yours, and see what they did that worked or didn’t work.  Copying is totally okay.</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You can follow an act structure, or something else.</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Look at that first book-</a:t>
            </a:r>
            <a:r>
              <a:rPr lang="en-US" sz="2400" b="0" i="0" u="none" strike="noStrike" dirty="0" err="1">
                <a:effectLst/>
                <a:latin typeface="Baskerville Old Face" panose="02020602080505020303" pitchFamily="18" charset="0"/>
              </a:rPr>
              <a:t>ish</a:t>
            </a:r>
            <a:r>
              <a:rPr lang="en-US" sz="2400" b="0" i="0" u="none" strike="noStrike" dirty="0">
                <a:effectLst/>
                <a:latin typeface="Baskerville Old Face" panose="02020602080505020303" pitchFamily="18" charset="0"/>
              </a:rPr>
              <a:t> amount that you wrote.  Does it have a structure you can multiply?</a:t>
            </a:r>
          </a:p>
          <a:p>
            <a:pPr marL="800100" lvl="1" indent="-342900" fontAlgn="base">
              <a:lnSpc>
                <a:spcPct val="150000"/>
              </a:lnSpc>
              <a:spcBef>
                <a:spcPts val="0"/>
              </a:spcBef>
              <a:buFont typeface="Arial" panose="020B0604020202020204" pitchFamily="34" charset="0"/>
              <a:buChar char="•"/>
            </a:pPr>
            <a:r>
              <a:rPr lang="en-US" sz="2400" b="0" i="0" u="none" strike="noStrike" dirty="0">
                <a:effectLst/>
                <a:latin typeface="Baskerville Old Face" panose="02020602080505020303" pitchFamily="18" charset="0"/>
              </a:rPr>
              <a:t>Think of it like a fractal.</a:t>
            </a:r>
          </a:p>
          <a:p>
            <a:pPr marL="800100" lvl="1" indent="-342900" fontAlgn="base">
              <a:lnSpc>
                <a:spcPct val="150000"/>
              </a:lnSpc>
              <a:spcBef>
                <a:spcPts val="0"/>
              </a:spcBef>
              <a:buFont typeface="Arial" panose="020B0604020202020204" pitchFamily="34" charset="0"/>
              <a:buChar char="•"/>
            </a:pPr>
            <a:r>
              <a:rPr lang="en-US" sz="2400" b="0" i="0" u="sng" strike="noStrike" dirty="0">
                <a:effectLst/>
                <a:latin typeface="Baskerville Old Face" panose="02020602080505020303" pitchFamily="18" charset="0"/>
              </a:rPr>
              <a:t>I based the entire series arc on the shape of the first book I wrote just because I liked it.</a:t>
            </a:r>
          </a:p>
        </p:txBody>
      </p:sp>
      <p:cxnSp>
        <p:nvCxnSpPr>
          <p:cNvPr id="7" name="Straight Connector 11">
            <a:extLst>
              <a:ext uri="{FF2B5EF4-FFF2-40B4-BE49-F238E27FC236}">
                <a16:creationId xmlns:a16="http://schemas.microsoft.com/office/drawing/2014/main" id="{D434EAAF-BF44-4CCC-84D4-105F3370AF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C146E42-CEC5-4220-AFE2-8C7E4483A2FB}"/>
              </a:ext>
            </a:extLst>
          </p:cNvPr>
          <p:cNvSpPr>
            <a:spLocks noGrp="1"/>
          </p:cNvSpPr>
          <p:nvPr>
            <p:ph type="ftr" sz="quarter" idx="11"/>
          </p:nvPr>
        </p:nvSpPr>
        <p:spPr/>
        <p:txBody>
          <a:bodyPr/>
          <a:lstStyle/>
          <a:p>
            <a:r>
              <a:rPr lang="en-US" sz="2000" dirty="0"/>
              <a:t>Step 5</a:t>
            </a:r>
          </a:p>
        </p:txBody>
      </p:sp>
    </p:spTree>
    <p:extLst>
      <p:ext uri="{BB962C8B-B14F-4D97-AF65-F5344CB8AC3E}">
        <p14:creationId xmlns:p14="http://schemas.microsoft.com/office/powerpoint/2010/main" val="8218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8" name="Straight Connector 10">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pic>
        <p:nvPicPr>
          <p:cNvPr id="5" name="Picture 4">
            <a:extLst>
              <a:ext uri="{FF2B5EF4-FFF2-40B4-BE49-F238E27FC236}">
                <a16:creationId xmlns:a16="http://schemas.microsoft.com/office/drawing/2014/main" id="{444AE5CC-0E57-4E10-A318-487ABAB22B0E}"/>
              </a:ext>
            </a:extLst>
          </p:cNvPr>
          <p:cNvPicPr>
            <a:picLocks noChangeAspect="1"/>
          </p:cNvPicPr>
          <p:nvPr/>
        </p:nvPicPr>
        <p:blipFill>
          <a:blip r:embed="rId2"/>
          <a:stretch>
            <a:fillRect/>
          </a:stretch>
        </p:blipFill>
        <p:spPr>
          <a:xfrm>
            <a:off x="1493257" y="480059"/>
            <a:ext cx="8666002" cy="5890173"/>
          </a:xfrm>
          <a:prstGeom prst="rect">
            <a:avLst/>
          </a:prstGeom>
        </p:spPr>
      </p:pic>
    </p:spTree>
    <p:extLst>
      <p:ext uri="{BB962C8B-B14F-4D97-AF65-F5344CB8AC3E}">
        <p14:creationId xmlns:p14="http://schemas.microsoft.com/office/powerpoint/2010/main" val="385106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8" name="Straight Connector 10">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2">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pic>
        <p:nvPicPr>
          <p:cNvPr id="3" name="Picture 2">
            <a:extLst>
              <a:ext uri="{FF2B5EF4-FFF2-40B4-BE49-F238E27FC236}">
                <a16:creationId xmlns:a16="http://schemas.microsoft.com/office/drawing/2014/main" id="{40313080-92C7-4EC2-9684-5BD6658E3F66}"/>
              </a:ext>
            </a:extLst>
          </p:cNvPr>
          <p:cNvPicPr>
            <a:picLocks noChangeAspect="1"/>
          </p:cNvPicPr>
          <p:nvPr/>
        </p:nvPicPr>
        <p:blipFill>
          <a:blip r:embed="rId2"/>
          <a:stretch>
            <a:fillRect/>
          </a:stretch>
        </p:blipFill>
        <p:spPr>
          <a:xfrm>
            <a:off x="2946023" y="726810"/>
            <a:ext cx="5411079" cy="5472920"/>
          </a:xfrm>
          <a:prstGeom prst="rect">
            <a:avLst/>
          </a:prstGeom>
        </p:spPr>
      </p:pic>
    </p:spTree>
    <p:extLst>
      <p:ext uri="{BB962C8B-B14F-4D97-AF65-F5344CB8AC3E}">
        <p14:creationId xmlns:p14="http://schemas.microsoft.com/office/powerpoint/2010/main" val="109164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2D74755A-3E38-49F5-8A5D-60B210700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6" name="Straight Connector 25">
            <a:extLst>
              <a:ext uri="{FF2B5EF4-FFF2-40B4-BE49-F238E27FC236}">
                <a16:creationId xmlns:a16="http://schemas.microsoft.com/office/drawing/2014/main" id="{025F5275-06BF-41D5-A59C-B5FB61AF7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695D5710-232A-4392-B5E2-6C3FC0C4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264E464-C539-4C5A-9949-AC80F510C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0585629"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A3FF299C-8680-4CB3-9277-5A2B2D840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207" y="643467"/>
            <a:ext cx="9904117" cy="5571066"/>
          </a:xfrm>
          <a:prstGeom prst="rect">
            <a:avLst/>
          </a:prstGeom>
        </p:spPr>
      </p:pic>
      <p:sp>
        <p:nvSpPr>
          <p:cNvPr id="32" name="Freeform 6">
            <a:extLst>
              <a:ext uri="{FF2B5EF4-FFF2-40B4-BE49-F238E27FC236}">
                <a16:creationId xmlns:a16="http://schemas.microsoft.com/office/drawing/2014/main" id="{E9C79DBE-30BD-4584-96F9-4CC2DB7CD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8006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31338085"/>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2125</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Baskerville Old Face</vt:lpstr>
      <vt:lpstr>Calibri</vt:lpstr>
      <vt:lpstr>Century Schoolbook</vt:lpstr>
      <vt:lpstr>Corbel</vt:lpstr>
      <vt:lpstr>Headlines</vt:lpstr>
      <vt:lpstr>13 Steps to Writing  a novel series</vt:lpstr>
      <vt:lpstr>Build your central thread  One character, relationship, mystery, or conflict. </vt:lpstr>
      <vt:lpstr>Play with these ideas and get to know them.</vt:lpstr>
      <vt:lpstr>Decide on a basic ending.  Or, intentionally decide not to have one ever.</vt:lpstr>
      <vt:lpstr>Decide on a general length for the story you want to tell.  </vt:lpstr>
      <vt:lpstr>Design your central arc, based on the structure that best supports our central thread. </vt:lpstr>
      <vt:lpstr>PowerPoint Presentation</vt:lpstr>
      <vt:lpstr>PowerPoint Presentation</vt:lpstr>
      <vt:lpstr>PowerPoint Presentation</vt:lpstr>
      <vt:lpstr>Once you have a central arc,   add other ones on top of it and weaving through.</vt:lpstr>
      <vt:lpstr>Secondary arc examples:  </vt:lpstr>
      <vt:lpstr>Secondary arc examples:  </vt:lpstr>
      <vt:lpstr>Step 7  Start Writing!</vt:lpstr>
      <vt:lpstr>Sectioning and writing mechanics 1  </vt:lpstr>
      <vt:lpstr>Sectioning and writing mechanics,  Follow your map  </vt:lpstr>
      <vt:lpstr>PowerPoint Presentation</vt:lpstr>
      <vt:lpstr>PowerPoint Presentation</vt:lpstr>
      <vt:lpstr>Exposition is a tricky beast,  especially with a mystery</vt:lpstr>
      <vt:lpstr>Exposition is a tricky beast,  but expect your reader to understand.</vt:lpstr>
      <vt:lpstr>Trim your cast if needed.</vt:lpstr>
      <vt:lpstr>Watch your tone and general escalation. </vt:lpstr>
      <vt:lpstr>Be careful of the scale or your violence, death, and damage. </vt:lpstr>
      <vt:lpstr>Re-assess when you’re about 3/4 of the way through the series.</vt:lpstr>
      <vt:lpstr>Write your ending,   and then re-read the whole series.</vt:lpstr>
      <vt:lpstr> Q/A   Emily Thompson, Author Clockwork Twist series.  clockworktwist.com r/CWTwist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Steps to Writing  a novel series</dc:title>
  <dc:creator>Emily Thompson</dc:creator>
  <cp:lastModifiedBy>Emily Thompson</cp:lastModifiedBy>
  <cp:revision>6</cp:revision>
  <dcterms:created xsi:type="dcterms:W3CDTF">2020-08-05T01:20:21Z</dcterms:created>
  <dcterms:modified xsi:type="dcterms:W3CDTF">2020-08-05T02:01:26Z</dcterms:modified>
</cp:coreProperties>
</file>