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>
      <p:cViewPr varScale="1">
        <p:scale>
          <a:sx n="88" d="100"/>
          <a:sy n="88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2E8D-117F-40A1-A42B-824349CEF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66D9F-8DF4-4A64-A809-5FFCBC416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C7BC4-5272-47E8-9A1A-3A4241D0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E0EDA-0B43-45BB-9E89-E6B549C2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444B1-6A64-49DF-9689-B984CA15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8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54FE-CC3F-4313-81A7-D6AF0C36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D19A6-B2EF-4433-ADEF-DCE5A20B3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7DA2-6DAC-40ED-A862-7C487054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5EB6-3101-456C-B409-C025E34F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FAAFF-38EE-47CB-A817-ACD27EDE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1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C6D86-7873-4540-93F3-75B8C00C6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80342-42C7-403D-A719-4A5F3DB4D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E3A9-9457-40A8-8B47-1070C7E0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518D7-E43D-4814-9406-7113CEEC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75DBA-853B-49F6-997D-A665794A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BF33-EC6B-4619-9F0B-4AE20522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803B6-0A0A-4624-AF52-849F581D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E126-14A1-4903-B981-94F3C7A7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E7063-1583-481B-A26E-3AB968B8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9814C-C806-4E9B-BC08-3238D2B7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3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E12D-99F7-4415-844A-A77FAEE4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7B423-FE36-4D8F-BA7F-4DE075DB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92AC5-2A5F-4ADB-9DD9-BF243056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CC76-B3C0-4CAD-8E0C-6FA2B6F1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53676-AD18-44E6-81D7-91136FD6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7BA5-E9D4-40D8-AE30-CBA9DCC6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CFB82-2E7B-49D0-918E-31B32D8E7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5C494-86C4-43DE-93C2-2F504438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05EBB-D84A-4EF8-8665-683794F5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B5830-B5F4-49CD-B2FF-BB4535A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21DB9-12AB-436F-A598-3C81D3D1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4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F8B-0179-45EB-BA17-C8A615B0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65E8F-AB64-4A5F-B663-3A943F5EF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02323-EF7D-4479-9850-AFEDA8CA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6124A-241F-44BC-B041-4439C1F73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340E4-3C80-497F-BB6E-82F628C97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443EE-4D81-4B69-B561-EABF493C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A51C-DB56-4912-8B61-552E8D0F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BB609-912D-48A5-B761-75A79839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7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67A2-C079-44D2-B25E-E35A5B27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85EC7-042F-4BE4-8633-18C9D042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1A324-3DE2-4485-9BBA-CD1AB67E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AA5C9-3212-47F7-BC6B-C06566F2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5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F12DF-C77B-4FCF-A055-84C6024F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8D46F-E394-4949-8F96-85C61E17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57D2C-D51E-44CF-8715-A3269424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6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460B-07C6-423F-BFD0-CDB4F890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677F-8F45-49BE-839F-A61703E29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FE61C-1F48-487A-AC6F-DAAB1AD1E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38FCF-DD59-49A7-9C5A-2641FBB5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645B1-5173-4225-A3DD-39BCC8F6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4DE2-4D87-4A41-B20E-89256202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2BD8-4BDA-4FE2-A76E-536AB1DE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9E597-FB25-4C77-B712-8674403B2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B635E-EB3C-4787-9171-BD96BCF84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E81CA-883B-4D58-A658-7D9C7EDA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61E8-7967-4F2E-AE19-09F38CB2D6D6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9564A-AC13-4417-B95C-1B2B74ED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2AA5D-5DA1-4B49-B002-DC0D4565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A172C-06DE-4656-A7A5-B2CF144D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8041E-F60E-41A4-A627-0A9D1D93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BECC-2540-4739-BF84-F3B91BFB0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61E8-7967-4F2E-AE19-09F38CB2D6D6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64405-E409-469A-8996-0C11E8ABB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2A1FC-A49C-4B92-BAA4-6C62B1655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586D-405E-4D96-A297-A8509EA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E3CF-E100-429D-AF92-C26CC791F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PL/SQL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97D5A-530C-4F40-ABC7-57028717A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09D-699D-41A0-8457-2901FC80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Demo4 output: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E7F50B-E5C6-4A35-BB85-CE85AE5BD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87" y="1690688"/>
            <a:ext cx="6058825" cy="4351338"/>
          </a:xfrm>
        </p:spPr>
      </p:pic>
    </p:spTree>
    <p:extLst>
      <p:ext uri="{BB962C8B-B14F-4D97-AF65-F5344CB8AC3E}">
        <p14:creationId xmlns:p14="http://schemas.microsoft.com/office/powerpoint/2010/main" val="106539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AE49-BC72-4CC7-98F7-67D76380A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90" y="3032384"/>
            <a:ext cx="10515600" cy="10793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i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709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15DA-A8F8-422F-BC7D-359B9D3B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Environment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0015-3347-49D3-B1A0-E4303C00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</a:t>
            </a:r>
            <a:r>
              <a:rPr lang="en-US" altLang="zh-CN" dirty="0"/>
              <a:t>following lines</a:t>
            </a:r>
            <a:r>
              <a:rPr lang="en-US" dirty="0"/>
              <a:t> to the file of ~/.</a:t>
            </a:r>
            <a:r>
              <a:rPr lang="en-US" dirty="0" err="1"/>
              <a:t>cshrc</a:t>
            </a:r>
            <a:r>
              <a:rPr lang="en-US" dirty="0"/>
              <a:t> in </a:t>
            </a:r>
            <a:r>
              <a:rPr lang="en-US" dirty="0" err="1"/>
              <a:t>bingsuns</a:t>
            </a:r>
            <a:endParaRPr lang="en-US" dirty="0"/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if $?CLASSPATH then</a:t>
            </a:r>
          </a:p>
          <a:p>
            <a:pPr marL="457200" lvl="1" indent="0">
              <a:buNone/>
            </a:pPr>
            <a:r>
              <a:rPr lang="en-US" sz="1200" dirty="0" err="1">
                <a:solidFill>
                  <a:schemeClr val="accent2"/>
                </a:solidFill>
              </a:rPr>
              <a:t>setenv</a:t>
            </a:r>
            <a:r>
              <a:rPr lang="en-US" sz="1200" dirty="0">
                <a:solidFill>
                  <a:schemeClr val="accent2"/>
                </a:solidFill>
              </a:rPr>
              <a:t> CLASSPATH {$CLASSPATH}:/opt/local/oracle/product/11.2.0/instantclient_11_2/ojdbc5.jar:/opt/local/oracle/product/11.2.0/instantclient_11_2/orai18n.jar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US" sz="1200" dirty="0" err="1">
                <a:solidFill>
                  <a:schemeClr val="accent2"/>
                </a:solidFill>
              </a:rPr>
              <a:t>setenv</a:t>
            </a:r>
            <a:r>
              <a:rPr lang="en-US" sz="1200" dirty="0">
                <a:solidFill>
                  <a:schemeClr val="accent2"/>
                </a:solidFill>
              </a:rPr>
              <a:t> CLASSPATH .:/opt/local/oracle/product/11.2.0/instantclient_11_2/ojdbc5.jar:/opt/local/oracle/product/11.2.0/instantclient_11_2/orai18n.jar</a:t>
            </a:r>
          </a:p>
          <a:p>
            <a:pPr marL="457200" lvl="1" indent="0">
              <a:buNone/>
            </a:pPr>
            <a:r>
              <a:rPr lang="en-US" altLang="zh-CN" sz="1200" dirty="0">
                <a:solidFill>
                  <a:schemeClr val="accent2"/>
                </a:solidFill>
              </a:rPr>
              <a:t>e</a:t>
            </a:r>
            <a:r>
              <a:rPr lang="en-US" sz="1200" dirty="0">
                <a:solidFill>
                  <a:schemeClr val="accent2"/>
                </a:solidFill>
              </a:rPr>
              <a:t>ndif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b="1" dirty="0"/>
              <a:t>Note: no </a:t>
            </a:r>
            <a:r>
              <a:rPr lang="en-US" altLang="zh-CN" b="1" dirty="0"/>
              <a:t>newline</a:t>
            </a:r>
            <a:r>
              <a:rPr lang="en-US" b="1" dirty="0"/>
              <a:t> after </a:t>
            </a:r>
            <a:r>
              <a:rPr lang="zh-CN" altLang="en-US" b="1" dirty="0"/>
              <a:t>‘</a:t>
            </a:r>
            <a:r>
              <a:rPr lang="en-US" b="1" dirty="0" err="1"/>
              <a:t>setenv</a:t>
            </a:r>
            <a:r>
              <a:rPr lang="en-US" b="1" dirty="0"/>
              <a:t> CLASSPATH</a:t>
            </a:r>
            <a:r>
              <a:rPr lang="en-US" altLang="zh-CN" b="1" dirty="0"/>
              <a:t>’, it’s followed by a space.</a:t>
            </a:r>
            <a:endParaRPr lang="en-US" b="1" dirty="0"/>
          </a:p>
          <a:p>
            <a:pPr>
              <a:defRPr/>
            </a:pPr>
            <a:r>
              <a:rPr lang="en-US" altLang="en-US" dirty="0">
                <a:ea typeface="ＭＳ Ｐゴシック" pitchFamily="-84" charset="-128"/>
              </a:rPr>
              <a:t>After you saved the changes, use the following to activate the changes: </a:t>
            </a:r>
          </a:p>
          <a:p>
            <a:pPr marL="457200" lvl="1" indent="0">
              <a:buNone/>
              <a:defRPr/>
            </a:pPr>
            <a:r>
              <a:rPr lang="en-US" altLang="en-US" b="1" dirty="0" err="1">
                <a:ea typeface="ＭＳ Ｐゴシック" pitchFamily="-84" charset="-128"/>
              </a:rPr>
              <a:t>bingsuns</a:t>
            </a:r>
            <a:r>
              <a:rPr lang="en-US" altLang="en-US" b="1" dirty="0">
                <a:ea typeface="ＭＳ Ｐゴシック" pitchFamily="-84" charset="-128"/>
              </a:rPr>
              <a:t>% </a:t>
            </a:r>
            <a:r>
              <a:rPr lang="en-US" altLang="en-US" b="1" dirty="0">
                <a:solidFill>
                  <a:schemeClr val="accent2"/>
                </a:solidFill>
                <a:ea typeface="ＭＳ Ｐゴシック" pitchFamily="-84" charset="-128"/>
              </a:rPr>
              <a:t>source .</a:t>
            </a:r>
            <a:r>
              <a:rPr lang="en-US" altLang="en-US" b="1" dirty="0" err="1">
                <a:solidFill>
                  <a:schemeClr val="accent2"/>
                </a:solidFill>
                <a:ea typeface="ＭＳ Ｐゴシック" pitchFamily="-84" charset="-128"/>
              </a:rPr>
              <a:t>cshrc</a:t>
            </a:r>
            <a:r>
              <a:rPr lang="en-US" altLang="en-US" b="1" dirty="0">
                <a:solidFill>
                  <a:schemeClr val="accent2"/>
                </a:solidFill>
                <a:ea typeface="ＭＳ Ｐゴシック" pitchFamily="-84" charset="-128"/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5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F4B9-E664-4162-B5E3-277738EE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D</a:t>
            </a:r>
            <a:r>
              <a:rPr lang="en-US" b="1" dirty="0">
                <a:solidFill>
                  <a:schemeClr val="accent1"/>
                </a:solidFill>
              </a:rPr>
              <a:t>emo1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988E-8372-418B-B3EF-580ADECA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Insert a record into table of students.</a:t>
            </a:r>
          </a:p>
          <a:p>
            <a:r>
              <a:rPr lang="en-US" dirty="0"/>
              <a:t>Run demo program:</a:t>
            </a:r>
          </a:p>
          <a:p>
            <a:pPr lvl="1"/>
            <a:r>
              <a:rPr lang="en-US" dirty="0"/>
              <a:t>Before running this program, you should create a table named students first</a:t>
            </a:r>
          </a:p>
          <a:p>
            <a:pPr lvl="2"/>
            <a:r>
              <a:rPr lang="en-US" dirty="0"/>
              <a:t>This table will be used in the rest of programs</a:t>
            </a:r>
          </a:p>
          <a:p>
            <a:pPr lvl="2"/>
            <a:r>
              <a:rPr lang="en-US" dirty="0"/>
              <a:t>Please refer to </a:t>
            </a:r>
            <a:r>
              <a:rPr lang="en-US" dirty="0">
                <a:solidFill>
                  <a:schemeClr val="accent5"/>
                </a:solidFill>
              </a:rPr>
              <a:t>demo1.sql </a:t>
            </a:r>
            <a:r>
              <a:rPr lang="en-US" dirty="0"/>
              <a:t>for details</a:t>
            </a:r>
          </a:p>
          <a:p>
            <a:pPr lvl="1"/>
            <a:r>
              <a:rPr lang="en-US" dirty="0"/>
              <a:t>Run java program </a:t>
            </a:r>
          </a:p>
          <a:p>
            <a:pPr lvl="2"/>
            <a:r>
              <a:rPr lang="en-US" altLang="en-US" b="1" dirty="0" err="1">
                <a:ea typeface="ＭＳ Ｐゴシック" pitchFamily="-84" charset="-128"/>
              </a:rPr>
              <a:t>bingsuns</a:t>
            </a:r>
            <a:r>
              <a:rPr lang="en-US" altLang="en-US" b="1" dirty="0">
                <a:ea typeface="ＭＳ Ｐゴシック" pitchFamily="-84" charset="-128"/>
              </a:rPr>
              <a:t>% </a:t>
            </a:r>
            <a:r>
              <a:rPr lang="en-US" dirty="0" err="1">
                <a:solidFill>
                  <a:schemeClr val="accent2"/>
                </a:solidFill>
              </a:rPr>
              <a:t>javac</a:t>
            </a:r>
            <a:r>
              <a:rPr lang="en-US" dirty="0">
                <a:solidFill>
                  <a:schemeClr val="accent2"/>
                </a:solidFill>
              </a:rPr>
              <a:t> mydemo1.java</a:t>
            </a:r>
          </a:p>
          <a:p>
            <a:pPr lvl="2"/>
            <a:r>
              <a:rPr lang="en-US" altLang="en-US" b="1" dirty="0" err="1">
                <a:ea typeface="ＭＳ Ｐゴシック" pitchFamily="-84" charset="-128"/>
              </a:rPr>
              <a:t>bingsuns</a:t>
            </a:r>
            <a:r>
              <a:rPr lang="en-US" altLang="en-US" b="1" dirty="0">
                <a:ea typeface="ＭＳ Ｐゴシック" pitchFamily="-84" charset="-128"/>
              </a:rPr>
              <a:t>% </a:t>
            </a:r>
            <a:r>
              <a:rPr lang="en-US" dirty="0">
                <a:solidFill>
                  <a:schemeClr val="accent2"/>
                </a:solidFill>
              </a:rPr>
              <a:t>java mydemo1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mydemo1</a:t>
            </a:r>
            <a:r>
              <a:rPr lang="en-US" dirty="0"/>
              <a:t> is a very simple program just for demo, so all the values(except </a:t>
            </a:r>
            <a:r>
              <a:rPr lang="en-US" dirty="0" err="1"/>
              <a:t>sid</a:t>
            </a:r>
            <a:r>
              <a:rPr lang="en-US" dirty="0"/>
              <a:t>) of student are hard coded.</a:t>
            </a:r>
          </a:p>
          <a:p>
            <a:pPr lvl="1"/>
            <a:r>
              <a:rPr lang="en-US" dirty="0"/>
              <a:t>You need to change the </a:t>
            </a:r>
            <a:r>
              <a:rPr lang="en-US" i="1" dirty="0" err="1"/>
              <a:t>usr_id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password </a:t>
            </a:r>
            <a:r>
              <a:rPr lang="en-US" dirty="0"/>
              <a:t>in all of demo programs to your own Oracle id and password</a:t>
            </a:r>
          </a:p>
        </p:txBody>
      </p:sp>
    </p:spTree>
    <p:extLst>
      <p:ext uri="{BB962C8B-B14F-4D97-AF65-F5344CB8AC3E}">
        <p14:creationId xmlns:p14="http://schemas.microsoft.com/office/powerpoint/2010/main" val="386921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09D-699D-41A0-8457-2901FC80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Demo1 output: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8232B2-5E7D-42FF-9111-048ED3275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81" y="1690688"/>
            <a:ext cx="8500638" cy="3025251"/>
          </a:xfrm>
        </p:spPr>
      </p:pic>
    </p:spTree>
    <p:extLst>
      <p:ext uri="{BB962C8B-B14F-4D97-AF65-F5344CB8AC3E}">
        <p14:creationId xmlns:p14="http://schemas.microsoft.com/office/powerpoint/2010/main" val="331901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F4B9-E664-4162-B5E3-277738EE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D</a:t>
            </a:r>
            <a:r>
              <a:rPr lang="en-US" b="1" dirty="0">
                <a:solidFill>
                  <a:schemeClr val="accent1"/>
                </a:solidFill>
              </a:rPr>
              <a:t>emo2: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988E-8372-418B-B3EF-580ADECA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 Run a </a:t>
            </a:r>
            <a:r>
              <a:rPr lang="en-US" dirty="0" err="1"/>
              <a:t>sql</a:t>
            </a:r>
            <a:r>
              <a:rPr lang="en-US" dirty="0"/>
              <a:t> procedure from Java:</a:t>
            </a:r>
          </a:p>
          <a:p>
            <a:pPr lvl="2"/>
            <a:r>
              <a:rPr lang="en-US" dirty="0"/>
              <a:t>Get the status of students according to </a:t>
            </a:r>
            <a:r>
              <a:rPr lang="en-US" dirty="0" err="1"/>
              <a:t>sid</a:t>
            </a:r>
            <a:endParaRPr lang="en-US" dirty="0"/>
          </a:p>
          <a:p>
            <a:r>
              <a:rPr lang="en-US" dirty="0"/>
              <a:t>Run demo program:</a:t>
            </a:r>
          </a:p>
          <a:p>
            <a:pPr lvl="1"/>
            <a:r>
              <a:rPr lang="en-US" dirty="0"/>
              <a:t>Before running this program, you should create a procedure named </a:t>
            </a:r>
            <a:r>
              <a:rPr lang="en-US" dirty="0" err="1"/>
              <a:t>show_status</a:t>
            </a:r>
            <a:endParaRPr lang="en-US" dirty="0"/>
          </a:p>
          <a:p>
            <a:pPr lvl="2"/>
            <a:r>
              <a:rPr lang="en-US" dirty="0"/>
              <a:t>Please refer to </a:t>
            </a:r>
            <a:r>
              <a:rPr lang="en-US" dirty="0">
                <a:solidFill>
                  <a:schemeClr val="accent5"/>
                </a:solidFill>
              </a:rPr>
              <a:t>demo2.sql </a:t>
            </a:r>
            <a:r>
              <a:rPr lang="en-US" dirty="0"/>
              <a:t>for details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Run java program </a:t>
            </a:r>
          </a:p>
          <a:p>
            <a:pPr lvl="2"/>
            <a:r>
              <a:rPr lang="en-US" altLang="en-US" b="1" dirty="0" err="1">
                <a:ea typeface="ＭＳ Ｐゴシック" pitchFamily="-84" charset="-128"/>
              </a:rPr>
              <a:t>bingsuns</a:t>
            </a:r>
            <a:r>
              <a:rPr lang="en-US" altLang="en-US" b="1" dirty="0">
                <a:ea typeface="ＭＳ Ｐゴシック" pitchFamily="-84" charset="-128"/>
              </a:rPr>
              <a:t>% </a:t>
            </a:r>
            <a:r>
              <a:rPr lang="en-US" dirty="0" err="1">
                <a:solidFill>
                  <a:schemeClr val="accent2"/>
                </a:solidFill>
              </a:rPr>
              <a:t>javac</a:t>
            </a:r>
            <a:r>
              <a:rPr lang="en-US" dirty="0">
                <a:solidFill>
                  <a:schemeClr val="accent2"/>
                </a:solidFill>
              </a:rPr>
              <a:t> mydemo2.java</a:t>
            </a:r>
          </a:p>
          <a:p>
            <a:pPr lvl="2"/>
            <a:r>
              <a:rPr lang="en-US" altLang="en-US" b="1" dirty="0" err="1">
                <a:ea typeface="ＭＳ Ｐゴシック" pitchFamily="-84" charset="-128"/>
              </a:rPr>
              <a:t>bingsuns</a:t>
            </a:r>
            <a:r>
              <a:rPr lang="en-US" altLang="en-US" b="1" dirty="0">
                <a:ea typeface="ＭＳ Ｐゴシック" pitchFamily="-84" charset="-128"/>
              </a:rPr>
              <a:t>% </a:t>
            </a:r>
            <a:r>
              <a:rPr lang="en-US" dirty="0">
                <a:solidFill>
                  <a:schemeClr val="accent2"/>
                </a:solidFill>
              </a:rPr>
              <a:t>java mydemo2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1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09D-699D-41A0-8457-2901FC80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Demo2 output: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ED9921-431D-42DD-BD93-3DA356934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93" y="1832747"/>
            <a:ext cx="8898613" cy="3457482"/>
          </a:xfrm>
        </p:spPr>
      </p:pic>
    </p:spTree>
    <p:extLst>
      <p:ext uri="{BB962C8B-B14F-4D97-AF65-F5344CB8AC3E}">
        <p14:creationId xmlns:p14="http://schemas.microsoft.com/office/powerpoint/2010/main" val="94863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F4B9-E664-4162-B5E3-277738EE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D</a:t>
            </a:r>
            <a:r>
              <a:rPr lang="en-US" b="1" dirty="0">
                <a:solidFill>
                  <a:schemeClr val="accent1"/>
                </a:solidFill>
              </a:rPr>
              <a:t>emo3: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988E-8372-418B-B3EF-580ADECA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 Run a SQL function from Java</a:t>
            </a:r>
          </a:p>
          <a:p>
            <a:pPr lvl="2"/>
            <a:r>
              <a:rPr lang="en-US" dirty="0"/>
              <a:t>Get all of records in the tables of students.</a:t>
            </a:r>
          </a:p>
          <a:p>
            <a:r>
              <a:rPr lang="en-US" dirty="0"/>
              <a:t>Run demo program:</a:t>
            </a:r>
          </a:p>
          <a:p>
            <a:pPr lvl="1"/>
            <a:r>
              <a:rPr lang="en-US" dirty="0"/>
              <a:t>Before running this program, you should create a package named refcursor_jdbc1, and a function </a:t>
            </a:r>
            <a:r>
              <a:rPr lang="en-US" dirty="0" err="1"/>
              <a:t>getstudents</a:t>
            </a:r>
            <a:r>
              <a:rPr lang="en-US" dirty="0"/>
              <a:t> in the package</a:t>
            </a:r>
          </a:p>
          <a:p>
            <a:pPr lvl="2"/>
            <a:r>
              <a:rPr lang="en-US" dirty="0"/>
              <a:t>Please refer to </a:t>
            </a:r>
            <a:r>
              <a:rPr lang="en-US" dirty="0">
                <a:solidFill>
                  <a:schemeClr val="accent5"/>
                </a:solidFill>
              </a:rPr>
              <a:t>demo3.sql </a:t>
            </a:r>
            <a:r>
              <a:rPr lang="en-US" dirty="0"/>
              <a:t>for details</a:t>
            </a:r>
          </a:p>
          <a:p>
            <a:pPr lvl="1"/>
            <a:r>
              <a:rPr lang="en-US" dirty="0"/>
              <a:t>Run java program </a:t>
            </a:r>
          </a:p>
          <a:p>
            <a:pPr lvl="2"/>
            <a:r>
              <a:rPr lang="en-US" altLang="en-US" b="1" dirty="0" err="1">
                <a:ea typeface="ＭＳ Ｐゴシック" pitchFamily="-84" charset="-128"/>
              </a:rPr>
              <a:t>bingsuns</a:t>
            </a:r>
            <a:r>
              <a:rPr lang="en-US" altLang="en-US" b="1" dirty="0">
                <a:ea typeface="ＭＳ Ｐゴシック" pitchFamily="-84" charset="-128"/>
              </a:rPr>
              <a:t>% </a:t>
            </a:r>
            <a:r>
              <a:rPr lang="en-US" dirty="0" err="1">
                <a:solidFill>
                  <a:schemeClr val="accent2"/>
                </a:solidFill>
              </a:rPr>
              <a:t>javac</a:t>
            </a:r>
            <a:r>
              <a:rPr lang="en-US" dirty="0">
                <a:solidFill>
                  <a:schemeClr val="accent2"/>
                </a:solidFill>
              </a:rPr>
              <a:t> mydemo3.java</a:t>
            </a:r>
          </a:p>
          <a:p>
            <a:pPr lvl="2"/>
            <a:r>
              <a:rPr lang="en-US" altLang="en-US" b="1" dirty="0" err="1">
                <a:ea typeface="ＭＳ Ｐゴシック" pitchFamily="-84" charset="-128"/>
              </a:rPr>
              <a:t>bingsuns</a:t>
            </a:r>
            <a:r>
              <a:rPr lang="en-US" altLang="en-US" b="1" dirty="0">
                <a:ea typeface="ＭＳ Ｐゴシック" pitchFamily="-84" charset="-128"/>
              </a:rPr>
              <a:t>% </a:t>
            </a:r>
            <a:r>
              <a:rPr lang="en-US" dirty="0">
                <a:solidFill>
                  <a:schemeClr val="accent2"/>
                </a:solidFill>
              </a:rPr>
              <a:t>java mydemo3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09D-699D-41A0-8457-2901FC80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Demo3 output: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4AD35D-A04A-4B93-82DA-5BA4E5951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32" y="1616043"/>
            <a:ext cx="6337535" cy="4351338"/>
          </a:xfrm>
        </p:spPr>
      </p:pic>
    </p:spTree>
    <p:extLst>
      <p:ext uri="{BB962C8B-B14F-4D97-AF65-F5344CB8AC3E}">
        <p14:creationId xmlns:p14="http://schemas.microsoft.com/office/powerpoint/2010/main" val="41548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F4B9-E664-4162-B5E3-277738EE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Demo4: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988E-8372-418B-B3EF-580ADECA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Goal: </a:t>
            </a:r>
          </a:p>
          <a:p>
            <a:pPr lvl="1"/>
            <a:r>
              <a:rPr lang="en-US"/>
              <a:t> Run a SQL function from Java</a:t>
            </a:r>
          </a:p>
          <a:p>
            <a:pPr lvl="2"/>
            <a:r>
              <a:rPr lang="en-US"/>
              <a:t>Get records of students whose gpa are larger than 3.0</a:t>
            </a:r>
          </a:p>
          <a:p>
            <a:r>
              <a:rPr lang="en-US"/>
              <a:t>Run demo program:</a:t>
            </a:r>
          </a:p>
          <a:p>
            <a:pPr lvl="1"/>
            <a:r>
              <a:rPr lang="en-US"/>
              <a:t>Before running this program, replace function of getstudents with a new one</a:t>
            </a:r>
          </a:p>
          <a:p>
            <a:pPr lvl="2"/>
            <a:r>
              <a:rPr lang="en-US"/>
              <a:t>Please refer to </a:t>
            </a:r>
            <a:r>
              <a:rPr lang="en-US">
                <a:solidFill>
                  <a:schemeClr val="accent5"/>
                </a:solidFill>
              </a:rPr>
              <a:t>demo4.sql </a:t>
            </a:r>
            <a:r>
              <a:rPr lang="en-US"/>
              <a:t>for details</a:t>
            </a:r>
          </a:p>
          <a:p>
            <a:pPr lvl="1"/>
            <a:r>
              <a:rPr lang="en-US"/>
              <a:t>Run java program </a:t>
            </a:r>
          </a:p>
          <a:p>
            <a:pPr lvl="2"/>
            <a:r>
              <a:rPr lang="en-US" altLang="en-US" b="1">
                <a:ea typeface="ＭＳ Ｐゴシック" pitchFamily="-84" charset="-128"/>
              </a:rPr>
              <a:t>bingsuns% </a:t>
            </a:r>
            <a:r>
              <a:rPr lang="en-US">
                <a:solidFill>
                  <a:schemeClr val="accent2"/>
                </a:solidFill>
              </a:rPr>
              <a:t>javac mydemo4.java</a:t>
            </a:r>
          </a:p>
          <a:p>
            <a:pPr lvl="2"/>
            <a:r>
              <a:rPr lang="en-US" altLang="en-US" b="1">
                <a:ea typeface="ＭＳ Ｐゴシック" pitchFamily="-84" charset="-128"/>
              </a:rPr>
              <a:t>bingsuns% </a:t>
            </a:r>
            <a:r>
              <a:rPr lang="en-US">
                <a:solidFill>
                  <a:schemeClr val="accent2"/>
                </a:solidFill>
              </a:rPr>
              <a:t>java mydemo4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4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445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PL/SQL Instructions</vt:lpstr>
      <vt:lpstr>Environment:</vt:lpstr>
      <vt:lpstr>Demo1:</vt:lpstr>
      <vt:lpstr>Demo1 output:</vt:lpstr>
      <vt:lpstr>Demo2:</vt:lpstr>
      <vt:lpstr>Demo2 output:</vt:lpstr>
      <vt:lpstr>Demo3:</vt:lpstr>
      <vt:lpstr>Demo3 output:</vt:lpstr>
      <vt:lpstr>Demo4:</vt:lpstr>
      <vt:lpstr>Demo4 output: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Yongshu Bai</dc:creator>
  <cp:lastModifiedBy>Kyoung-don Kang</cp:lastModifiedBy>
  <cp:revision>20</cp:revision>
  <dcterms:created xsi:type="dcterms:W3CDTF">2019-09-07T19:44:51Z</dcterms:created>
  <dcterms:modified xsi:type="dcterms:W3CDTF">2019-10-11T12:56:30Z</dcterms:modified>
</cp:coreProperties>
</file>