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35" r:id="rId3"/>
    <p:sldId id="258" r:id="rId4"/>
    <p:sldId id="339" r:id="rId5"/>
    <p:sldId id="338" r:id="rId6"/>
    <p:sldId id="322" r:id="rId7"/>
    <p:sldId id="323" r:id="rId8"/>
    <p:sldId id="340" r:id="rId9"/>
    <p:sldId id="341" r:id="rId10"/>
    <p:sldId id="342" r:id="rId11"/>
    <p:sldId id="343" r:id="rId12"/>
    <p:sldId id="344" r:id="rId13"/>
    <p:sldId id="345" r:id="rId14"/>
    <p:sldId id="347" r:id="rId15"/>
    <p:sldId id="350" r:id="rId16"/>
    <p:sldId id="346" r:id="rId17"/>
    <p:sldId id="348" r:id="rId18"/>
    <p:sldId id="349" r:id="rId19"/>
    <p:sldId id="351" r:id="rId20"/>
    <p:sldId id="324" r:id="rId21"/>
    <p:sldId id="360" r:id="rId22"/>
    <p:sldId id="354" r:id="rId23"/>
    <p:sldId id="357" r:id="rId24"/>
    <p:sldId id="358" r:id="rId25"/>
    <p:sldId id="359" r:id="rId26"/>
    <p:sldId id="356" r:id="rId27"/>
    <p:sldId id="355" r:id="rId28"/>
    <p:sldId id="353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25" r:id="rId42"/>
    <p:sldId id="326" r:id="rId43"/>
    <p:sldId id="376" r:id="rId44"/>
    <p:sldId id="327" r:id="rId45"/>
    <p:sldId id="328" r:id="rId46"/>
    <p:sldId id="329" r:id="rId47"/>
    <p:sldId id="330" r:id="rId48"/>
    <p:sldId id="333" r:id="rId49"/>
    <p:sldId id="334" r:id="rId50"/>
    <p:sldId id="373" r:id="rId51"/>
    <p:sldId id="374" r:id="rId52"/>
    <p:sldId id="375" r:id="rId53"/>
    <p:sldId id="321" r:id="rId54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pos="937">
          <p15:clr>
            <a:srgbClr val="A4A3A4"/>
          </p15:clr>
        </p15:guide>
        <p15:guide id="4" pos="4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62" y="78"/>
      </p:cViewPr>
      <p:guideLst>
        <p:guide orient="horz" pos="1094"/>
        <p:guide orient="horz" pos="3140"/>
        <p:guide pos="937"/>
        <p:guide pos="49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B6372-E9D1-48D9-8E28-B78BDD548A1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B3BFAAE-91CC-40B5-8927-C14919E53E86}">
      <dgm:prSet phldrT="[Texto]"/>
      <dgm:spPr/>
      <dgm:t>
        <a:bodyPr/>
        <a:lstStyle/>
        <a:p>
          <a:r>
            <a:rPr lang="es-CO" dirty="0"/>
            <a:t>Sirve como medio de prueba y sus transacciones deben ser en pesos colombianos </a:t>
          </a:r>
        </a:p>
      </dgm:t>
    </dgm:pt>
    <dgm:pt modelId="{91B9338D-90C8-4B65-8EF3-DB05884C1BA1}" type="sibTrans" cxnId="{11556467-2204-44A4-84E1-B2675386B463}">
      <dgm:prSet/>
      <dgm:spPr/>
      <dgm:t>
        <a:bodyPr/>
        <a:lstStyle/>
        <a:p>
          <a:endParaRPr lang="es-CO"/>
        </a:p>
      </dgm:t>
    </dgm:pt>
    <dgm:pt modelId="{FC1F6D37-C1A5-4F83-B4AC-25E67407444F}" type="parTrans" cxnId="{11556467-2204-44A4-84E1-B2675386B463}">
      <dgm:prSet/>
      <dgm:spPr/>
      <dgm:t>
        <a:bodyPr/>
        <a:lstStyle/>
        <a:p>
          <a:endParaRPr lang="es-CO"/>
        </a:p>
      </dgm:t>
    </dgm:pt>
    <dgm:pt modelId="{5A5FA07B-2CA8-4C49-AC12-ED2F8E1250E6}">
      <dgm:prSet phldrT="[Texto]"/>
      <dgm:spPr/>
      <dgm:t>
        <a:bodyPr/>
        <a:lstStyle/>
        <a:p>
          <a:pPr algn="ctr"/>
          <a:r>
            <a:rPr lang="es-CO" dirty="0"/>
            <a:t>Debe reflejar consistentemente el tratamiento fiscal de las transacciones que generen diferencias entre lo contable y lo fiscal(identificación y registro)</a:t>
          </a:r>
        </a:p>
      </dgm:t>
    </dgm:pt>
    <dgm:pt modelId="{8A940E8C-2A69-4082-A627-B280502A2EAF}" type="sibTrans" cxnId="{0FAB796A-CA6B-470E-BDC5-D4DD860594DB}">
      <dgm:prSet/>
      <dgm:spPr/>
      <dgm:t>
        <a:bodyPr/>
        <a:lstStyle/>
        <a:p>
          <a:endParaRPr lang="es-CO"/>
        </a:p>
      </dgm:t>
    </dgm:pt>
    <dgm:pt modelId="{C30B6311-5976-4D20-85CE-04BE625388C5}" type="parTrans" cxnId="{0FAB796A-CA6B-470E-BDC5-D4DD860594DB}">
      <dgm:prSet/>
      <dgm:spPr/>
      <dgm:t>
        <a:bodyPr/>
        <a:lstStyle/>
        <a:p>
          <a:endParaRPr lang="es-CO"/>
        </a:p>
      </dgm:t>
    </dgm:pt>
    <dgm:pt modelId="{4A13E4E8-FB28-4B9C-A6AE-43F654EA0F1E}">
      <dgm:prSet phldrT="[Texto]"/>
      <dgm:spPr/>
      <dgm:t>
        <a:bodyPr/>
        <a:lstStyle/>
        <a:p>
          <a:r>
            <a:rPr lang="es-CO" dirty="0"/>
            <a:t>Implementación autónoma por parte del contribuyente</a:t>
          </a:r>
        </a:p>
      </dgm:t>
    </dgm:pt>
    <dgm:pt modelId="{5A64713F-A20C-45A8-94D3-681A89FCBC0C}" type="sibTrans" cxnId="{B640EDC0-D1EF-480B-8326-B2649BE477D4}">
      <dgm:prSet/>
      <dgm:spPr/>
      <dgm:t>
        <a:bodyPr/>
        <a:lstStyle/>
        <a:p>
          <a:endParaRPr lang="es-CO"/>
        </a:p>
      </dgm:t>
    </dgm:pt>
    <dgm:pt modelId="{E4DED6B0-FC0F-47DA-9C98-A38A15D26165}" type="parTrans" cxnId="{B640EDC0-D1EF-480B-8326-B2649BE477D4}">
      <dgm:prSet/>
      <dgm:spPr/>
      <dgm:t>
        <a:bodyPr/>
        <a:lstStyle/>
        <a:p>
          <a:endParaRPr lang="es-CO"/>
        </a:p>
      </dgm:t>
    </dgm:pt>
    <dgm:pt modelId="{F4F714E0-3013-4947-84D7-6EAE84BE02C7}">
      <dgm:prSet phldrT="[Texto]"/>
      <dgm:spPr/>
      <dgm:t>
        <a:bodyPr/>
        <a:lstStyle/>
        <a:p>
          <a:r>
            <a:rPr lang="es-CO" dirty="0"/>
            <a:t>Herramienta de control que implementa el contribuyente, en donde se reconocen las diferencias surgidas en el reconocimiento y medición contable vrs los criterios fiscales</a:t>
          </a:r>
        </a:p>
      </dgm:t>
    </dgm:pt>
    <dgm:pt modelId="{A930126D-7B07-478D-9AF3-E17A5419F60D}" type="sibTrans" cxnId="{8E6526B2-EE00-4A7D-8FA1-BA134AEF2514}">
      <dgm:prSet/>
      <dgm:spPr/>
      <dgm:t>
        <a:bodyPr/>
        <a:lstStyle/>
        <a:p>
          <a:endParaRPr lang="es-CO"/>
        </a:p>
      </dgm:t>
    </dgm:pt>
    <dgm:pt modelId="{39A36BA4-6A48-474B-BD8E-6324260A391A}" type="parTrans" cxnId="{8E6526B2-EE00-4A7D-8FA1-BA134AEF2514}">
      <dgm:prSet/>
      <dgm:spPr/>
      <dgm:t>
        <a:bodyPr/>
        <a:lstStyle/>
        <a:p>
          <a:endParaRPr lang="es-CO"/>
        </a:p>
      </dgm:t>
    </dgm:pt>
    <dgm:pt modelId="{BA6FE5AF-EE99-4CF8-87BD-7481EEF6AC3D}" type="pres">
      <dgm:prSet presAssocID="{F63B6372-E9D1-48D9-8E28-B78BDD548A11}" presName="composite" presStyleCnt="0">
        <dgm:presLayoutVars>
          <dgm:chMax val="1"/>
          <dgm:dir/>
          <dgm:resizeHandles val="exact"/>
        </dgm:presLayoutVars>
      </dgm:prSet>
      <dgm:spPr/>
    </dgm:pt>
    <dgm:pt modelId="{8DD5F5DB-7B08-41CD-8A8F-0FE2EA8BB54B}" type="pres">
      <dgm:prSet presAssocID="{F4F714E0-3013-4947-84D7-6EAE84BE02C7}" presName="roof" presStyleLbl="dkBgShp" presStyleIdx="0" presStyleCnt="2"/>
      <dgm:spPr/>
    </dgm:pt>
    <dgm:pt modelId="{61233E9D-6734-42C7-9D0D-B00E4E238FEA}" type="pres">
      <dgm:prSet presAssocID="{F4F714E0-3013-4947-84D7-6EAE84BE02C7}" presName="pillars" presStyleCnt="0"/>
      <dgm:spPr/>
    </dgm:pt>
    <dgm:pt modelId="{FA33DDC8-D9F0-4341-91C3-F60A35E7D6E3}" type="pres">
      <dgm:prSet presAssocID="{F4F714E0-3013-4947-84D7-6EAE84BE02C7}" presName="pillar1" presStyleLbl="node1" presStyleIdx="0" presStyleCnt="3" custLinFactNeighborX="-630">
        <dgm:presLayoutVars>
          <dgm:bulletEnabled val="1"/>
        </dgm:presLayoutVars>
      </dgm:prSet>
      <dgm:spPr/>
    </dgm:pt>
    <dgm:pt modelId="{C3E7331E-EC55-42BC-BBA8-E922BC5A6330}" type="pres">
      <dgm:prSet presAssocID="{5A5FA07B-2CA8-4C49-AC12-ED2F8E1250E6}" presName="pillarX" presStyleLbl="node1" presStyleIdx="1" presStyleCnt="3">
        <dgm:presLayoutVars>
          <dgm:bulletEnabled val="1"/>
        </dgm:presLayoutVars>
      </dgm:prSet>
      <dgm:spPr/>
    </dgm:pt>
    <dgm:pt modelId="{D7AD3B2C-8F3E-41F1-8622-2E17624BF96C}" type="pres">
      <dgm:prSet presAssocID="{4B3BFAAE-91CC-40B5-8927-C14919E53E86}" presName="pillarX" presStyleLbl="node1" presStyleIdx="2" presStyleCnt="3">
        <dgm:presLayoutVars>
          <dgm:bulletEnabled val="1"/>
        </dgm:presLayoutVars>
      </dgm:prSet>
      <dgm:spPr/>
    </dgm:pt>
    <dgm:pt modelId="{E0095D8A-5D91-4206-B739-1988A6BBA84C}" type="pres">
      <dgm:prSet presAssocID="{F4F714E0-3013-4947-84D7-6EAE84BE02C7}" presName="base" presStyleLbl="dkBgShp" presStyleIdx="1" presStyleCnt="2"/>
      <dgm:spPr/>
    </dgm:pt>
  </dgm:ptLst>
  <dgm:cxnLst>
    <dgm:cxn modelId="{6E39080E-99E5-419D-B353-02A3A878030E}" type="presOf" srcId="{F63B6372-E9D1-48D9-8E28-B78BDD548A11}" destId="{BA6FE5AF-EE99-4CF8-87BD-7481EEF6AC3D}" srcOrd="0" destOrd="0" presId="urn:microsoft.com/office/officeart/2005/8/layout/hList3"/>
    <dgm:cxn modelId="{11556467-2204-44A4-84E1-B2675386B463}" srcId="{F4F714E0-3013-4947-84D7-6EAE84BE02C7}" destId="{4B3BFAAE-91CC-40B5-8927-C14919E53E86}" srcOrd="2" destOrd="0" parTransId="{FC1F6D37-C1A5-4F83-B4AC-25E67407444F}" sibTransId="{91B9338D-90C8-4B65-8EF3-DB05884C1BA1}"/>
    <dgm:cxn modelId="{0FAB796A-CA6B-470E-BDC5-D4DD860594DB}" srcId="{F4F714E0-3013-4947-84D7-6EAE84BE02C7}" destId="{5A5FA07B-2CA8-4C49-AC12-ED2F8E1250E6}" srcOrd="1" destOrd="0" parTransId="{C30B6311-5976-4D20-85CE-04BE625388C5}" sibTransId="{8A940E8C-2A69-4082-A627-B280502A2EAF}"/>
    <dgm:cxn modelId="{58E3556C-C65D-4F02-876C-725A94FD53C2}" type="presOf" srcId="{4B3BFAAE-91CC-40B5-8927-C14919E53E86}" destId="{D7AD3B2C-8F3E-41F1-8622-2E17624BF96C}" srcOrd="0" destOrd="0" presId="urn:microsoft.com/office/officeart/2005/8/layout/hList3"/>
    <dgm:cxn modelId="{7B33A972-06F2-40F7-B452-E02C3C233581}" type="presOf" srcId="{4A13E4E8-FB28-4B9C-A6AE-43F654EA0F1E}" destId="{FA33DDC8-D9F0-4341-91C3-F60A35E7D6E3}" srcOrd="0" destOrd="0" presId="urn:microsoft.com/office/officeart/2005/8/layout/hList3"/>
    <dgm:cxn modelId="{D4F3BD7B-C752-423A-8792-7CA190D1A0DD}" type="presOf" srcId="{5A5FA07B-2CA8-4C49-AC12-ED2F8E1250E6}" destId="{C3E7331E-EC55-42BC-BBA8-E922BC5A6330}" srcOrd="0" destOrd="0" presId="urn:microsoft.com/office/officeart/2005/8/layout/hList3"/>
    <dgm:cxn modelId="{8E6526B2-EE00-4A7D-8FA1-BA134AEF2514}" srcId="{F63B6372-E9D1-48D9-8E28-B78BDD548A11}" destId="{F4F714E0-3013-4947-84D7-6EAE84BE02C7}" srcOrd="0" destOrd="0" parTransId="{39A36BA4-6A48-474B-BD8E-6324260A391A}" sibTransId="{A930126D-7B07-478D-9AF3-E17A5419F60D}"/>
    <dgm:cxn modelId="{B640EDC0-D1EF-480B-8326-B2649BE477D4}" srcId="{F4F714E0-3013-4947-84D7-6EAE84BE02C7}" destId="{4A13E4E8-FB28-4B9C-A6AE-43F654EA0F1E}" srcOrd="0" destOrd="0" parTransId="{E4DED6B0-FC0F-47DA-9C98-A38A15D26165}" sibTransId="{5A64713F-A20C-45A8-94D3-681A89FCBC0C}"/>
    <dgm:cxn modelId="{3C4D46C5-1287-446E-BAE6-D0DAB537A097}" type="presOf" srcId="{F4F714E0-3013-4947-84D7-6EAE84BE02C7}" destId="{8DD5F5DB-7B08-41CD-8A8F-0FE2EA8BB54B}" srcOrd="0" destOrd="0" presId="urn:microsoft.com/office/officeart/2005/8/layout/hList3"/>
    <dgm:cxn modelId="{D955CA23-F674-4A98-9C26-7ACB3A436F0D}" type="presParOf" srcId="{BA6FE5AF-EE99-4CF8-87BD-7481EEF6AC3D}" destId="{8DD5F5DB-7B08-41CD-8A8F-0FE2EA8BB54B}" srcOrd="0" destOrd="0" presId="urn:microsoft.com/office/officeart/2005/8/layout/hList3"/>
    <dgm:cxn modelId="{EA84CCE7-B286-4871-8267-71C6793C84A1}" type="presParOf" srcId="{BA6FE5AF-EE99-4CF8-87BD-7481EEF6AC3D}" destId="{61233E9D-6734-42C7-9D0D-B00E4E238FEA}" srcOrd="1" destOrd="0" presId="urn:microsoft.com/office/officeart/2005/8/layout/hList3"/>
    <dgm:cxn modelId="{F0FD0A71-0B66-46E4-AE3A-CC922532DAC6}" type="presParOf" srcId="{61233E9D-6734-42C7-9D0D-B00E4E238FEA}" destId="{FA33DDC8-D9F0-4341-91C3-F60A35E7D6E3}" srcOrd="0" destOrd="0" presId="urn:microsoft.com/office/officeart/2005/8/layout/hList3"/>
    <dgm:cxn modelId="{27CC85D9-5DBC-4986-B23E-FD50BD47CE26}" type="presParOf" srcId="{61233E9D-6734-42C7-9D0D-B00E4E238FEA}" destId="{C3E7331E-EC55-42BC-BBA8-E922BC5A6330}" srcOrd="1" destOrd="0" presId="urn:microsoft.com/office/officeart/2005/8/layout/hList3"/>
    <dgm:cxn modelId="{611F390D-86AF-4DF0-A4F5-59FA675970E2}" type="presParOf" srcId="{61233E9D-6734-42C7-9D0D-B00E4E238FEA}" destId="{D7AD3B2C-8F3E-41F1-8622-2E17624BF96C}" srcOrd="2" destOrd="0" presId="urn:microsoft.com/office/officeart/2005/8/layout/hList3"/>
    <dgm:cxn modelId="{6D997E96-E6AC-4557-BE5C-D939B7543F9C}" type="presParOf" srcId="{BA6FE5AF-EE99-4CF8-87BD-7481EEF6AC3D}" destId="{E0095D8A-5D91-4206-B739-1988A6BBA84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E57BAE-D524-4541-B666-A0A5B4606C6A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AF16C86-DB43-40DD-8816-CB2147898ED4}">
      <dgm:prSet phldrT="[Texto]"/>
      <dgm:spPr/>
      <dgm:t>
        <a:bodyPr/>
        <a:lstStyle/>
        <a:p>
          <a:r>
            <a:rPr lang="es-CO" dirty="0"/>
            <a:t>H1 caratula</a:t>
          </a:r>
        </a:p>
      </dgm:t>
    </dgm:pt>
    <dgm:pt modelId="{F0278EAE-61CE-4AD5-B91D-B99EE1A44941}" type="parTrans" cxnId="{319E6AAF-B111-4D10-AFB5-045F0E6C7EAD}">
      <dgm:prSet/>
      <dgm:spPr/>
      <dgm:t>
        <a:bodyPr/>
        <a:lstStyle/>
        <a:p>
          <a:endParaRPr lang="es-CO"/>
        </a:p>
      </dgm:t>
    </dgm:pt>
    <dgm:pt modelId="{26935F63-9B45-4A33-9CF4-AE57F0D2420A}" type="sibTrans" cxnId="{319E6AAF-B111-4D10-AFB5-045F0E6C7EAD}">
      <dgm:prSet/>
      <dgm:spPr/>
      <dgm:t>
        <a:bodyPr/>
        <a:lstStyle/>
        <a:p>
          <a:endParaRPr lang="es-CO"/>
        </a:p>
      </dgm:t>
    </dgm:pt>
    <dgm:pt modelId="{00567B48-D1FC-4B96-A375-C4CE22B08F72}">
      <dgm:prSet phldrT="[Texto]"/>
      <dgm:spPr/>
      <dgm:t>
        <a:bodyPr/>
        <a:lstStyle/>
        <a:p>
          <a:r>
            <a:rPr lang="es-CO" dirty="0"/>
            <a:t>Contenido de información básica del contribuyente</a:t>
          </a:r>
        </a:p>
      </dgm:t>
    </dgm:pt>
    <dgm:pt modelId="{BA673A08-17C5-48B5-9E2D-C4B57AF8C685}" type="parTrans" cxnId="{8E0658A0-4331-42D0-89A4-7430BBDB1A46}">
      <dgm:prSet/>
      <dgm:spPr/>
      <dgm:t>
        <a:bodyPr/>
        <a:lstStyle/>
        <a:p>
          <a:endParaRPr lang="es-CO"/>
        </a:p>
      </dgm:t>
    </dgm:pt>
    <dgm:pt modelId="{DD4D6016-410C-4B51-9740-F4BA3C85281B}" type="sibTrans" cxnId="{8E0658A0-4331-42D0-89A4-7430BBDB1A46}">
      <dgm:prSet/>
      <dgm:spPr/>
      <dgm:t>
        <a:bodyPr/>
        <a:lstStyle/>
        <a:p>
          <a:endParaRPr lang="es-CO"/>
        </a:p>
      </dgm:t>
    </dgm:pt>
    <dgm:pt modelId="{31770BDB-A71B-4D54-BE36-48903EDAD019}">
      <dgm:prSet phldrT="[Texto]"/>
      <dgm:spPr/>
      <dgm:t>
        <a:bodyPr/>
        <a:lstStyle/>
        <a:p>
          <a:r>
            <a:rPr lang="es-CO" dirty="0"/>
            <a:t>Sus campos de preguntas deben ser diligenciados en su totalidad</a:t>
          </a:r>
        </a:p>
      </dgm:t>
    </dgm:pt>
    <dgm:pt modelId="{E5A076AF-67EB-46D0-9D91-4A3D9CF20643}" type="parTrans" cxnId="{5ED35B69-DA70-4837-B83C-0FC32D7410DF}">
      <dgm:prSet/>
      <dgm:spPr/>
      <dgm:t>
        <a:bodyPr/>
        <a:lstStyle/>
        <a:p>
          <a:endParaRPr lang="es-CO"/>
        </a:p>
      </dgm:t>
    </dgm:pt>
    <dgm:pt modelId="{5447C49E-FBC4-484A-80ED-6CAA3626DDE6}" type="sibTrans" cxnId="{5ED35B69-DA70-4837-B83C-0FC32D7410DF}">
      <dgm:prSet/>
      <dgm:spPr/>
      <dgm:t>
        <a:bodyPr/>
        <a:lstStyle/>
        <a:p>
          <a:endParaRPr lang="es-CO"/>
        </a:p>
      </dgm:t>
    </dgm:pt>
    <dgm:pt modelId="{A97A8B29-CE0A-47FB-A2BB-FF6DF511B013}">
      <dgm:prSet phldrT="[Texto]"/>
      <dgm:spPr/>
      <dgm:t>
        <a:bodyPr/>
        <a:lstStyle/>
        <a:p>
          <a:r>
            <a:rPr lang="es-CO" dirty="0"/>
            <a:t>H2 ESF-Patrimonio</a:t>
          </a:r>
        </a:p>
      </dgm:t>
    </dgm:pt>
    <dgm:pt modelId="{A76A4E7B-879A-49AF-95AC-98E7AD9826FB}" type="parTrans" cxnId="{BD0D232A-4155-4B07-AE0A-95E7341709C3}">
      <dgm:prSet/>
      <dgm:spPr/>
      <dgm:t>
        <a:bodyPr/>
        <a:lstStyle/>
        <a:p>
          <a:endParaRPr lang="es-CO"/>
        </a:p>
      </dgm:t>
    </dgm:pt>
    <dgm:pt modelId="{5A55E0CB-CE49-43D8-AF89-5DFA0763900C}" type="sibTrans" cxnId="{BD0D232A-4155-4B07-AE0A-95E7341709C3}">
      <dgm:prSet/>
      <dgm:spPr/>
      <dgm:t>
        <a:bodyPr/>
        <a:lstStyle/>
        <a:p>
          <a:endParaRPr lang="es-CO"/>
        </a:p>
      </dgm:t>
    </dgm:pt>
    <dgm:pt modelId="{672DB0E1-44EE-4219-8CE4-D8C616B07994}">
      <dgm:prSet phldrT="[Texto]"/>
      <dgm:spPr/>
      <dgm:t>
        <a:bodyPr/>
        <a:lstStyle/>
        <a:p>
          <a:r>
            <a:rPr lang="es-CO" dirty="0"/>
            <a:t>Contiene el estado de situación financiera y el patrimonio contable</a:t>
          </a:r>
        </a:p>
      </dgm:t>
    </dgm:pt>
    <dgm:pt modelId="{BC1D8B43-F0F0-42F7-AC20-5BEC5A3F4C8D}" type="parTrans" cxnId="{0783E90B-A074-42D3-A554-A8354725D271}">
      <dgm:prSet/>
      <dgm:spPr/>
      <dgm:t>
        <a:bodyPr/>
        <a:lstStyle/>
        <a:p>
          <a:endParaRPr lang="es-CO"/>
        </a:p>
      </dgm:t>
    </dgm:pt>
    <dgm:pt modelId="{E951FAE3-3D06-4E92-8AB1-22318D060D72}" type="sibTrans" cxnId="{0783E90B-A074-42D3-A554-A8354725D271}">
      <dgm:prSet/>
      <dgm:spPr/>
      <dgm:t>
        <a:bodyPr/>
        <a:lstStyle/>
        <a:p>
          <a:endParaRPr lang="es-CO"/>
        </a:p>
      </dgm:t>
    </dgm:pt>
    <dgm:pt modelId="{BC863778-6F52-4EBD-9FF6-0E1415981E0F}">
      <dgm:prSet phldrT="[Texto]"/>
      <dgm:spPr/>
      <dgm:t>
        <a:bodyPr/>
        <a:lstStyle/>
        <a:p>
          <a:r>
            <a:rPr lang="es-CO" dirty="0"/>
            <a:t>Refleja el valor contable y el valor fiscal de los componentes del ESF</a:t>
          </a:r>
        </a:p>
      </dgm:t>
    </dgm:pt>
    <dgm:pt modelId="{91CA52E9-DC9C-4D65-BF18-3EDA6F6595F5}" type="parTrans" cxnId="{050F9C09-9292-479C-8224-1AF2BF93B6FC}">
      <dgm:prSet/>
      <dgm:spPr/>
      <dgm:t>
        <a:bodyPr/>
        <a:lstStyle/>
        <a:p>
          <a:endParaRPr lang="es-CO"/>
        </a:p>
      </dgm:t>
    </dgm:pt>
    <dgm:pt modelId="{DE123FAB-75FD-48DC-B22F-FBD3EE1CD141}" type="sibTrans" cxnId="{050F9C09-9292-479C-8224-1AF2BF93B6FC}">
      <dgm:prSet/>
      <dgm:spPr/>
      <dgm:t>
        <a:bodyPr/>
        <a:lstStyle/>
        <a:p>
          <a:endParaRPr lang="es-CO"/>
        </a:p>
      </dgm:t>
    </dgm:pt>
    <dgm:pt modelId="{811D6092-13EB-48BE-886E-74F4FEC08376}">
      <dgm:prSet phldrT="[Texto]"/>
      <dgm:spPr/>
      <dgm:t>
        <a:bodyPr/>
        <a:lstStyle/>
        <a:p>
          <a:r>
            <a:rPr lang="es-CO" dirty="0"/>
            <a:t>H3 ERI-Renta Liquida</a:t>
          </a:r>
        </a:p>
      </dgm:t>
    </dgm:pt>
    <dgm:pt modelId="{5BCA555E-4FA0-402C-BA6A-8F53C2C7DBE3}" type="parTrans" cxnId="{175F1D64-DDDD-440C-9404-DD67A6E3B811}">
      <dgm:prSet/>
      <dgm:spPr/>
      <dgm:t>
        <a:bodyPr/>
        <a:lstStyle/>
        <a:p>
          <a:endParaRPr lang="es-CO"/>
        </a:p>
      </dgm:t>
    </dgm:pt>
    <dgm:pt modelId="{2686D1F3-D81B-4A5E-97D9-C4AE80E56A28}" type="sibTrans" cxnId="{175F1D64-DDDD-440C-9404-DD67A6E3B811}">
      <dgm:prSet/>
      <dgm:spPr/>
      <dgm:t>
        <a:bodyPr/>
        <a:lstStyle/>
        <a:p>
          <a:endParaRPr lang="es-CO"/>
        </a:p>
      </dgm:t>
    </dgm:pt>
    <dgm:pt modelId="{21D84F55-18B2-4B8A-B0E9-AC36ECEBB06A}">
      <dgm:prSet phldrT="[Texto]"/>
      <dgm:spPr/>
      <dgm:t>
        <a:bodyPr/>
        <a:lstStyle/>
        <a:p>
          <a:r>
            <a:rPr lang="es-CO" dirty="0"/>
            <a:t>Contiene el estado de resultados y el resultado integral</a:t>
          </a:r>
        </a:p>
      </dgm:t>
    </dgm:pt>
    <dgm:pt modelId="{04D9600A-220B-4EBA-A8BB-F54277337729}" type="parTrans" cxnId="{837269B7-8461-4446-AC15-12E8B930979E}">
      <dgm:prSet/>
      <dgm:spPr/>
      <dgm:t>
        <a:bodyPr/>
        <a:lstStyle/>
        <a:p>
          <a:endParaRPr lang="es-CO"/>
        </a:p>
      </dgm:t>
    </dgm:pt>
    <dgm:pt modelId="{F3A9DB59-456F-46EE-9354-0E2546F3CB77}" type="sibTrans" cxnId="{837269B7-8461-4446-AC15-12E8B930979E}">
      <dgm:prSet/>
      <dgm:spPr/>
      <dgm:t>
        <a:bodyPr/>
        <a:lstStyle/>
        <a:p>
          <a:endParaRPr lang="es-CO"/>
        </a:p>
      </dgm:t>
    </dgm:pt>
    <dgm:pt modelId="{932DCDB6-DE9F-4F75-9404-640189E10F10}">
      <dgm:prSet phldrT="[Texto]"/>
      <dgm:spPr/>
      <dgm:t>
        <a:bodyPr/>
        <a:lstStyle/>
        <a:p>
          <a:r>
            <a:rPr lang="es-CO" dirty="0"/>
            <a:t>Refleja el cálculo de la renta liquida resaltando las diferencias consolidadas</a:t>
          </a:r>
        </a:p>
      </dgm:t>
    </dgm:pt>
    <dgm:pt modelId="{5913881E-6990-440C-B2A6-94133F72BB12}" type="parTrans" cxnId="{5926EAA3-EE83-4187-BB56-D3F5B25579C4}">
      <dgm:prSet/>
      <dgm:spPr/>
      <dgm:t>
        <a:bodyPr/>
        <a:lstStyle/>
        <a:p>
          <a:endParaRPr lang="es-CO"/>
        </a:p>
      </dgm:t>
    </dgm:pt>
    <dgm:pt modelId="{6D5C6D28-8278-4A37-BA98-6BCC544855B6}" type="sibTrans" cxnId="{5926EAA3-EE83-4187-BB56-D3F5B25579C4}">
      <dgm:prSet/>
      <dgm:spPr/>
      <dgm:t>
        <a:bodyPr/>
        <a:lstStyle/>
        <a:p>
          <a:endParaRPr lang="es-CO"/>
        </a:p>
      </dgm:t>
    </dgm:pt>
    <dgm:pt modelId="{335E07A3-E80E-4C82-89E5-3751DAEE1802}" type="pres">
      <dgm:prSet presAssocID="{63E57BAE-D524-4541-B666-A0A5B4606C6A}" presName="linear" presStyleCnt="0">
        <dgm:presLayoutVars>
          <dgm:dir/>
          <dgm:resizeHandles val="exact"/>
        </dgm:presLayoutVars>
      </dgm:prSet>
      <dgm:spPr/>
    </dgm:pt>
    <dgm:pt modelId="{06EC0E63-082C-400E-9645-9879F7132267}" type="pres">
      <dgm:prSet presAssocID="{1AF16C86-DB43-40DD-8816-CB2147898ED4}" presName="comp" presStyleCnt="0"/>
      <dgm:spPr/>
    </dgm:pt>
    <dgm:pt modelId="{76A9A170-9CC6-47EA-B230-0C6DC8F1C554}" type="pres">
      <dgm:prSet presAssocID="{1AF16C86-DB43-40DD-8816-CB2147898ED4}" presName="box" presStyleLbl="node1" presStyleIdx="0" presStyleCnt="3"/>
      <dgm:spPr/>
    </dgm:pt>
    <dgm:pt modelId="{DBD5BBF8-F313-4CB9-BEE8-58A3A67484D6}" type="pres">
      <dgm:prSet presAssocID="{1AF16C86-DB43-40DD-8816-CB2147898ED4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56272B6-9AAE-402E-9549-6DC669F2D5E4}" type="pres">
      <dgm:prSet presAssocID="{1AF16C86-DB43-40DD-8816-CB2147898ED4}" presName="text" presStyleLbl="node1" presStyleIdx="0" presStyleCnt="3">
        <dgm:presLayoutVars>
          <dgm:bulletEnabled val="1"/>
        </dgm:presLayoutVars>
      </dgm:prSet>
      <dgm:spPr/>
    </dgm:pt>
    <dgm:pt modelId="{86F64F86-A552-4082-9132-7E6547AF58F6}" type="pres">
      <dgm:prSet presAssocID="{26935F63-9B45-4A33-9CF4-AE57F0D2420A}" presName="spacer" presStyleCnt="0"/>
      <dgm:spPr/>
    </dgm:pt>
    <dgm:pt modelId="{D15CF4F1-198D-4E6A-B925-5EE4B3EC69C9}" type="pres">
      <dgm:prSet presAssocID="{A97A8B29-CE0A-47FB-A2BB-FF6DF511B013}" presName="comp" presStyleCnt="0"/>
      <dgm:spPr/>
    </dgm:pt>
    <dgm:pt modelId="{72ED9746-634B-4D29-849E-2D16DD5DFDF5}" type="pres">
      <dgm:prSet presAssocID="{A97A8B29-CE0A-47FB-A2BB-FF6DF511B013}" presName="box" presStyleLbl="node1" presStyleIdx="1" presStyleCnt="3"/>
      <dgm:spPr/>
    </dgm:pt>
    <dgm:pt modelId="{002FE71C-AB76-4C4B-AB36-42F383FAEAB9}" type="pres">
      <dgm:prSet presAssocID="{A97A8B29-CE0A-47FB-A2BB-FF6DF511B013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31BD2C-CD77-4235-BEF3-A44B92605201}" type="pres">
      <dgm:prSet presAssocID="{A97A8B29-CE0A-47FB-A2BB-FF6DF511B013}" presName="text" presStyleLbl="node1" presStyleIdx="1" presStyleCnt="3">
        <dgm:presLayoutVars>
          <dgm:bulletEnabled val="1"/>
        </dgm:presLayoutVars>
      </dgm:prSet>
      <dgm:spPr/>
    </dgm:pt>
    <dgm:pt modelId="{16F8A395-2543-489E-ABF6-A179A1EEAAC8}" type="pres">
      <dgm:prSet presAssocID="{5A55E0CB-CE49-43D8-AF89-5DFA0763900C}" presName="spacer" presStyleCnt="0"/>
      <dgm:spPr/>
    </dgm:pt>
    <dgm:pt modelId="{004CED62-4679-43DB-87F9-228AA6CDFAC9}" type="pres">
      <dgm:prSet presAssocID="{811D6092-13EB-48BE-886E-74F4FEC08376}" presName="comp" presStyleCnt="0"/>
      <dgm:spPr/>
    </dgm:pt>
    <dgm:pt modelId="{691BBAEB-68B9-4FAE-BD2D-5F429FEBEFAF}" type="pres">
      <dgm:prSet presAssocID="{811D6092-13EB-48BE-886E-74F4FEC08376}" presName="box" presStyleLbl="node1" presStyleIdx="2" presStyleCnt="3"/>
      <dgm:spPr/>
    </dgm:pt>
    <dgm:pt modelId="{18765426-4C49-45F9-9E4B-75D0B0039766}" type="pres">
      <dgm:prSet presAssocID="{811D6092-13EB-48BE-886E-74F4FEC08376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EB1BE9D4-E595-40E8-8A81-BAC92F92455F}" type="pres">
      <dgm:prSet presAssocID="{811D6092-13EB-48BE-886E-74F4FEC08376}" presName="text" presStyleLbl="node1" presStyleIdx="2" presStyleCnt="3">
        <dgm:presLayoutVars>
          <dgm:bulletEnabled val="1"/>
        </dgm:presLayoutVars>
      </dgm:prSet>
      <dgm:spPr/>
    </dgm:pt>
  </dgm:ptLst>
  <dgm:cxnLst>
    <dgm:cxn modelId="{7B334A00-A3D3-401C-8D0C-9CF41751F6BA}" type="presOf" srcId="{21D84F55-18B2-4B8A-B0E9-AC36ECEBB06A}" destId="{EB1BE9D4-E595-40E8-8A81-BAC92F92455F}" srcOrd="1" destOrd="1" presId="urn:microsoft.com/office/officeart/2005/8/layout/vList4"/>
    <dgm:cxn modelId="{3AEC1301-C850-4249-953F-A1577DBF5DCE}" type="presOf" srcId="{21D84F55-18B2-4B8A-B0E9-AC36ECEBB06A}" destId="{691BBAEB-68B9-4FAE-BD2D-5F429FEBEFAF}" srcOrd="0" destOrd="1" presId="urn:microsoft.com/office/officeart/2005/8/layout/vList4"/>
    <dgm:cxn modelId="{30D2F403-1ECF-44B5-ACD8-0E1C9E703DD3}" type="presOf" srcId="{A97A8B29-CE0A-47FB-A2BB-FF6DF511B013}" destId="{72ED9746-634B-4D29-849E-2D16DD5DFDF5}" srcOrd="0" destOrd="0" presId="urn:microsoft.com/office/officeart/2005/8/layout/vList4"/>
    <dgm:cxn modelId="{050F9C09-9292-479C-8224-1AF2BF93B6FC}" srcId="{A97A8B29-CE0A-47FB-A2BB-FF6DF511B013}" destId="{BC863778-6F52-4EBD-9FF6-0E1415981E0F}" srcOrd="1" destOrd="0" parTransId="{91CA52E9-DC9C-4D65-BF18-3EDA6F6595F5}" sibTransId="{DE123FAB-75FD-48DC-B22F-FBD3EE1CD141}"/>
    <dgm:cxn modelId="{0783E90B-A074-42D3-A554-A8354725D271}" srcId="{A97A8B29-CE0A-47FB-A2BB-FF6DF511B013}" destId="{672DB0E1-44EE-4219-8CE4-D8C616B07994}" srcOrd="0" destOrd="0" parTransId="{BC1D8B43-F0F0-42F7-AC20-5BEC5A3F4C8D}" sibTransId="{E951FAE3-3D06-4E92-8AB1-22318D060D72}"/>
    <dgm:cxn modelId="{62879F1C-32F3-47C2-851F-CF08E38A5126}" type="presOf" srcId="{811D6092-13EB-48BE-886E-74F4FEC08376}" destId="{691BBAEB-68B9-4FAE-BD2D-5F429FEBEFAF}" srcOrd="0" destOrd="0" presId="urn:microsoft.com/office/officeart/2005/8/layout/vList4"/>
    <dgm:cxn modelId="{6F8D361E-E9D2-4E78-AA0E-21693771304C}" type="presOf" srcId="{63E57BAE-D524-4541-B666-A0A5B4606C6A}" destId="{335E07A3-E80E-4C82-89E5-3751DAEE1802}" srcOrd="0" destOrd="0" presId="urn:microsoft.com/office/officeart/2005/8/layout/vList4"/>
    <dgm:cxn modelId="{D81B5022-4962-4310-B6D5-877515957F1E}" type="presOf" srcId="{00567B48-D1FC-4B96-A375-C4CE22B08F72}" destId="{76A9A170-9CC6-47EA-B230-0C6DC8F1C554}" srcOrd="0" destOrd="1" presId="urn:microsoft.com/office/officeart/2005/8/layout/vList4"/>
    <dgm:cxn modelId="{BD0D232A-4155-4B07-AE0A-95E7341709C3}" srcId="{63E57BAE-D524-4541-B666-A0A5B4606C6A}" destId="{A97A8B29-CE0A-47FB-A2BB-FF6DF511B013}" srcOrd="1" destOrd="0" parTransId="{A76A4E7B-879A-49AF-95AC-98E7AD9826FB}" sibTransId="{5A55E0CB-CE49-43D8-AF89-5DFA0763900C}"/>
    <dgm:cxn modelId="{E4E4252B-E583-4E4C-A0F3-65350B42733C}" type="presOf" srcId="{00567B48-D1FC-4B96-A375-C4CE22B08F72}" destId="{E56272B6-9AAE-402E-9549-6DC669F2D5E4}" srcOrd="1" destOrd="1" presId="urn:microsoft.com/office/officeart/2005/8/layout/vList4"/>
    <dgm:cxn modelId="{A7647C34-CACB-4CD2-BDE0-FAACF36D25AC}" type="presOf" srcId="{932DCDB6-DE9F-4F75-9404-640189E10F10}" destId="{691BBAEB-68B9-4FAE-BD2D-5F429FEBEFAF}" srcOrd="0" destOrd="2" presId="urn:microsoft.com/office/officeart/2005/8/layout/vList4"/>
    <dgm:cxn modelId="{175F1D64-DDDD-440C-9404-DD67A6E3B811}" srcId="{63E57BAE-D524-4541-B666-A0A5B4606C6A}" destId="{811D6092-13EB-48BE-886E-74F4FEC08376}" srcOrd="2" destOrd="0" parTransId="{5BCA555E-4FA0-402C-BA6A-8F53C2C7DBE3}" sibTransId="{2686D1F3-D81B-4A5E-97D9-C4AE80E56A28}"/>
    <dgm:cxn modelId="{551F6A65-5692-43D9-8042-94585E069711}" type="presOf" srcId="{1AF16C86-DB43-40DD-8816-CB2147898ED4}" destId="{76A9A170-9CC6-47EA-B230-0C6DC8F1C554}" srcOrd="0" destOrd="0" presId="urn:microsoft.com/office/officeart/2005/8/layout/vList4"/>
    <dgm:cxn modelId="{20E8EE45-5505-47B4-B90B-C824C9B2B5AC}" type="presOf" srcId="{BC863778-6F52-4EBD-9FF6-0E1415981E0F}" destId="{72ED9746-634B-4D29-849E-2D16DD5DFDF5}" srcOrd="0" destOrd="2" presId="urn:microsoft.com/office/officeart/2005/8/layout/vList4"/>
    <dgm:cxn modelId="{5ED35B69-DA70-4837-B83C-0FC32D7410DF}" srcId="{1AF16C86-DB43-40DD-8816-CB2147898ED4}" destId="{31770BDB-A71B-4D54-BE36-48903EDAD019}" srcOrd="1" destOrd="0" parTransId="{E5A076AF-67EB-46D0-9D91-4A3D9CF20643}" sibTransId="{5447C49E-FBC4-484A-80ED-6CAA3626DDE6}"/>
    <dgm:cxn modelId="{EA9BF649-AAC4-4F0F-A8F8-79C5416BA032}" type="presOf" srcId="{31770BDB-A71B-4D54-BE36-48903EDAD019}" destId="{E56272B6-9AAE-402E-9549-6DC669F2D5E4}" srcOrd="1" destOrd="2" presId="urn:microsoft.com/office/officeart/2005/8/layout/vList4"/>
    <dgm:cxn modelId="{7C2B207A-1BD4-4A3E-8D57-E85B6DDC828E}" type="presOf" srcId="{BC863778-6F52-4EBD-9FF6-0E1415981E0F}" destId="{3831BD2C-CD77-4235-BEF3-A44B92605201}" srcOrd="1" destOrd="2" presId="urn:microsoft.com/office/officeart/2005/8/layout/vList4"/>
    <dgm:cxn modelId="{F7C8D590-BC57-4390-9B2D-515FC9CAD48F}" type="presOf" srcId="{672DB0E1-44EE-4219-8CE4-D8C616B07994}" destId="{72ED9746-634B-4D29-849E-2D16DD5DFDF5}" srcOrd="0" destOrd="1" presId="urn:microsoft.com/office/officeart/2005/8/layout/vList4"/>
    <dgm:cxn modelId="{8E0658A0-4331-42D0-89A4-7430BBDB1A46}" srcId="{1AF16C86-DB43-40DD-8816-CB2147898ED4}" destId="{00567B48-D1FC-4B96-A375-C4CE22B08F72}" srcOrd="0" destOrd="0" parTransId="{BA673A08-17C5-48B5-9E2D-C4B57AF8C685}" sibTransId="{DD4D6016-410C-4B51-9740-F4BA3C85281B}"/>
    <dgm:cxn modelId="{5926EAA3-EE83-4187-BB56-D3F5B25579C4}" srcId="{811D6092-13EB-48BE-886E-74F4FEC08376}" destId="{932DCDB6-DE9F-4F75-9404-640189E10F10}" srcOrd="1" destOrd="0" parTransId="{5913881E-6990-440C-B2A6-94133F72BB12}" sibTransId="{6D5C6D28-8278-4A37-BA98-6BCC544855B6}"/>
    <dgm:cxn modelId="{67EDA5A7-7446-491D-98E5-2758F7861B15}" type="presOf" srcId="{811D6092-13EB-48BE-886E-74F4FEC08376}" destId="{EB1BE9D4-E595-40E8-8A81-BAC92F92455F}" srcOrd="1" destOrd="0" presId="urn:microsoft.com/office/officeart/2005/8/layout/vList4"/>
    <dgm:cxn modelId="{D03E0AAC-FA75-4BF2-9C17-CF553C1DC993}" type="presOf" srcId="{932DCDB6-DE9F-4F75-9404-640189E10F10}" destId="{EB1BE9D4-E595-40E8-8A81-BAC92F92455F}" srcOrd="1" destOrd="2" presId="urn:microsoft.com/office/officeart/2005/8/layout/vList4"/>
    <dgm:cxn modelId="{319E6AAF-B111-4D10-AFB5-045F0E6C7EAD}" srcId="{63E57BAE-D524-4541-B666-A0A5B4606C6A}" destId="{1AF16C86-DB43-40DD-8816-CB2147898ED4}" srcOrd="0" destOrd="0" parTransId="{F0278EAE-61CE-4AD5-B91D-B99EE1A44941}" sibTransId="{26935F63-9B45-4A33-9CF4-AE57F0D2420A}"/>
    <dgm:cxn modelId="{837269B7-8461-4446-AC15-12E8B930979E}" srcId="{811D6092-13EB-48BE-886E-74F4FEC08376}" destId="{21D84F55-18B2-4B8A-B0E9-AC36ECEBB06A}" srcOrd="0" destOrd="0" parTransId="{04D9600A-220B-4EBA-A8BB-F54277337729}" sibTransId="{F3A9DB59-456F-46EE-9354-0E2546F3CB77}"/>
    <dgm:cxn modelId="{C1860EC4-07B9-477C-8520-2DF563ECC1C7}" type="presOf" srcId="{672DB0E1-44EE-4219-8CE4-D8C616B07994}" destId="{3831BD2C-CD77-4235-BEF3-A44B92605201}" srcOrd="1" destOrd="1" presId="urn:microsoft.com/office/officeart/2005/8/layout/vList4"/>
    <dgm:cxn modelId="{C3F5C6CC-D44A-47B3-8E6E-893B9B34A036}" type="presOf" srcId="{31770BDB-A71B-4D54-BE36-48903EDAD019}" destId="{76A9A170-9CC6-47EA-B230-0C6DC8F1C554}" srcOrd="0" destOrd="2" presId="urn:microsoft.com/office/officeart/2005/8/layout/vList4"/>
    <dgm:cxn modelId="{119282E8-699A-4D68-B23B-804388E7E6A5}" type="presOf" srcId="{1AF16C86-DB43-40DD-8816-CB2147898ED4}" destId="{E56272B6-9AAE-402E-9549-6DC669F2D5E4}" srcOrd="1" destOrd="0" presId="urn:microsoft.com/office/officeart/2005/8/layout/vList4"/>
    <dgm:cxn modelId="{AD04CAF4-2627-478B-84F7-D0B93A6C22CA}" type="presOf" srcId="{A97A8B29-CE0A-47FB-A2BB-FF6DF511B013}" destId="{3831BD2C-CD77-4235-BEF3-A44B92605201}" srcOrd="1" destOrd="0" presId="urn:microsoft.com/office/officeart/2005/8/layout/vList4"/>
    <dgm:cxn modelId="{762FFC62-B743-450E-AAD8-B7C9B5633265}" type="presParOf" srcId="{335E07A3-E80E-4C82-89E5-3751DAEE1802}" destId="{06EC0E63-082C-400E-9645-9879F7132267}" srcOrd="0" destOrd="0" presId="urn:microsoft.com/office/officeart/2005/8/layout/vList4"/>
    <dgm:cxn modelId="{A789654D-AF1E-4558-985B-9639BB1B5853}" type="presParOf" srcId="{06EC0E63-082C-400E-9645-9879F7132267}" destId="{76A9A170-9CC6-47EA-B230-0C6DC8F1C554}" srcOrd="0" destOrd="0" presId="urn:microsoft.com/office/officeart/2005/8/layout/vList4"/>
    <dgm:cxn modelId="{63CB865D-9EE0-47C9-81A3-FEFF5264EE45}" type="presParOf" srcId="{06EC0E63-082C-400E-9645-9879F7132267}" destId="{DBD5BBF8-F313-4CB9-BEE8-58A3A67484D6}" srcOrd="1" destOrd="0" presId="urn:microsoft.com/office/officeart/2005/8/layout/vList4"/>
    <dgm:cxn modelId="{33AA156C-F48C-434D-91A6-41576916613A}" type="presParOf" srcId="{06EC0E63-082C-400E-9645-9879F7132267}" destId="{E56272B6-9AAE-402E-9549-6DC669F2D5E4}" srcOrd="2" destOrd="0" presId="urn:microsoft.com/office/officeart/2005/8/layout/vList4"/>
    <dgm:cxn modelId="{0821C5E1-E724-4507-BFB9-8D4B8D41EB80}" type="presParOf" srcId="{335E07A3-E80E-4C82-89E5-3751DAEE1802}" destId="{86F64F86-A552-4082-9132-7E6547AF58F6}" srcOrd="1" destOrd="0" presId="urn:microsoft.com/office/officeart/2005/8/layout/vList4"/>
    <dgm:cxn modelId="{FE66D551-395D-4406-821A-E39AEFE86100}" type="presParOf" srcId="{335E07A3-E80E-4C82-89E5-3751DAEE1802}" destId="{D15CF4F1-198D-4E6A-B925-5EE4B3EC69C9}" srcOrd="2" destOrd="0" presId="urn:microsoft.com/office/officeart/2005/8/layout/vList4"/>
    <dgm:cxn modelId="{65919BEB-693B-4CEF-A733-233AB6DBFF84}" type="presParOf" srcId="{D15CF4F1-198D-4E6A-B925-5EE4B3EC69C9}" destId="{72ED9746-634B-4D29-849E-2D16DD5DFDF5}" srcOrd="0" destOrd="0" presId="urn:microsoft.com/office/officeart/2005/8/layout/vList4"/>
    <dgm:cxn modelId="{5318E2FA-D30D-4A24-95BC-7CC8DFE241F8}" type="presParOf" srcId="{D15CF4F1-198D-4E6A-B925-5EE4B3EC69C9}" destId="{002FE71C-AB76-4C4B-AB36-42F383FAEAB9}" srcOrd="1" destOrd="0" presId="urn:microsoft.com/office/officeart/2005/8/layout/vList4"/>
    <dgm:cxn modelId="{71F81F28-C4D6-4A4D-AF5A-80EE74A70F17}" type="presParOf" srcId="{D15CF4F1-198D-4E6A-B925-5EE4B3EC69C9}" destId="{3831BD2C-CD77-4235-BEF3-A44B92605201}" srcOrd="2" destOrd="0" presId="urn:microsoft.com/office/officeart/2005/8/layout/vList4"/>
    <dgm:cxn modelId="{A48A0EC9-CBC8-46D1-9404-C5BC35AA21E1}" type="presParOf" srcId="{335E07A3-E80E-4C82-89E5-3751DAEE1802}" destId="{16F8A395-2543-489E-ABF6-A179A1EEAAC8}" srcOrd="3" destOrd="0" presId="urn:microsoft.com/office/officeart/2005/8/layout/vList4"/>
    <dgm:cxn modelId="{E597FD45-F825-4D14-BB30-E83FC6588189}" type="presParOf" srcId="{335E07A3-E80E-4C82-89E5-3751DAEE1802}" destId="{004CED62-4679-43DB-87F9-228AA6CDFAC9}" srcOrd="4" destOrd="0" presId="urn:microsoft.com/office/officeart/2005/8/layout/vList4"/>
    <dgm:cxn modelId="{3FBF0257-A6DE-41CA-BCF0-EA1BF25D2852}" type="presParOf" srcId="{004CED62-4679-43DB-87F9-228AA6CDFAC9}" destId="{691BBAEB-68B9-4FAE-BD2D-5F429FEBEFAF}" srcOrd="0" destOrd="0" presId="urn:microsoft.com/office/officeart/2005/8/layout/vList4"/>
    <dgm:cxn modelId="{0FEB2474-D785-497F-BE74-C0F737365A6F}" type="presParOf" srcId="{004CED62-4679-43DB-87F9-228AA6CDFAC9}" destId="{18765426-4C49-45F9-9E4B-75D0B0039766}" srcOrd="1" destOrd="0" presId="urn:microsoft.com/office/officeart/2005/8/layout/vList4"/>
    <dgm:cxn modelId="{A7BB900D-2E96-4FB9-89D3-A471BB36E265}" type="presParOf" srcId="{004CED62-4679-43DB-87F9-228AA6CDFAC9}" destId="{EB1BE9D4-E595-40E8-8A81-BAC92F92455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E57BAE-D524-4541-B666-A0A5B4606C6A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AF16C86-DB43-40DD-8816-CB2147898ED4}">
      <dgm:prSet phldrT="[Texto]"/>
      <dgm:spPr/>
      <dgm:t>
        <a:bodyPr/>
        <a:lstStyle/>
        <a:p>
          <a:r>
            <a:rPr lang="es-CO" dirty="0"/>
            <a:t>H4 Impuesto Diferido</a:t>
          </a:r>
        </a:p>
      </dgm:t>
    </dgm:pt>
    <dgm:pt modelId="{F0278EAE-61CE-4AD5-B91D-B99EE1A44941}" type="parTrans" cxnId="{319E6AAF-B111-4D10-AFB5-045F0E6C7EAD}">
      <dgm:prSet/>
      <dgm:spPr/>
      <dgm:t>
        <a:bodyPr/>
        <a:lstStyle/>
        <a:p>
          <a:endParaRPr lang="es-CO"/>
        </a:p>
      </dgm:t>
    </dgm:pt>
    <dgm:pt modelId="{26935F63-9B45-4A33-9CF4-AE57F0D2420A}" type="sibTrans" cxnId="{319E6AAF-B111-4D10-AFB5-045F0E6C7EAD}">
      <dgm:prSet/>
      <dgm:spPr/>
      <dgm:t>
        <a:bodyPr/>
        <a:lstStyle/>
        <a:p>
          <a:endParaRPr lang="es-CO"/>
        </a:p>
      </dgm:t>
    </dgm:pt>
    <dgm:pt modelId="{00567B48-D1FC-4B96-A375-C4CE22B08F72}">
      <dgm:prSet phldrT="[Texto]"/>
      <dgm:spPr/>
      <dgm:t>
        <a:bodyPr/>
        <a:lstStyle/>
        <a:p>
          <a:r>
            <a:rPr lang="es-CO" dirty="0"/>
            <a:t>Detalla las partidas que incidieron en el cálculo del impuesto diferido</a:t>
          </a:r>
        </a:p>
      </dgm:t>
    </dgm:pt>
    <dgm:pt modelId="{BA673A08-17C5-48B5-9E2D-C4B57AF8C685}" type="parTrans" cxnId="{8E0658A0-4331-42D0-89A4-7430BBDB1A46}">
      <dgm:prSet/>
      <dgm:spPr/>
      <dgm:t>
        <a:bodyPr/>
        <a:lstStyle/>
        <a:p>
          <a:endParaRPr lang="es-CO"/>
        </a:p>
      </dgm:t>
    </dgm:pt>
    <dgm:pt modelId="{DD4D6016-410C-4B51-9740-F4BA3C85281B}" type="sibTrans" cxnId="{8E0658A0-4331-42D0-89A4-7430BBDB1A46}">
      <dgm:prSet/>
      <dgm:spPr/>
      <dgm:t>
        <a:bodyPr/>
        <a:lstStyle/>
        <a:p>
          <a:endParaRPr lang="es-CO"/>
        </a:p>
      </dgm:t>
    </dgm:pt>
    <dgm:pt modelId="{31770BDB-A71B-4D54-BE36-48903EDAD019}">
      <dgm:prSet phldrT="[Texto]"/>
      <dgm:spPr/>
      <dgm:t>
        <a:bodyPr/>
        <a:lstStyle/>
        <a:p>
          <a:r>
            <a:rPr lang="es-CO" dirty="0"/>
            <a:t>Establece control de los saldos a favor, pérdidas fiscales y exceso de rentas presuntivas y sus respectivas compensaciones</a:t>
          </a:r>
        </a:p>
      </dgm:t>
    </dgm:pt>
    <dgm:pt modelId="{E5A076AF-67EB-46D0-9D91-4A3D9CF20643}" type="parTrans" cxnId="{5ED35B69-DA70-4837-B83C-0FC32D7410DF}">
      <dgm:prSet/>
      <dgm:spPr/>
      <dgm:t>
        <a:bodyPr/>
        <a:lstStyle/>
        <a:p>
          <a:endParaRPr lang="es-CO"/>
        </a:p>
      </dgm:t>
    </dgm:pt>
    <dgm:pt modelId="{5447C49E-FBC4-484A-80ED-6CAA3626DDE6}" type="sibTrans" cxnId="{5ED35B69-DA70-4837-B83C-0FC32D7410DF}">
      <dgm:prSet/>
      <dgm:spPr/>
      <dgm:t>
        <a:bodyPr/>
        <a:lstStyle/>
        <a:p>
          <a:endParaRPr lang="es-CO"/>
        </a:p>
      </dgm:t>
    </dgm:pt>
    <dgm:pt modelId="{A97A8B29-CE0A-47FB-A2BB-FF6DF511B013}">
      <dgm:prSet phldrT="[Texto]"/>
      <dgm:spPr/>
      <dgm:t>
        <a:bodyPr/>
        <a:lstStyle/>
        <a:p>
          <a:r>
            <a:rPr lang="es-CO" dirty="0"/>
            <a:t>H5 ingresos y Facturación</a:t>
          </a:r>
        </a:p>
        <a:p>
          <a:r>
            <a:rPr lang="es-CO" dirty="0"/>
            <a:t>Detalla los valores físicamente facturados vrs el devengo contable y establece las diferencias entre uno y otro </a:t>
          </a:r>
        </a:p>
        <a:p>
          <a:endParaRPr lang="es-CO" dirty="0"/>
        </a:p>
      </dgm:t>
    </dgm:pt>
    <dgm:pt modelId="{A76A4E7B-879A-49AF-95AC-98E7AD9826FB}" type="parTrans" cxnId="{BD0D232A-4155-4B07-AE0A-95E7341709C3}">
      <dgm:prSet/>
      <dgm:spPr/>
      <dgm:t>
        <a:bodyPr/>
        <a:lstStyle/>
        <a:p>
          <a:endParaRPr lang="es-CO"/>
        </a:p>
      </dgm:t>
    </dgm:pt>
    <dgm:pt modelId="{5A55E0CB-CE49-43D8-AF89-5DFA0763900C}" type="sibTrans" cxnId="{BD0D232A-4155-4B07-AE0A-95E7341709C3}">
      <dgm:prSet/>
      <dgm:spPr/>
      <dgm:t>
        <a:bodyPr/>
        <a:lstStyle/>
        <a:p>
          <a:endParaRPr lang="es-CO"/>
        </a:p>
      </dgm:t>
    </dgm:pt>
    <dgm:pt modelId="{811D6092-13EB-48BE-886E-74F4FEC08376}">
      <dgm:prSet phldrT="[Texto]"/>
      <dgm:spPr/>
      <dgm:t>
        <a:bodyPr/>
        <a:lstStyle/>
        <a:p>
          <a:r>
            <a:rPr lang="es-CO" dirty="0"/>
            <a:t>H6  Activos Fijos</a:t>
          </a:r>
        </a:p>
      </dgm:t>
    </dgm:pt>
    <dgm:pt modelId="{5BCA555E-4FA0-402C-BA6A-8F53C2C7DBE3}" type="parTrans" cxnId="{175F1D64-DDDD-440C-9404-DD67A6E3B811}">
      <dgm:prSet/>
      <dgm:spPr/>
      <dgm:t>
        <a:bodyPr/>
        <a:lstStyle/>
        <a:p>
          <a:endParaRPr lang="es-CO"/>
        </a:p>
      </dgm:t>
    </dgm:pt>
    <dgm:pt modelId="{2686D1F3-D81B-4A5E-97D9-C4AE80E56A28}" type="sibTrans" cxnId="{175F1D64-DDDD-440C-9404-DD67A6E3B811}">
      <dgm:prSet/>
      <dgm:spPr/>
      <dgm:t>
        <a:bodyPr/>
        <a:lstStyle/>
        <a:p>
          <a:endParaRPr lang="es-CO"/>
        </a:p>
      </dgm:t>
    </dgm:pt>
    <dgm:pt modelId="{21D84F55-18B2-4B8A-B0E9-AC36ECEBB06A}">
      <dgm:prSet phldrT="[Texto]"/>
      <dgm:spPr/>
      <dgm:t>
        <a:bodyPr/>
        <a:lstStyle/>
        <a:p>
          <a:r>
            <a:rPr lang="es-CO" dirty="0"/>
            <a:t>Contiene el detalle por grupo de activos fijos contable y fiscal</a:t>
          </a:r>
        </a:p>
      </dgm:t>
    </dgm:pt>
    <dgm:pt modelId="{04D9600A-220B-4EBA-A8BB-F54277337729}" type="parTrans" cxnId="{837269B7-8461-4446-AC15-12E8B930979E}">
      <dgm:prSet/>
      <dgm:spPr/>
      <dgm:t>
        <a:bodyPr/>
        <a:lstStyle/>
        <a:p>
          <a:endParaRPr lang="es-CO"/>
        </a:p>
      </dgm:t>
    </dgm:pt>
    <dgm:pt modelId="{F3A9DB59-456F-46EE-9354-0E2546F3CB77}" type="sibTrans" cxnId="{837269B7-8461-4446-AC15-12E8B930979E}">
      <dgm:prSet/>
      <dgm:spPr/>
      <dgm:t>
        <a:bodyPr/>
        <a:lstStyle/>
        <a:p>
          <a:endParaRPr lang="es-CO"/>
        </a:p>
      </dgm:t>
    </dgm:pt>
    <dgm:pt modelId="{932DCDB6-DE9F-4F75-9404-640189E10F10}">
      <dgm:prSet phldrT="[Texto]"/>
      <dgm:spPr/>
      <dgm:t>
        <a:bodyPr/>
        <a:lstStyle/>
        <a:p>
          <a:r>
            <a:rPr lang="es-CO" dirty="0"/>
            <a:t>Incluye los activos que se manejan por Leasing Financiero.</a:t>
          </a:r>
        </a:p>
      </dgm:t>
    </dgm:pt>
    <dgm:pt modelId="{6D5C6D28-8278-4A37-BA98-6BCC544855B6}" type="sibTrans" cxnId="{5926EAA3-EE83-4187-BB56-D3F5B25579C4}">
      <dgm:prSet/>
      <dgm:spPr/>
      <dgm:t>
        <a:bodyPr/>
        <a:lstStyle/>
        <a:p>
          <a:endParaRPr lang="es-CO"/>
        </a:p>
      </dgm:t>
    </dgm:pt>
    <dgm:pt modelId="{5913881E-6990-440C-B2A6-94133F72BB12}" type="parTrans" cxnId="{5926EAA3-EE83-4187-BB56-D3F5B25579C4}">
      <dgm:prSet/>
      <dgm:spPr/>
      <dgm:t>
        <a:bodyPr/>
        <a:lstStyle/>
        <a:p>
          <a:endParaRPr lang="es-CO"/>
        </a:p>
      </dgm:t>
    </dgm:pt>
    <dgm:pt modelId="{335E07A3-E80E-4C82-89E5-3751DAEE1802}" type="pres">
      <dgm:prSet presAssocID="{63E57BAE-D524-4541-B666-A0A5B4606C6A}" presName="linear" presStyleCnt="0">
        <dgm:presLayoutVars>
          <dgm:dir/>
          <dgm:resizeHandles val="exact"/>
        </dgm:presLayoutVars>
      </dgm:prSet>
      <dgm:spPr/>
    </dgm:pt>
    <dgm:pt modelId="{06EC0E63-082C-400E-9645-9879F7132267}" type="pres">
      <dgm:prSet presAssocID="{1AF16C86-DB43-40DD-8816-CB2147898ED4}" presName="comp" presStyleCnt="0"/>
      <dgm:spPr/>
    </dgm:pt>
    <dgm:pt modelId="{76A9A170-9CC6-47EA-B230-0C6DC8F1C554}" type="pres">
      <dgm:prSet presAssocID="{1AF16C86-DB43-40DD-8816-CB2147898ED4}" presName="box" presStyleLbl="node1" presStyleIdx="0" presStyleCnt="3"/>
      <dgm:spPr/>
    </dgm:pt>
    <dgm:pt modelId="{DBD5BBF8-F313-4CB9-BEE8-58A3A67484D6}" type="pres">
      <dgm:prSet presAssocID="{1AF16C86-DB43-40DD-8816-CB2147898ED4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56272B6-9AAE-402E-9549-6DC669F2D5E4}" type="pres">
      <dgm:prSet presAssocID="{1AF16C86-DB43-40DD-8816-CB2147898ED4}" presName="text" presStyleLbl="node1" presStyleIdx="0" presStyleCnt="3">
        <dgm:presLayoutVars>
          <dgm:bulletEnabled val="1"/>
        </dgm:presLayoutVars>
      </dgm:prSet>
      <dgm:spPr/>
    </dgm:pt>
    <dgm:pt modelId="{86F64F86-A552-4082-9132-7E6547AF58F6}" type="pres">
      <dgm:prSet presAssocID="{26935F63-9B45-4A33-9CF4-AE57F0D2420A}" presName="spacer" presStyleCnt="0"/>
      <dgm:spPr/>
    </dgm:pt>
    <dgm:pt modelId="{D15CF4F1-198D-4E6A-B925-5EE4B3EC69C9}" type="pres">
      <dgm:prSet presAssocID="{A97A8B29-CE0A-47FB-A2BB-FF6DF511B013}" presName="comp" presStyleCnt="0"/>
      <dgm:spPr/>
    </dgm:pt>
    <dgm:pt modelId="{72ED9746-634B-4D29-849E-2D16DD5DFDF5}" type="pres">
      <dgm:prSet presAssocID="{A97A8B29-CE0A-47FB-A2BB-FF6DF511B013}" presName="box" presStyleLbl="node1" presStyleIdx="1" presStyleCnt="3"/>
      <dgm:spPr/>
    </dgm:pt>
    <dgm:pt modelId="{002FE71C-AB76-4C4B-AB36-42F383FAEAB9}" type="pres">
      <dgm:prSet presAssocID="{A97A8B29-CE0A-47FB-A2BB-FF6DF511B013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31BD2C-CD77-4235-BEF3-A44B92605201}" type="pres">
      <dgm:prSet presAssocID="{A97A8B29-CE0A-47FB-A2BB-FF6DF511B013}" presName="text" presStyleLbl="node1" presStyleIdx="1" presStyleCnt="3">
        <dgm:presLayoutVars>
          <dgm:bulletEnabled val="1"/>
        </dgm:presLayoutVars>
      </dgm:prSet>
      <dgm:spPr/>
    </dgm:pt>
    <dgm:pt modelId="{16F8A395-2543-489E-ABF6-A179A1EEAAC8}" type="pres">
      <dgm:prSet presAssocID="{5A55E0CB-CE49-43D8-AF89-5DFA0763900C}" presName="spacer" presStyleCnt="0"/>
      <dgm:spPr/>
    </dgm:pt>
    <dgm:pt modelId="{004CED62-4679-43DB-87F9-228AA6CDFAC9}" type="pres">
      <dgm:prSet presAssocID="{811D6092-13EB-48BE-886E-74F4FEC08376}" presName="comp" presStyleCnt="0"/>
      <dgm:spPr/>
    </dgm:pt>
    <dgm:pt modelId="{691BBAEB-68B9-4FAE-BD2D-5F429FEBEFAF}" type="pres">
      <dgm:prSet presAssocID="{811D6092-13EB-48BE-886E-74F4FEC08376}" presName="box" presStyleLbl="node1" presStyleIdx="2" presStyleCnt="3"/>
      <dgm:spPr/>
    </dgm:pt>
    <dgm:pt modelId="{18765426-4C49-45F9-9E4B-75D0B0039766}" type="pres">
      <dgm:prSet presAssocID="{811D6092-13EB-48BE-886E-74F4FEC08376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EB1BE9D4-E595-40E8-8A81-BAC92F92455F}" type="pres">
      <dgm:prSet presAssocID="{811D6092-13EB-48BE-886E-74F4FEC08376}" presName="text" presStyleLbl="node1" presStyleIdx="2" presStyleCnt="3">
        <dgm:presLayoutVars>
          <dgm:bulletEnabled val="1"/>
        </dgm:presLayoutVars>
      </dgm:prSet>
      <dgm:spPr/>
    </dgm:pt>
  </dgm:ptLst>
  <dgm:cxnLst>
    <dgm:cxn modelId="{2313EA09-6B8D-4F32-A022-E703CA67F9F8}" type="presOf" srcId="{811D6092-13EB-48BE-886E-74F4FEC08376}" destId="{EB1BE9D4-E595-40E8-8A81-BAC92F92455F}" srcOrd="1" destOrd="0" presId="urn:microsoft.com/office/officeart/2005/8/layout/vList4"/>
    <dgm:cxn modelId="{32CEE414-C5CD-4B91-9D52-19845035778C}" type="presOf" srcId="{1AF16C86-DB43-40DD-8816-CB2147898ED4}" destId="{76A9A170-9CC6-47EA-B230-0C6DC8F1C554}" srcOrd="0" destOrd="0" presId="urn:microsoft.com/office/officeart/2005/8/layout/vList4"/>
    <dgm:cxn modelId="{3D558524-ACDC-46C6-B883-53E143D45691}" type="presOf" srcId="{31770BDB-A71B-4D54-BE36-48903EDAD019}" destId="{E56272B6-9AAE-402E-9549-6DC669F2D5E4}" srcOrd="1" destOrd="2" presId="urn:microsoft.com/office/officeart/2005/8/layout/vList4"/>
    <dgm:cxn modelId="{BD0D232A-4155-4B07-AE0A-95E7341709C3}" srcId="{63E57BAE-D524-4541-B666-A0A5B4606C6A}" destId="{A97A8B29-CE0A-47FB-A2BB-FF6DF511B013}" srcOrd="1" destOrd="0" parTransId="{A76A4E7B-879A-49AF-95AC-98E7AD9826FB}" sibTransId="{5A55E0CB-CE49-43D8-AF89-5DFA0763900C}"/>
    <dgm:cxn modelId="{32BFB52D-8809-4562-955F-EE3026E7636D}" type="presOf" srcId="{A97A8B29-CE0A-47FB-A2BB-FF6DF511B013}" destId="{72ED9746-634B-4D29-849E-2D16DD5DFDF5}" srcOrd="0" destOrd="0" presId="urn:microsoft.com/office/officeart/2005/8/layout/vList4"/>
    <dgm:cxn modelId="{308CDD3D-AE60-4E11-970A-1284D4920B09}" type="presOf" srcId="{1AF16C86-DB43-40DD-8816-CB2147898ED4}" destId="{E56272B6-9AAE-402E-9549-6DC669F2D5E4}" srcOrd="1" destOrd="0" presId="urn:microsoft.com/office/officeart/2005/8/layout/vList4"/>
    <dgm:cxn modelId="{D0D26C3E-C848-42EB-9206-1AD47C0E5597}" type="presOf" srcId="{932DCDB6-DE9F-4F75-9404-640189E10F10}" destId="{EB1BE9D4-E595-40E8-8A81-BAC92F92455F}" srcOrd="1" destOrd="2" presId="urn:microsoft.com/office/officeart/2005/8/layout/vList4"/>
    <dgm:cxn modelId="{90D4D140-024C-4C9B-B142-322A1E2B0097}" type="presOf" srcId="{00567B48-D1FC-4B96-A375-C4CE22B08F72}" destId="{E56272B6-9AAE-402E-9549-6DC669F2D5E4}" srcOrd="1" destOrd="1" presId="urn:microsoft.com/office/officeart/2005/8/layout/vList4"/>
    <dgm:cxn modelId="{175F1D64-DDDD-440C-9404-DD67A6E3B811}" srcId="{63E57BAE-D524-4541-B666-A0A5B4606C6A}" destId="{811D6092-13EB-48BE-886E-74F4FEC08376}" srcOrd="2" destOrd="0" parTransId="{5BCA555E-4FA0-402C-BA6A-8F53C2C7DBE3}" sibTransId="{2686D1F3-D81B-4A5E-97D9-C4AE80E56A28}"/>
    <dgm:cxn modelId="{5ED35B69-DA70-4837-B83C-0FC32D7410DF}" srcId="{1AF16C86-DB43-40DD-8816-CB2147898ED4}" destId="{31770BDB-A71B-4D54-BE36-48903EDAD019}" srcOrd="1" destOrd="0" parTransId="{E5A076AF-67EB-46D0-9D91-4A3D9CF20643}" sibTransId="{5447C49E-FBC4-484A-80ED-6CAA3626DDE6}"/>
    <dgm:cxn modelId="{15C22C4A-5D36-48BC-BF50-7CB21612F90C}" type="presOf" srcId="{31770BDB-A71B-4D54-BE36-48903EDAD019}" destId="{76A9A170-9CC6-47EA-B230-0C6DC8F1C554}" srcOrd="0" destOrd="2" presId="urn:microsoft.com/office/officeart/2005/8/layout/vList4"/>
    <dgm:cxn modelId="{2EC9398D-C03E-4FAE-A557-451B21B631C4}" type="presOf" srcId="{21D84F55-18B2-4B8A-B0E9-AC36ECEBB06A}" destId="{691BBAEB-68B9-4FAE-BD2D-5F429FEBEFAF}" srcOrd="0" destOrd="1" presId="urn:microsoft.com/office/officeart/2005/8/layout/vList4"/>
    <dgm:cxn modelId="{8E0658A0-4331-42D0-89A4-7430BBDB1A46}" srcId="{1AF16C86-DB43-40DD-8816-CB2147898ED4}" destId="{00567B48-D1FC-4B96-A375-C4CE22B08F72}" srcOrd="0" destOrd="0" parTransId="{BA673A08-17C5-48B5-9E2D-C4B57AF8C685}" sibTransId="{DD4D6016-410C-4B51-9740-F4BA3C85281B}"/>
    <dgm:cxn modelId="{292A89A2-DA35-484E-92EE-668765B7B930}" type="presOf" srcId="{811D6092-13EB-48BE-886E-74F4FEC08376}" destId="{691BBAEB-68B9-4FAE-BD2D-5F429FEBEFAF}" srcOrd="0" destOrd="0" presId="urn:microsoft.com/office/officeart/2005/8/layout/vList4"/>
    <dgm:cxn modelId="{5926EAA3-EE83-4187-BB56-D3F5B25579C4}" srcId="{811D6092-13EB-48BE-886E-74F4FEC08376}" destId="{932DCDB6-DE9F-4F75-9404-640189E10F10}" srcOrd="1" destOrd="0" parTransId="{5913881E-6990-440C-B2A6-94133F72BB12}" sibTransId="{6D5C6D28-8278-4A37-BA98-6BCC544855B6}"/>
    <dgm:cxn modelId="{319E6AAF-B111-4D10-AFB5-045F0E6C7EAD}" srcId="{63E57BAE-D524-4541-B666-A0A5B4606C6A}" destId="{1AF16C86-DB43-40DD-8816-CB2147898ED4}" srcOrd="0" destOrd="0" parTransId="{F0278EAE-61CE-4AD5-B91D-B99EE1A44941}" sibTransId="{26935F63-9B45-4A33-9CF4-AE57F0D2420A}"/>
    <dgm:cxn modelId="{837269B7-8461-4446-AC15-12E8B930979E}" srcId="{811D6092-13EB-48BE-886E-74F4FEC08376}" destId="{21D84F55-18B2-4B8A-B0E9-AC36ECEBB06A}" srcOrd="0" destOrd="0" parTransId="{04D9600A-220B-4EBA-A8BB-F54277337729}" sibTransId="{F3A9DB59-456F-46EE-9354-0E2546F3CB77}"/>
    <dgm:cxn modelId="{1874F0BE-8583-4DBE-BA36-CC875622A219}" type="presOf" srcId="{932DCDB6-DE9F-4F75-9404-640189E10F10}" destId="{691BBAEB-68B9-4FAE-BD2D-5F429FEBEFAF}" srcOrd="0" destOrd="2" presId="urn:microsoft.com/office/officeart/2005/8/layout/vList4"/>
    <dgm:cxn modelId="{74EC72D7-3C5D-4A04-B7E5-312B79E06076}" type="presOf" srcId="{63E57BAE-D524-4541-B666-A0A5B4606C6A}" destId="{335E07A3-E80E-4C82-89E5-3751DAEE1802}" srcOrd="0" destOrd="0" presId="urn:microsoft.com/office/officeart/2005/8/layout/vList4"/>
    <dgm:cxn modelId="{E2C78BE6-37DE-4AC0-9426-1073784120E1}" type="presOf" srcId="{00567B48-D1FC-4B96-A375-C4CE22B08F72}" destId="{76A9A170-9CC6-47EA-B230-0C6DC8F1C554}" srcOrd="0" destOrd="1" presId="urn:microsoft.com/office/officeart/2005/8/layout/vList4"/>
    <dgm:cxn modelId="{413C43FC-5D9D-4F59-8819-C9D79037D1D3}" type="presOf" srcId="{A97A8B29-CE0A-47FB-A2BB-FF6DF511B013}" destId="{3831BD2C-CD77-4235-BEF3-A44B92605201}" srcOrd="1" destOrd="0" presId="urn:microsoft.com/office/officeart/2005/8/layout/vList4"/>
    <dgm:cxn modelId="{0FFBEBFD-66A9-41D6-B29A-57CF44BC023A}" type="presOf" srcId="{21D84F55-18B2-4B8A-B0E9-AC36ECEBB06A}" destId="{EB1BE9D4-E595-40E8-8A81-BAC92F92455F}" srcOrd="1" destOrd="1" presId="urn:microsoft.com/office/officeart/2005/8/layout/vList4"/>
    <dgm:cxn modelId="{6456AB65-AD60-4F9E-8AFC-ADC1A35A0B6B}" type="presParOf" srcId="{335E07A3-E80E-4C82-89E5-3751DAEE1802}" destId="{06EC0E63-082C-400E-9645-9879F7132267}" srcOrd="0" destOrd="0" presId="urn:microsoft.com/office/officeart/2005/8/layout/vList4"/>
    <dgm:cxn modelId="{6751F660-D7F8-49E5-B07C-93ABC9EA0A2E}" type="presParOf" srcId="{06EC0E63-082C-400E-9645-9879F7132267}" destId="{76A9A170-9CC6-47EA-B230-0C6DC8F1C554}" srcOrd="0" destOrd="0" presId="urn:microsoft.com/office/officeart/2005/8/layout/vList4"/>
    <dgm:cxn modelId="{186FCA93-5BF9-4D25-AE27-F7A71D2C6008}" type="presParOf" srcId="{06EC0E63-082C-400E-9645-9879F7132267}" destId="{DBD5BBF8-F313-4CB9-BEE8-58A3A67484D6}" srcOrd="1" destOrd="0" presId="urn:microsoft.com/office/officeart/2005/8/layout/vList4"/>
    <dgm:cxn modelId="{63BE69E5-7923-4FA6-820E-6DC9CC85B555}" type="presParOf" srcId="{06EC0E63-082C-400E-9645-9879F7132267}" destId="{E56272B6-9AAE-402E-9549-6DC669F2D5E4}" srcOrd="2" destOrd="0" presId="urn:microsoft.com/office/officeart/2005/8/layout/vList4"/>
    <dgm:cxn modelId="{1914ADAC-BF90-46D4-B2F3-3CAC47C8CE09}" type="presParOf" srcId="{335E07A3-E80E-4C82-89E5-3751DAEE1802}" destId="{86F64F86-A552-4082-9132-7E6547AF58F6}" srcOrd="1" destOrd="0" presId="urn:microsoft.com/office/officeart/2005/8/layout/vList4"/>
    <dgm:cxn modelId="{408EDE99-8732-41B4-94D7-12F3C8F7B2F8}" type="presParOf" srcId="{335E07A3-E80E-4C82-89E5-3751DAEE1802}" destId="{D15CF4F1-198D-4E6A-B925-5EE4B3EC69C9}" srcOrd="2" destOrd="0" presId="urn:microsoft.com/office/officeart/2005/8/layout/vList4"/>
    <dgm:cxn modelId="{92C69C0B-4F2F-43D9-A896-E2B220802F1E}" type="presParOf" srcId="{D15CF4F1-198D-4E6A-B925-5EE4B3EC69C9}" destId="{72ED9746-634B-4D29-849E-2D16DD5DFDF5}" srcOrd="0" destOrd="0" presId="urn:microsoft.com/office/officeart/2005/8/layout/vList4"/>
    <dgm:cxn modelId="{1DC914E0-7072-49D8-ACF7-0AD036A1E3E2}" type="presParOf" srcId="{D15CF4F1-198D-4E6A-B925-5EE4B3EC69C9}" destId="{002FE71C-AB76-4C4B-AB36-42F383FAEAB9}" srcOrd="1" destOrd="0" presId="urn:microsoft.com/office/officeart/2005/8/layout/vList4"/>
    <dgm:cxn modelId="{9DA4A701-39CE-4A53-88AE-9B0112D0B1B3}" type="presParOf" srcId="{D15CF4F1-198D-4E6A-B925-5EE4B3EC69C9}" destId="{3831BD2C-CD77-4235-BEF3-A44B92605201}" srcOrd="2" destOrd="0" presId="urn:microsoft.com/office/officeart/2005/8/layout/vList4"/>
    <dgm:cxn modelId="{AEE3887B-9ACF-4292-9113-5751B2EA3AB9}" type="presParOf" srcId="{335E07A3-E80E-4C82-89E5-3751DAEE1802}" destId="{16F8A395-2543-489E-ABF6-A179A1EEAAC8}" srcOrd="3" destOrd="0" presId="urn:microsoft.com/office/officeart/2005/8/layout/vList4"/>
    <dgm:cxn modelId="{4AE7B935-67E9-4572-9FDD-E486898E20FD}" type="presParOf" srcId="{335E07A3-E80E-4C82-89E5-3751DAEE1802}" destId="{004CED62-4679-43DB-87F9-228AA6CDFAC9}" srcOrd="4" destOrd="0" presId="urn:microsoft.com/office/officeart/2005/8/layout/vList4"/>
    <dgm:cxn modelId="{275D905B-F965-40F0-9E10-AD37E4E9C504}" type="presParOf" srcId="{004CED62-4679-43DB-87F9-228AA6CDFAC9}" destId="{691BBAEB-68B9-4FAE-BD2D-5F429FEBEFAF}" srcOrd="0" destOrd="0" presId="urn:microsoft.com/office/officeart/2005/8/layout/vList4"/>
    <dgm:cxn modelId="{5DE2EEB7-9E21-445E-BA96-15183E68D75C}" type="presParOf" srcId="{004CED62-4679-43DB-87F9-228AA6CDFAC9}" destId="{18765426-4C49-45F9-9E4B-75D0B0039766}" srcOrd="1" destOrd="0" presId="urn:microsoft.com/office/officeart/2005/8/layout/vList4"/>
    <dgm:cxn modelId="{8D47E325-FCC6-45C4-9ADF-204BA838E02A}" type="presParOf" srcId="{004CED62-4679-43DB-87F9-228AA6CDFAC9}" destId="{EB1BE9D4-E595-40E8-8A81-BAC92F92455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15F1EA-385E-4F0E-AD6C-3E6DD8F900E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AC053F1E-C355-4B23-9EB6-147887D88E46}">
      <dgm:prSet phldrT="[Texto]" custT="1"/>
      <dgm:spPr/>
      <dgm:t>
        <a:bodyPr/>
        <a:lstStyle/>
        <a:p>
          <a:r>
            <a:rPr lang="es-CO" sz="4800" dirty="0"/>
            <a:t>H7 Resumen ESF-ERI</a:t>
          </a:r>
        </a:p>
      </dgm:t>
    </dgm:pt>
    <dgm:pt modelId="{369F57DD-8620-436F-9606-8AD5342E3E69}" type="parTrans" cxnId="{FE96C839-41A5-4B7E-AFBE-DF6ABA1AB9D1}">
      <dgm:prSet/>
      <dgm:spPr/>
      <dgm:t>
        <a:bodyPr/>
        <a:lstStyle/>
        <a:p>
          <a:endParaRPr lang="es-CO"/>
        </a:p>
      </dgm:t>
    </dgm:pt>
    <dgm:pt modelId="{02E1AE6B-ABBB-4518-967D-BC2CFD96B24C}" type="sibTrans" cxnId="{FE96C839-41A5-4B7E-AFBE-DF6ABA1AB9D1}">
      <dgm:prSet/>
      <dgm:spPr/>
      <dgm:t>
        <a:bodyPr/>
        <a:lstStyle/>
        <a:p>
          <a:endParaRPr lang="es-CO"/>
        </a:p>
      </dgm:t>
    </dgm:pt>
    <dgm:pt modelId="{9A3726A9-2B91-4BAA-89CE-A0B75534712A}">
      <dgm:prSet phldrT="[Texto]"/>
      <dgm:spPr/>
      <dgm:t>
        <a:bodyPr/>
        <a:lstStyle/>
        <a:p>
          <a:r>
            <a:rPr lang="es-CO" sz="4400" dirty="0"/>
            <a:t>Contiene el consolidado de los dos estados</a:t>
          </a:r>
        </a:p>
      </dgm:t>
    </dgm:pt>
    <dgm:pt modelId="{6765216C-FF2B-4389-84AD-76B41F09E465}" type="parTrans" cxnId="{C7847AB7-0192-49AD-8AFC-4E45B71B1CE3}">
      <dgm:prSet/>
      <dgm:spPr/>
      <dgm:t>
        <a:bodyPr/>
        <a:lstStyle/>
        <a:p>
          <a:endParaRPr lang="es-CO"/>
        </a:p>
      </dgm:t>
    </dgm:pt>
    <dgm:pt modelId="{6737129E-6BB0-45F6-8814-C81370DD3E66}" type="sibTrans" cxnId="{C7847AB7-0192-49AD-8AFC-4E45B71B1CE3}">
      <dgm:prSet/>
      <dgm:spPr/>
      <dgm:t>
        <a:bodyPr/>
        <a:lstStyle/>
        <a:p>
          <a:endParaRPr lang="es-CO"/>
        </a:p>
      </dgm:t>
    </dgm:pt>
    <dgm:pt modelId="{BE443ADE-F598-4130-BAD4-405D643B66DB}">
      <dgm:prSet phldrT="[Texto]"/>
      <dgm:spPr/>
      <dgm:t>
        <a:bodyPr/>
        <a:lstStyle/>
        <a:p>
          <a:r>
            <a:rPr lang="es-CO" sz="4400" dirty="0"/>
            <a:t>Hoja automática (no se diligencia)</a:t>
          </a:r>
        </a:p>
      </dgm:t>
    </dgm:pt>
    <dgm:pt modelId="{4A47837E-6578-4399-9648-18126BEAF7E8}" type="parTrans" cxnId="{4847848B-CEAC-464B-A8BA-7C12B0CCA97B}">
      <dgm:prSet/>
      <dgm:spPr/>
      <dgm:t>
        <a:bodyPr/>
        <a:lstStyle/>
        <a:p>
          <a:endParaRPr lang="es-CO"/>
        </a:p>
      </dgm:t>
    </dgm:pt>
    <dgm:pt modelId="{ABBB9C9F-16C9-4718-A401-3313958C7480}" type="sibTrans" cxnId="{4847848B-CEAC-464B-A8BA-7C12B0CCA97B}">
      <dgm:prSet/>
      <dgm:spPr/>
      <dgm:t>
        <a:bodyPr/>
        <a:lstStyle/>
        <a:p>
          <a:endParaRPr lang="es-CO"/>
        </a:p>
      </dgm:t>
    </dgm:pt>
    <dgm:pt modelId="{7A86F9C7-22FC-4313-893D-57FA163FB2A5}" type="pres">
      <dgm:prSet presAssocID="{0F15F1EA-385E-4F0E-AD6C-3E6DD8F900E8}" presName="linear" presStyleCnt="0">
        <dgm:presLayoutVars>
          <dgm:dir/>
          <dgm:resizeHandles val="exact"/>
        </dgm:presLayoutVars>
      </dgm:prSet>
      <dgm:spPr/>
    </dgm:pt>
    <dgm:pt modelId="{A895A563-0A25-4975-94A6-640FCAD70286}" type="pres">
      <dgm:prSet presAssocID="{AC053F1E-C355-4B23-9EB6-147887D88E46}" presName="comp" presStyleCnt="0"/>
      <dgm:spPr/>
    </dgm:pt>
    <dgm:pt modelId="{53604807-CF9A-4BCA-BAA0-4C6F60CF9A7E}" type="pres">
      <dgm:prSet presAssocID="{AC053F1E-C355-4B23-9EB6-147887D88E46}" presName="box" presStyleLbl="node1" presStyleIdx="0" presStyleCnt="1"/>
      <dgm:spPr/>
    </dgm:pt>
    <dgm:pt modelId="{5FEE3D3E-642E-4238-9621-1A8FE8309281}" type="pres">
      <dgm:prSet presAssocID="{AC053F1E-C355-4B23-9EB6-147887D88E46}" presName="img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CA1CFD1-AB05-4ED7-942B-19378B387F1C}" type="pres">
      <dgm:prSet presAssocID="{AC053F1E-C355-4B23-9EB6-147887D88E46}" presName="text" presStyleLbl="node1" presStyleIdx="0" presStyleCnt="1">
        <dgm:presLayoutVars>
          <dgm:bulletEnabled val="1"/>
        </dgm:presLayoutVars>
      </dgm:prSet>
      <dgm:spPr/>
    </dgm:pt>
  </dgm:ptLst>
  <dgm:cxnLst>
    <dgm:cxn modelId="{342E5205-3A7D-4C54-B390-1EE446169C06}" type="presOf" srcId="{AC053F1E-C355-4B23-9EB6-147887D88E46}" destId="{8CA1CFD1-AB05-4ED7-942B-19378B387F1C}" srcOrd="1" destOrd="0" presId="urn:microsoft.com/office/officeart/2005/8/layout/vList4"/>
    <dgm:cxn modelId="{FE96C839-41A5-4B7E-AFBE-DF6ABA1AB9D1}" srcId="{0F15F1EA-385E-4F0E-AD6C-3E6DD8F900E8}" destId="{AC053F1E-C355-4B23-9EB6-147887D88E46}" srcOrd="0" destOrd="0" parTransId="{369F57DD-8620-436F-9606-8AD5342E3E69}" sibTransId="{02E1AE6B-ABBB-4518-967D-BC2CFD96B24C}"/>
    <dgm:cxn modelId="{BA4CF34F-FEB5-44A6-844F-8255D165A4BB}" type="presOf" srcId="{0F15F1EA-385E-4F0E-AD6C-3E6DD8F900E8}" destId="{7A86F9C7-22FC-4313-893D-57FA163FB2A5}" srcOrd="0" destOrd="0" presId="urn:microsoft.com/office/officeart/2005/8/layout/vList4"/>
    <dgm:cxn modelId="{4847848B-CEAC-464B-A8BA-7C12B0CCA97B}" srcId="{AC053F1E-C355-4B23-9EB6-147887D88E46}" destId="{BE443ADE-F598-4130-BAD4-405D643B66DB}" srcOrd="1" destOrd="0" parTransId="{4A47837E-6578-4399-9648-18126BEAF7E8}" sibTransId="{ABBB9C9F-16C9-4718-A401-3313958C7480}"/>
    <dgm:cxn modelId="{D9E29F91-8D7D-488F-82FF-06677D878BFE}" type="presOf" srcId="{AC053F1E-C355-4B23-9EB6-147887D88E46}" destId="{53604807-CF9A-4BCA-BAA0-4C6F60CF9A7E}" srcOrd="0" destOrd="0" presId="urn:microsoft.com/office/officeart/2005/8/layout/vList4"/>
    <dgm:cxn modelId="{49BC0DA4-147C-4CE3-A56A-FE4B8EB6314D}" type="presOf" srcId="{9A3726A9-2B91-4BAA-89CE-A0B75534712A}" destId="{8CA1CFD1-AB05-4ED7-942B-19378B387F1C}" srcOrd="1" destOrd="1" presId="urn:microsoft.com/office/officeart/2005/8/layout/vList4"/>
    <dgm:cxn modelId="{352690A7-8C74-442F-92A6-4AE315CAA467}" type="presOf" srcId="{BE443ADE-F598-4130-BAD4-405D643B66DB}" destId="{8CA1CFD1-AB05-4ED7-942B-19378B387F1C}" srcOrd="1" destOrd="2" presId="urn:microsoft.com/office/officeart/2005/8/layout/vList4"/>
    <dgm:cxn modelId="{0CBAEEAD-770D-4ABC-8E19-50C16C8001BC}" type="presOf" srcId="{9A3726A9-2B91-4BAA-89CE-A0B75534712A}" destId="{53604807-CF9A-4BCA-BAA0-4C6F60CF9A7E}" srcOrd="0" destOrd="1" presId="urn:microsoft.com/office/officeart/2005/8/layout/vList4"/>
    <dgm:cxn modelId="{8604D2B2-76AD-4A2E-8724-EEE6D2D57DA6}" type="presOf" srcId="{BE443ADE-F598-4130-BAD4-405D643B66DB}" destId="{53604807-CF9A-4BCA-BAA0-4C6F60CF9A7E}" srcOrd="0" destOrd="2" presId="urn:microsoft.com/office/officeart/2005/8/layout/vList4"/>
    <dgm:cxn modelId="{C7847AB7-0192-49AD-8AFC-4E45B71B1CE3}" srcId="{AC053F1E-C355-4B23-9EB6-147887D88E46}" destId="{9A3726A9-2B91-4BAA-89CE-A0B75534712A}" srcOrd="0" destOrd="0" parTransId="{6765216C-FF2B-4389-84AD-76B41F09E465}" sibTransId="{6737129E-6BB0-45F6-8814-C81370DD3E66}"/>
    <dgm:cxn modelId="{02DBDE40-2450-491D-B679-23B2000F51FF}" type="presParOf" srcId="{7A86F9C7-22FC-4313-893D-57FA163FB2A5}" destId="{A895A563-0A25-4975-94A6-640FCAD70286}" srcOrd="0" destOrd="0" presId="urn:microsoft.com/office/officeart/2005/8/layout/vList4"/>
    <dgm:cxn modelId="{533B11AA-E9F7-40A2-A4B0-93C6F7EF9093}" type="presParOf" srcId="{A895A563-0A25-4975-94A6-640FCAD70286}" destId="{53604807-CF9A-4BCA-BAA0-4C6F60CF9A7E}" srcOrd="0" destOrd="0" presId="urn:microsoft.com/office/officeart/2005/8/layout/vList4"/>
    <dgm:cxn modelId="{A7E69B56-C462-4AF4-AE59-01BF7FB3DCF1}" type="presParOf" srcId="{A895A563-0A25-4975-94A6-640FCAD70286}" destId="{5FEE3D3E-642E-4238-9621-1A8FE8309281}" srcOrd="1" destOrd="0" presId="urn:microsoft.com/office/officeart/2005/8/layout/vList4"/>
    <dgm:cxn modelId="{994A1CCD-0646-44A1-B247-B2940DB9863E}" type="presParOf" srcId="{A895A563-0A25-4975-94A6-640FCAD70286}" destId="{8CA1CFD1-AB05-4ED7-942B-19378B387F1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5F5DB-7B08-41CD-8A8F-0FE2EA8BB54B}">
      <dsp:nvSpPr>
        <dsp:cNvPr id="0" name=""/>
        <dsp:cNvSpPr/>
      </dsp:nvSpPr>
      <dsp:spPr>
        <a:xfrm>
          <a:off x="0" y="0"/>
          <a:ext cx="8229600" cy="111680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Herramienta de control que implementa el contribuyente, en donde se reconocen las diferencias surgidas en el reconocimiento y medición contable vrs los criterios fiscales</a:t>
          </a:r>
        </a:p>
      </dsp:txBody>
      <dsp:txXfrm>
        <a:off x="0" y="0"/>
        <a:ext cx="8229600" cy="1116806"/>
      </dsp:txXfrm>
    </dsp:sp>
    <dsp:sp modelId="{FA33DDC8-D9F0-4341-91C3-F60A35E7D6E3}">
      <dsp:nvSpPr>
        <dsp:cNvPr id="0" name=""/>
        <dsp:cNvSpPr/>
      </dsp:nvSpPr>
      <dsp:spPr>
        <a:xfrm>
          <a:off x="0" y="1116806"/>
          <a:ext cx="2740521" cy="2345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Implementación autónoma por parte del contribuyente</a:t>
          </a:r>
        </a:p>
      </dsp:txBody>
      <dsp:txXfrm>
        <a:off x="0" y="1116806"/>
        <a:ext cx="2740521" cy="2345293"/>
      </dsp:txXfrm>
    </dsp:sp>
    <dsp:sp modelId="{C3E7331E-EC55-42BC-BBA8-E922BC5A6330}">
      <dsp:nvSpPr>
        <dsp:cNvPr id="0" name=""/>
        <dsp:cNvSpPr/>
      </dsp:nvSpPr>
      <dsp:spPr>
        <a:xfrm>
          <a:off x="2744539" y="1116806"/>
          <a:ext cx="2740521" cy="2345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Debe reflejar consistentemente el tratamiento fiscal de las transacciones que generen diferencias entre lo contable y lo fiscal(identificación y registro)</a:t>
          </a:r>
        </a:p>
      </dsp:txBody>
      <dsp:txXfrm>
        <a:off x="2744539" y="1116806"/>
        <a:ext cx="2740521" cy="2345293"/>
      </dsp:txXfrm>
    </dsp:sp>
    <dsp:sp modelId="{D7AD3B2C-8F3E-41F1-8622-2E17624BF96C}">
      <dsp:nvSpPr>
        <dsp:cNvPr id="0" name=""/>
        <dsp:cNvSpPr/>
      </dsp:nvSpPr>
      <dsp:spPr>
        <a:xfrm>
          <a:off x="5485060" y="1116806"/>
          <a:ext cx="2740521" cy="2345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Sirve como medio de prueba y sus transacciones deben ser en pesos colombianos </a:t>
          </a:r>
        </a:p>
      </dsp:txBody>
      <dsp:txXfrm>
        <a:off x="5485060" y="1116806"/>
        <a:ext cx="2740521" cy="2345293"/>
      </dsp:txXfrm>
    </dsp:sp>
    <dsp:sp modelId="{E0095D8A-5D91-4206-B739-1988A6BBA84C}">
      <dsp:nvSpPr>
        <dsp:cNvPr id="0" name=""/>
        <dsp:cNvSpPr/>
      </dsp:nvSpPr>
      <dsp:spPr>
        <a:xfrm>
          <a:off x="0" y="3462099"/>
          <a:ext cx="8229600" cy="2605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9A170-9CC6-47EA-B230-0C6DC8F1C554}">
      <dsp:nvSpPr>
        <dsp:cNvPr id="0" name=""/>
        <dsp:cNvSpPr/>
      </dsp:nvSpPr>
      <dsp:spPr>
        <a:xfrm>
          <a:off x="0" y="0"/>
          <a:ext cx="8229600" cy="1409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H1 caratula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Contenido de información básica del contribuyente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Sus campos de preguntas deben ser diligenciados en su totalidad</a:t>
          </a:r>
        </a:p>
      </dsp:txBody>
      <dsp:txXfrm>
        <a:off x="1786886" y="0"/>
        <a:ext cx="6442713" cy="1409661"/>
      </dsp:txXfrm>
    </dsp:sp>
    <dsp:sp modelId="{DBD5BBF8-F313-4CB9-BEE8-58A3A67484D6}">
      <dsp:nvSpPr>
        <dsp:cNvPr id="0" name=""/>
        <dsp:cNvSpPr/>
      </dsp:nvSpPr>
      <dsp:spPr>
        <a:xfrm>
          <a:off x="140966" y="140966"/>
          <a:ext cx="1645920" cy="11277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D9746-634B-4D29-849E-2D16DD5DFDF5}">
      <dsp:nvSpPr>
        <dsp:cNvPr id="0" name=""/>
        <dsp:cNvSpPr/>
      </dsp:nvSpPr>
      <dsp:spPr>
        <a:xfrm>
          <a:off x="0" y="1550627"/>
          <a:ext cx="8229600" cy="1409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H2 ESF-Patrimonio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Contiene el estado de situación financiera y el patrimonio contable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Refleja el valor contable y el valor fiscal de los componentes del ESF</a:t>
          </a:r>
        </a:p>
      </dsp:txBody>
      <dsp:txXfrm>
        <a:off x="1786886" y="1550627"/>
        <a:ext cx="6442713" cy="1409661"/>
      </dsp:txXfrm>
    </dsp:sp>
    <dsp:sp modelId="{002FE71C-AB76-4C4B-AB36-42F383FAEAB9}">
      <dsp:nvSpPr>
        <dsp:cNvPr id="0" name=""/>
        <dsp:cNvSpPr/>
      </dsp:nvSpPr>
      <dsp:spPr>
        <a:xfrm>
          <a:off x="140966" y="1691593"/>
          <a:ext cx="1645920" cy="11277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BBAEB-68B9-4FAE-BD2D-5F429FEBEFAF}">
      <dsp:nvSpPr>
        <dsp:cNvPr id="0" name=""/>
        <dsp:cNvSpPr/>
      </dsp:nvSpPr>
      <dsp:spPr>
        <a:xfrm>
          <a:off x="0" y="3101254"/>
          <a:ext cx="8229600" cy="1409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H3 ERI-Renta Liquida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Contiene el estado de resultados y el resultado integral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Refleja el cálculo de la renta liquida resaltando las diferencias consolidadas</a:t>
          </a:r>
        </a:p>
      </dsp:txBody>
      <dsp:txXfrm>
        <a:off x="1786886" y="3101254"/>
        <a:ext cx="6442713" cy="1409661"/>
      </dsp:txXfrm>
    </dsp:sp>
    <dsp:sp modelId="{18765426-4C49-45F9-9E4B-75D0B0039766}">
      <dsp:nvSpPr>
        <dsp:cNvPr id="0" name=""/>
        <dsp:cNvSpPr/>
      </dsp:nvSpPr>
      <dsp:spPr>
        <a:xfrm>
          <a:off x="140966" y="3242220"/>
          <a:ext cx="1645920" cy="11277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9A170-9CC6-47EA-B230-0C6DC8F1C554}">
      <dsp:nvSpPr>
        <dsp:cNvPr id="0" name=""/>
        <dsp:cNvSpPr/>
      </dsp:nvSpPr>
      <dsp:spPr>
        <a:xfrm>
          <a:off x="0" y="0"/>
          <a:ext cx="8229600" cy="1450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H4 Impuesto Diferido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Detalla las partidas que incidieron en el cálculo del impuesto diferido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Establece control de los saldos a favor, pérdidas fiscales y exceso de rentas presuntivas y sus respectivas compensaciones</a:t>
          </a:r>
        </a:p>
      </dsp:txBody>
      <dsp:txXfrm>
        <a:off x="1790980" y="0"/>
        <a:ext cx="6438620" cy="1450600"/>
      </dsp:txXfrm>
    </dsp:sp>
    <dsp:sp modelId="{DBD5BBF8-F313-4CB9-BEE8-58A3A67484D6}">
      <dsp:nvSpPr>
        <dsp:cNvPr id="0" name=""/>
        <dsp:cNvSpPr/>
      </dsp:nvSpPr>
      <dsp:spPr>
        <a:xfrm>
          <a:off x="145060" y="145060"/>
          <a:ext cx="1645920" cy="11604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D9746-634B-4D29-849E-2D16DD5DFDF5}">
      <dsp:nvSpPr>
        <dsp:cNvPr id="0" name=""/>
        <dsp:cNvSpPr/>
      </dsp:nvSpPr>
      <dsp:spPr>
        <a:xfrm>
          <a:off x="0" y="1595660"/>
          <a:ext cx="8229600" cy="1450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H5 ingresos y Facturación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Detalla los valores físicamente facturados vrs el devengo contable y establece las diferencias entre uno y otro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900" kern="1200" dirty="0"/>
        </a:p>
      </dsp:txBody>
      <dsp:txXfrm>
        <a:off x="1790979" y="1595660"/>
        <a:ext cx="6438620" cy="1450600"/>
      </dsp:txXfrm>
    </dsp:sp>
    <dsp:sp modelId="{002FE71C-AB76-4C4B-AB36-42F383FAEAB9}">
      <dsp:nvSpPr>
        <dsp:cNvPr id="0" name=""/>
        <dsp:cNvSpPr/>
      </dsp:nvSpPr>
      <dsp:spPr>
        <a:xfrm>
          <a:off x="145059" y="1740720"/>
          <a:ext cx="1645920" cy="11604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BBAEB-68B9-4FAE-BD2D-5F429FEBEFAF}">
      <dsp:nvSpPr>
        <dsp:cNvPr id="0" name=""/>
        <dsp:cNvSpPr/>
      </dsp:nvSpPr>
      <dsp:spPr>
        <a:xfrm>
          <a:off x="0" y="3191320"/>
          <a:ext cx="8229600" cy="1450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H6  Activos Fijos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Contiene el detalle por grupo de activos fijos contable y fiscal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Incluye los activos que se manejan por Leasing Financiero.</a:t>
          </a:r>
        </a:p>
      </dsp:txBody>
      <dsp:txXfrm>
        <a:off x="1790979" y="3191320"/>
        <a:ext cx="6438620" cy="1450600"/>
      </dsp:txXfrm>
    </dsp:sp>
    <dsp:sp modelId="{18765426-4C49-45F9-9E4B-75D0B0039766}">
      <dsp:nvSpPr>
        <dsp:cNvPr id="0" name=""/>
        <dsp:cNvSpPr/>
      </dsp:nvSpPr>
      <dsp:spPr>
        <a:xfrm>
          <a:off x="145059" y="3336380"/>
          <a:ext cx="1645920" cy="11604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04807-CF9A-4BCA-BAA0-4C6F60CF9A7E}">
      <dsp:nvSpPr>
        <dsp:cNvPr id="0" name=""/>
        <dsp:cNvSpPr/>
      </dsp:nvSpPr>
      <dsp:spPr>
        <a:xfrm>
          <a:off x="0" y="0"/>
          <a:ext cx="8229600" cy="3719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800" kern="1200" dirty="0"/>
            <a:t>H7 Resumen ESF-ERI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4400" kern="1200" dirty="0"/>
            <a:t>Contiene el consolidado de los dos estados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4400" kern="1200" dirty="0"/>
            <a:t>Hoja automática (no se diligencia)</a:t>
          </a:r>
        </a:p>
      </dsp:txBody>
      <dsp:txXfrm>
        <a:off x="2017825" y="0"/>
        <a:ext cx="6211774" cy="3719052"/>
      </dsp:txXfrm>
    </dsp:sp>
    <dsp:sp modelId="{5FEE3D3E-642E-4238-9621-1A8FE8309281}">
      <dsp:nvSpPr>
        <dsp:cNvPr id="0" name=""/>
        <dsp:cNvSpPr/>
      </dsp:nvSpPr>
      <dsp:spPr>
        <a:xfrm>
          <a:off x="371905" y="371905"/>
          <a:ext cx="1645920" cy="297524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A99-C971-3843-B0F8-C40D6488C491}" type="datetimeFigureOut">
              <a:rPr lang="es-ES_tradnl" smtClean="0"/>
              <a:t>06/04/2020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8EC9-38C0-1D4F-9A5D-E291CB84AA78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t="4829"/>
          <a:stretch/>
        </p:blipFill>
        <p:spPr>
          <a:xfrm flipH="1">
            <a:off x="3030132" y="967"/>
            <a:ext cx="6113867" cy="461137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9" y="4612340"/>
            <a:ext cx="2920733" cy="1487922"/>
          </a:xfrm>
          <a:prstGeom prst="rect">
            <a:avLst/>
          </a:prstGeom>
        </p:spPr>
      </p:pic>
      <p:sp>
        <p:nvSpPr>
          <p:cNvPr id="7" name="CuadroTexto 7"/>
          <p:cNvSpPr txBox="1"/>
          <p:nvPr/>
        </p:nvSpPr>
        <p:spPr>
          <a:xfrm>
            <a:off x="7704496" y="6679192"/>
            <a:ext cx="13320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" dirty="0">
                <a:solidFill>
                  <a:srgbClr val="6E6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DIC-17       FOR-MKT-CMN-003       V.3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A99-C971-3843-B0F8-C40D6488C491}" type="datetimeFigureOut">
              <a:rPr lang="es-ES_tradnl" smtClean="0"/>
              <a:t>06/04/2020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8EC9-38C0-1D4F-9A5D-E291CB84AA7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A99-C971-3843-B0F8-C40D6488C491}" type="datetimeFigureOut">
              <a:rPr lang="es-ES_tradnl" smtClean="0"/>
              <a:t>06/04/2020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8EC9-38C0-1D4F-9A5D-E291CB84AA7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A99-C971-3843-B0F8-C40D6488C491}" type="datetimeFigureOut">
              <a:rPr lang="es-ES_tradnl" smtClean="0"/>
              <a:t>06/04/2020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8EC9-38C0-1D4F-9A5D-E291CB84AA78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178" y="2773449"/>
            <a:ext cx="2573645" cy="13111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" y="5267427"/>
            <a:ext cx="7851648" cy="138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A99-C971-3843-B0F8-C40D6488C491}" type="datetimeFigureOut">
              <a:rPr lang="es-ES_tradnl" smtClean="0"/>
              <a:t>06/04/2020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8EC9-38C0-1D4F-9A5D-E291CB84AA78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4992"/>
          <a:stretch/>
        </p:blipFill>
        <p:spPr>
          <a:xfrm flipH="1">
            <a:off x="6713950" y="-14788"/>
            <a:ext cx="2430049" cy="18248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92" y="6356351"/>
            <a:ext cx="2564616" cy="3283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6" y="266334"/>
            <a:ext cx="1452755" cy="7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A99-C971-3843-B0F8-C40D6488C491}" type="datetimeFigureOut">
              <a:rPr lang="es-ES_tradnl" smtClean="0"/>
              <a:t>06/04/2020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t="4829"/>
          <a:stretch/>
        </p:blipFill>
        <p:spPr>
          <a:xfrm flipH="1">
            <a:off x="6713949" y="968"/>
            <a:ext cx="2430050" cy="183286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92" y="6356631"/>
            <a:ext cx="2564616" cy="32833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6" y="266334"/>
            <a:ext cx="1452755" cy="7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A99-C971-3843-B0F8-C40D6488C491}" type="datetimeFigureOut">
              <a:rPr lang="es-ES_tradnl" smtClean="0"/>
              <a:t>06/04/2020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8EC9-38C0-1D4F-9A5D-E291CB84AA78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t="4530"/>
          <a:stretch/>
        </p:blipFill>
        <p:spPr>
          <a:xfrm flipH="1">
            <a:off x="6726475" y="0"/>
            <a:ext cx="2422671" cy="183302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92" y="6353463"/>
            <a:ext cx="2564616" cy="32833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6" y="266334"/>
            <a:ext cx="1452755" cy="7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92" y="6351578"/>
            <a:ext cx="2564616" cy="328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A99-C971-3843-B0F8-C40D6488C491}" type="datetimeFigureOut">
              <a:rPr lang="es-ES_tradnl" smtClean="0"/>
              <a:t>06/04/2020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4233"/>
          <a:stretch/>
        </p:blipFill>
        <p:spPr>
          <a:xfrm flipH="1">
            <a:off x="6739002" y="1"/>
            <a:ext cx="2398782" cy="18184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6" y="266334"/>
            <a:ext cx="1452755" cy="7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A99-C971-3843-B0F8-C40D6488C491}" type="datetimeFigureOut">
              <a:rPr lang="es-ES_tradnl" smtClean="0"/>
              <a:t>06/04/2020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8EC9-38C0-1D4F-9A5D-E291CB84AA7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A99-C971-3843-B0F8-C40D6488C491}" type="datetimeFigureOut">
              <a:rPr lang="es-ES_tradnl" smtClean="0"/>
              <a:t>06/04/2020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8EC9-38C0-1D4F-9A5D-E291CB84AA7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A99-C971-3843-B0F8-C40D6488C491}" type="datetimeFigureOut">
              <a:rPr lang="es-ES_tradnl" smtClean="0"/>
              <a:t>06/04/2020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8EC9-38C0-1D4F-9A5D-E291CB84AA7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A99-C971-3843-B0F8-C40D6488C491}" type="datetimeFigureOut">
              <a:rPr lang="es-ES_tradnl" smtClean="0"/>
              <a:t>06/04/2020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8EC9-38C0-1D4F-9A5D-E291CB84AA7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DA99-C971-3843-B0F8-C40D6488C491}" type="datetimeFigureOut">
              <a:rPr lang="es-ES_tradnl" smtClean="0"/>
              <a:t>06/04/2020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B8EC9-38C0-1D4F-9A5D-E291CB84AA7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768098-9C84-4C5C-BCA5-8B3424BA341D}"/>
              </a:ext>
            </a:extLst>
          </p:cNvPr>
          <p:cNvSpPr txBox="1">
            <a:spLocks/>
          </p:cNvSpPr>
          <p:nvPr/>
        </p:nvSpPr>
        <p:spPr>
          <a:xfrm>
            <a:off x="775249" y="1189382"/>
            <a:ext cx="6460437" cy="3276601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  <a:defRPr/>
            </a:pPr>
            <a:r>
              <a:rPr lang="es-ES" sz="3500" b="1" dirty="0"/>
              <a:t>REPORTE DE CONCILIACION FISCAL OBLIGATORIO</a:t>
            </a:r>
          </a:p>
          <a:p>
            <a:pPr algn="ctr">
              <a:buFont typeface="Arial"/>
              <a:buNone/>
              <a:defRPr/>
            </a:pPr>
            <a:r>
              <a:rPr lang="es-ES" sz="3500" b="1" dirty="0"/>
              <a:t>CONTROL DE DETALLE Y </a:t>
            </a:r>
          </a:p>
          <a:p>
            <a:pPr algn="ctr">
              <a:buFont typeface="Arial"/>
              <a:buNone/>
              <a:defRPr/>
            </a:pPr>
            <a:r>
              <a:rPr lang="es-ES" sz="3500" b="1" dirty="0"/>
              <a:t>FORMATO 2516</a:t>
            </a:r>
          </a:p>
          <a:p>
            <a:pPr>
              <a:buFont typeface="Arial"/>
              <a:buNone/>
              <a:defRPr/>
            </a:pPr>
            <a:endParaRPr lang="es-ES" b="1" dirty="0"/>
          </a:p>
          <a:p>
            <a:pPr>
              <a:buFont typeface="Arial"/>
              <a:buNone/>
              <a:defRPr/>
            </a:pPr>
            <a:endParaRPr lang="es-ES" b="1" dirty="0"/>
          </a:p>
          <a:p>
            <a:pPr>
              <a:buFont typeface="Arial"/>
              <a:buNone/>
              <a:defRPr/>
            </a:pPr>
            <a:r>
              <a:rPr lang="es-ES" sz="1200" b="1" dirty="0"/>
              <a:t>JAVIER GARZON</a:t>
            </a:r>
          </a:p>
          <a:p>
            <a:pPr>
              <a:buFont typeface="Arial"/>
              <a:buNone/>
              <a:defRPr/>
            </a:pPr>
            <a:r>
              <a:rPr lang="es-ES" sz="1200" b="1" dirty="0"/>
              <a:t>Contador Público</a:t>
            </a:r>
          </a:p>
          <a:p>
            <a:pPr>
              <a:buFont typeface="Arial"/>
              <a:buNone/>
              <a:defRPr/>
            </a:pPr>
            <a:r>
              <a:rPr lang="es-ES" sz="1200" b="1" dirty="0"/>
              <a:t>Especialista en Gerencia Tributaria</a:t>
            </a:r>
          </a:p>
          <a:p>
            <a:pPr>
              <a:buFont typeface="Arial"/>
              <a:buNone/>
              <a:defRPr/>
            </a:pPr>
            <a:r>
              <a:rPr lang="es-ES" sz="1200" b="1" dirty="0"/>
              <a:t>Candidato a Magíster en Impuestos</a:t>
            </a:r>
          </a:p>
          <a:p>
            <a:pPr>
              <a:buFont typeface="Arial"/>
              <a:buNone/>
              <a:defRPr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9002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Marcador de contenido">
            <a:extLst>
              <a:ext uri="{FF2B5EF4-FFF2-40B4-BE49-F238E27FC236}">
                <a16:creationId xmlns:a16="http://schemas.microsoft.com/office/drawing/2014/main" id="{DCA659F8-A6E4-4A51-AF52-0FD379ED90D2}"/>
              </a:ext>
            </a:extLst>
          </p:cNvPr>
          <p:cNvSpPr txBox="1">
            <a:spLocks/>
          </p:cNvSpPr>
          <p:nvPr/>
        </p:nvSpPr>
        <p:spPr>
          <a:xfrm>
            <a:off x="457200" y="2403475"/>
            <a:ext cx="8229600" cy="372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es-CO" sz="3000" dirty="0"/>
              <a:t>Son aquellas que surgen de los criterios de reconocimiento, medición inicial y posterior definido por la empresa conforme a su política contable ajustada a los marcos técnicos contables y los estipulados por la legislación tributaria.</a:t>
            </a:r>
          </a:p>
          <a:p>
            <a:pPr>
              <a:buFont typeface="Arial" charset="0"/>
              <a:buNone/>
              <a:defRPr/>
            </a:pPr>
            <a:endParaRPr lang="es-CO" dirty="0"/>
          </a:p>
        </p:txBody>
      </p:sp>
      <p:sp>
        <p:nvSpPr>
          <p:cNvPr id="9" name="2 Título">
            <a:extLst>
              <a:ext uri="{FF2B5EF4-FFF2-40B4-BE49-F238E27FC236}">
                <a16:creationId xmlns:a16="http://schemas.microsoft.com/office/drawing/2014/main" id="{0C3D96BF-0591-4F40-AE69-60DBC5106221}"/>
              </a:ext>
            </a:extLst>
          </p:cNvPr>
          <p:cNvSpPr txBox="1">
            <a:spLocks/>
          </p:cNvSpPr>
          <p:nvPr/>
        </p:nvSpPr>
        <p:spPr>
          <a:xfrm>
            <a:off x="457200" y="1744663"/>
            <a:ext cx="8229600" cy="347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CO" sz="3400" b="1" dirty="0"/>
              <a:t>DIFERENCIAS TEMPORARIAS O TEMPORALES</a:t>
            </a:r>
          </a:p>
        </p:txBody>
      </p:sp>
    </p:spTree>
    <p:extLst>
      <p:ext uri="{BB962C8B-B14F-4D97-AF65-F5344CB8AC3E}">
        <p14:creationId xmlns:p14="http://schemas.microsoft.com/office/powerpoint/2010/main" val="287199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Marcador de contenido">
            <a:extLst>
              <a:ext uri="{FF2B5EF4-FFF2-40B4-BE49-F238E27FC236}">
                <a16:creationId xmlns:a16="http://schemas.microsoft.com/office/drawing/2014/main" id="{7D5FB003-BD98-4D53-876A-A3981A831B40}"/>
              </a:ext>
            </a:extLst>
          </p:cNvPr>
          <p:cNvGraphicFramePr>
            <a:graphicFrameLocks/>
          </p:cNvGraphicFramePr>
          <p:nvPr/>
        </p:nvGraphicFramePr>
        <p:xfrm>
          <a:off x="457200" y="2265363"/>
          <a:ext cx="7961314" cy="387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585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/>
                        <a:t>GASTOS POR DEPRECIACION</a:t>
                      </a:r>
                      <a:r>
                        <a:rPr lang="es-CO" sz="1800" b="1" baseline="0" dirty="0"/>
                        <a:t>  DE ACTIVOS (CONTABLE)</a:t>
                      </a:r>
                      <a:endParaRPr lang="es-CO" sz="1800" b="1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DEDUCCION POR DEPRECIACION</a:t>
                      </a:r>
                      <a:r>
                        <a:rPr lang="es-CO" sz="1800" baseline="0" dirty="0"/>
                        <a:t> DE ACTIVOS  (FISCAL)</a:t>
                      </a:r>
                      <a:endParaRPr lang="es-CO" sz="1800" dirty="0"/>
                    </a:p>
                  </a:txBody>
                  <a:tcPr marL="91444" marR="91444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371"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/>
                        <a:t>Política</a:t>
                      </a:r>
                      <a:r>
                        <a:rPr lang="es-CO" sz="1800" baseline="0" dirty="0"/>
                        <a:t> contable conforme a la Secciones 10 y 17 relativas a Políticas contables, estimaciones y errores y P.P.E</a:t>
                      </a:r>
                      <a:endParaRPr lang="es-CO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Art.137</a:t>
                      </a:r>
                      <a:r>
                        <a:rPr lang="es-CO" sz="1800" baseline="0" dirty="0"/>
                        <a:t> E.T. </a:t>
                      </a:r>
                    </a:p>
                    <a:p>
                      <a:r>
                        <a:rPr lang="es-CO" sz="1800" baseline="0" dirty="0"/>
                        <a:t>Se acepta la tasa anual de acuerdo con la técnica contable, siempre y cuando no supere la reglamentada.</a:t>
                      </a:r>
                      <a:endParaRPr lang="es-CO" sz="1800" dirty="0"/>
                    </a:p>
                  </a:txBody>
                  <a:tcPr marL="91444" marR="91444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978"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/>
                        <a:t>Se</a:t>
                      </a:r>
                      <a:r>
                        <a:rPr lang="es-CO" sz="1800" baseline="0" dirty="0"/>
                        <a:t> estima la vida útil de los activos fijos de la empresa, con un criterio técnico y se define:</a:t>
                      </a:r>
                      <a:endParaRPr lang="es-CO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La cual oscila en tasas anuales entre el 2.22% y el 33%.</a:t>
                      </a:r>
                    </a:p>
                  </a:txBody>
                  <a:tcPr marL="91444" marR="91444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78">
                <a:tc>
                  <a:txBody>
                    <a:bodyPr/>
                    <a:lstStyle/>
                    <a:p>
                      <a:pPr algn="just"/>
                      <a:r>
                        <a:rPr lang="es-CO" sz="1800" baseline="0" dirty="0"/>
                        <a:t>Edificios Vida útil  40 años</a:t>
                      </a:r>
                    </a:p>
                    <a:p>
                      <a:pPr algn="just"/>
                      <a:r>
                        <a:rPr lang="es-CO" sz="1800" baseline="0" dirty="0"/>
                        <a:t>Equipo médico Científico 3 años</a:t>
                      </a:r>
                    </a:p>
                    <a:p>
                      <a:pPr algn="just"/>
                      <a:r>
                        <a:rPr lang="es-CO" sz="1800" baseline="0" dirty="0"/>
                        <a:t>Muebles y Enseres Vida Útil 10 años</a:t>
                      </a:r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Edificios tasa anual</a:t>
                      </a:r>
                      <a:r>
                        <a:rPr lang="es-CO" sz="1800" baseline="0" dirty="0"/>
                        <a:t> 2.22% = 45 años</a:t>
                      </a:r>
                    </a:p>
                    <a:p>
                      <a:r>
                        <a:rPr lang="es-CO" sz="1800" baseline="0" dirty="0"/>
                        <a:t>Equipo  médico científico 12.5% = 8 años</a:t>
                      </a:r>
                    </a:p>
                    <a:p>
                      <a:r>
                        <a:rPr lang="es-CO" sz="1800" baseline="0" dirty="0"/>
                        <a:t>Muebles y Enseres 10% = 10 años</a:t>
                      </a:r>
                      <a:endParaRPr lang="es-CO" sz="1800" dirty="0"/>
                    </a:p>
                  </a:txBody>
                  <a:tcPr marL="91444" marR="91444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2 Título">
            <a:extLst>
              <a:ext uri="{FF2B5EF4-FFF2-40B4-BE49-F238E27FC236}">
                <a16:creationId xmlns:a16="http://schemas.microsoft.com/office/drawing/2014/main" id="{658BA698-3852-45FF-BB72-8A962B50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05533"/>
            <a:ext cx="8229600" cy="503238"/>
          </a:xfrm>
        </p:spPr>
        <p:txBody>
          <a:bodyPr>
            <a:noAutofit/>
          </a:bodyPr>
          <a:lstStyle/>
          <a:p>
            <a:r>
              <a:rPr lang="es-CO" altLang="es-CO" sz="3400" b="1" dirty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EJEMPLO DE DIFERENCIA TEMPORARIA</a:t>
            </a:r>
          </a:p>
        </p:txBody>
      </p:sp>
    </p:spTree>
    <p:extLst>
      <p:ext uri="{BB962C8B-B14F-4D97-AF65-F5344CB8AC3E}">
        <p14:creationId xmlns:p14="http://schemas.microsoft.com/office/powerpoint/2010/main" val="306961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>
            <a:extLst>
              <a:ext uri="{FF2B5EF4-FFF2-40B4-BE49-F238E27FC236}">
                <a16:creationId xmlns:a16="http://schemas.microsoft.com/office/drawing/2014/main" id="{8E321189-16C0-4B2C-9898-B09B2982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4663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3400" b="1" dirty="0">
                <a:solidFill>
                  <a:schemeClr val="tx1"/>
                </a:solidFill>
              </a:rPr>
              <a:t>CASO DEPRECIACION</a:t>
            </a:r>
          </a:p>
        </p:txBody>
      </p:sp>
      <p:graphicFrame>
        <p:nvGraphicFramePr>
          <p:cNvPr id="8" name="5 Tabla">
            <a:extLst>
              <a:ext uri="{FF2B5EF4-FFF2-40B4-BE49-F238E27FC236}">
                <a16:creationId xmlns:a16="http://schemas.microsoft.com/office/drawing/2014/main" id="{979B945A-0A6B-46F4-9556-73BD8A41D1ED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262188"/>
          <a:ext cx="6096000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solidFill>
                            <a:schemeClr val="bg1"/>
                          </a:solidFill>
                        </a:rPr>
                        <a:t>SUPUESTOS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Edificio</a:t>
                      </a:r>
                      <a:r>
                        <a:rPr lang="es-CO" sz="1800" baseline="0" dirty="0"/>
                        <a:t> costo $1.200.000.000 valor residual $200.000.000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Equipo Medico Costo </a:t>
                      </a:r>
                      <a:r>
                        <a:rPr lang="es-CO" sz="1800" baseline="0" dirty="0"/>
                        <a:t> $100.000.000 valor residual  $0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Muebles y</a:t>
                      </a:r>
                      <a:r>
                        <a:rPr lang="es-CO" sz="1800" baseline="0" dirty="0"/>
                        <a:t> enseres Costo $10.000.000 valor residual 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4 Marcador de contenido">
            <a:extLst>
              <a:ext uri="{FF2B5EF4-FFF2-40B4-BE49-F238E27FC236}">
                <a16:creationId xmlns:a16="http://schemas.microsoft.com/office/drawing/2014/main" id="{D82DFF89-4D20-40FA-A62C-99090ECE29AF}"/>
              </a:ext>
            </a:extLst>
          </p:cNvPr>
          <p:cNvGraphicFramePr>
            <a:graphicFrameLocks/>
          </p:cNvGraphicFramePr>
          <p:nvPr/>
        </p:nvGraphicFramePr>
        <p:xfrm>
          <a:off x="933450" y="3986213"/>
          <a:ext cx="7753352" cy="146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ITEM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CONTABLE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FISCAL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DIFERENCIA</a:t>
                      </a:r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EDIFICIO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EQUIPO</a:t>
                      </a:r>
                      <a:r>
                        <a:rPr lang="es-CO" sz="1800" baseline="0" dirty="0"/>
                        <a:t> MEDICO</a:t>
                      </a:r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MUEBLES Y ENSER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36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>
            <a:extLst>
              <a:ext uri="{FF2B5EF4-FFF2-40B4-BE49-F238E27FC236}">
                <a16:creationId xmlns:a16="http://schemas.microsoft.com/office/drawing/2014/main" id="{8E321189-16C0-4B2C-9898-B09B2982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4663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3400" b="1" dirty="0">
                <a:solidFill>
                  <a:schemeClr val="tx1"/>
                </a:solidFill>
              </a:rPr>
              <a:t>CASO DEPRECIACION</a:t>
            </a:r>
          </a:p>
        </p:txBody>
      </p:sp>
      <p:graphicFrame>
        <p:nvGraphicFramePr>
          <p:cNvPr id="8" name="5 Tabla">
            <a:extLst>
              <a:ext uri="{FF2B5EF4-FFF2-40B4-BE49-F238E27FC236}">
                <a16:creationId xmlns:a16="http://schemas.microsoft.com/office/drawing/2014/main" id="{979B945A-0A6B-46F4-9556-73BD8A41D1ED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262188"/>
          <a:ext cx="6096000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solidFill>
                            <a:schemeClr val="bg1"/>
                          </a:solidFill>
                        </a:rPr>
                        <a:t>SUPUESTOS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Edificio</a:t>
                      </a:r>
                      <a:r>
                        <a:rPr lang="es-CO" sz="1800" baseline="0" dirty="0"/>
                        <a:t> costo $1.200.000.000 valor residual $200.000.000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Equipo Medico Costo </a:t>
                      </a:r>
                      <a:r>
                        <a:rPr lang="es-CO" sz="1800" baseline="0" dirty="0"/>
                        <a:t> $100.000.000 valor residual  $0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Muebles y</a:t>
                      </a:r>
                      <a:r>
                        <a:rPr lang="es-CO" sz="1800" baseline="0" dirty="0"/>
                        <a:t> enseres Costo $10.000.000 valor residual 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4 Marcador de contenido">
            <a:extLst>
              <a:ext uri="{FF2B5EF4-FFF2-40B4-BE49-F238E27FC236}">
                <a16:creationId xmlns:a16="http://schemas.microsoft.com/office/drawing/2014/main" id="{8BDD23B4-E327-40E1-97EA-84B372316EE4}"/>
              </a:ext>
            </a:extLst>
          </p:cNvPr>
          <p:cNvGraphicFramePr>
            <a:graphicFrameLocks/>
          </p:cNvGraphicFramePr>
          <p:nvPr/>
        </p:nvGraphicFramePr>
        <p:xfrm>
          <a:off x="933450" y="3986213"/>
          <a:ext cx="7753352" cy="146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ITEM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CONTABLE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FISCAL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DIFERENCIA</a:t>
                      </a:r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EDIFICIO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$25.000.000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EQUIPO MEDICO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MUEBLES Y ENSER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48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>
            <a:extLst>
              <a:ext uri="{FF2B5EF4-FFF2-40B4-BE49-F238E27FC236}">
                <a16:creationId xmlns:a16="http://schemas.microsoft.com/office/drawing/2014/main" id="{8E321189-16C0-4B2C-9898-B09B2982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4663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3400" b="1" dirty="0">
                <a:solidFill>
                  <a:schemeClr val="tx1"/>
                </a:solidFill>
              </a:rPr>
              <a:t>CASO DEPRECIACION</a:t>
            </a:r>
          </a:p>
        </p:txBody>
      </p:sp>
      <p:graphicFrame>
        <p:nvGraphicFramePr>
          <p:cNvPr id="8" name="5 Tabla">
            <a:extLst>
              <a:ext uri="{FF2B5EF4-FFF2-40B4-BE49-F238E27FC236}">
                <a16:creationId xmlns:a16="http://schemas.microsoft.com/office/drawing/2014/main" id="{979B945A-0A6B-46F4-9556-73BD8A41D1ED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262188"/>
          <a:ext cx="6096000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solidFill>
                            <a:schemeClr val="bg1"/>
                          </a:solidFill>
                        </a:rPr>
                        <a:t>SUPUESTOS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Edificio</a:t>
                      </a:r>
                      <a:r>
                        <a:rPr lang="es-CO" sz="1800" baseline="0" dirty="0"/>
                        <a:t> costo $1.200.000.000 valor residual $200.000.000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Equipo Medico Costo </a:t>
                      </a:r>
                      <a:r>
                        <a:rPr lang="es-CO" sz="1800" baseline="0" dirty="0"/>
                        <a:t> $100.000.000 valor residual  $0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Muebles y</a:t>
                      </a:r>
                      <a:r>
                        <a:rPr lang="es-CO" sz="1800" baseline="0" dirty="0"/>
                        <a:t> enseres Costo $10.000.000 valor residual 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4 Marcador de contenido">
            <a:extLst>
              <a:ext uri="{FF2B5EF4-FFF2-40B4-BE49-F238E27FC236}">
                <a16:creationId xmlns:a16="http://schemas.microsoft.com/office/drawing/2014/main" id="{D0D35793-EE54-41FE-8453-B4567EE5C8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149441"/>
              </p:ext>
            </p:extLst>
          </p:nvPr>
        </p:nvGraphicFramePr>
        <p:xfrm>
          <a:off x="933450" y="3986213"/>
          <a:ext cx="7753352" cy="146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ITEM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CONTABLE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FISCAL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DIFERENCIA</a:t>
                      </a:r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EDIFICIO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$25.000.000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$22.222.222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rgbClr val="FF0000"/>
                          </a:solidFill>
                        </a:rPr>
                        <a:t>$2.778.000</a:t>
                      </a:r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EQUIPO</a:t>
                      </a:r>
                      <a:r>
                        <a:rPr lang="es-CO" sz="1800" baseline="0" dirty="0"/>
                        <a:t> MEDICO</a:t>
                      </a:r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MUEBLES Y ENSER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88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>
            <a:extLst>
              <a:ext uri="{FF2B5EF4-FFF2-40B4-BE49-F238E27FC236}">
                <a16:creationId xmlns:a16="http://schemas.microsoft.com/office/drawing/2014/main" id="{8E321189-16C0-4B2C-9898-B09B2982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4663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3400" b="1" dirty="0">
                <a:solidFill>
                  <a:schemeClr val="tx1"/>
                </a:solidFill>
              </a:rPr>
              <a:t>CASO DEPRECIACION</a:t>
            </a:r>
          </a:p>
        </p:txBody>
      </p:sp>
      <p:graphicFrame>
        <p:nvGraphicFramePr>
          <p:cNvPr id="8" name="5 Tabla">
            <a:extLst>
              <a:ext uri="{FF2B5EF4-FFF2-40B4-BE49-F238E27FC236}">
                <a16:creationId xmlns:a16="http://schemas.microsoft.com/office/drawing/2014/main" id="{979B945A-0A6B-46F4-9556-73BD8A41D1ED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262188"/>
          <a:ext cx="6096000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solidFill>
                            <a:schemeClr val="bg1"/>
                          </a:solidFill>
                        </a:rPr>
                        <a:t>SUPUESTOS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Edificio</a:t>
                      </a:r>
                      <a:r>
                        <a:rPr lang="es-CO" sz="1800" baseline="0" dirty="0"/>
                        <a:t> costo $1.200.000.000 valor residual $200.000.000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Equipo Medico Costo </a:t>
                      </a:r>
                      <a:r>
                        <a:rPr lang="es-CO" sz="1800" baseline="0" dirty="0"/>
                        <a:t> $100.000.000 valor residual  $0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Muebles y</a:t>
                      </a:r>
                      <a:r>
                        <a:rPr lang="es-CO" sz="1800" baseline="0" dirty="0"/>
                        <a:t> enseres Costo $10.000.000 valor residual 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4 Marcador de contenido">
            <a:extLst>
              <a:ext uri="{FF2B5EF4-FFF2-40B4-BE49-F238E27FC236}">
                <a16:creationId xmlns:a16="http://schemas.microsoft.com/office/drawing/2014/main" id="{EC5AD9C4-E917-4E07-816C-A68C40A4D978}"/>
              </a:ext>
            </a:extLst>
          </p:cNvPr>
          <p:cNvGraphicFramePr>
            <a:graphicFrameLocks/>
          </p:cNvGraphicFramePr>
          <p:nvPr/>
        </p:nvGraphicFramePr>
        <p:xfrm>
          <a:off x="933450" y="3986213"/>
          <a:ext cx="7753352" cy="146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ITEM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CONTABLE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FISCAL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DIFERENCIA</a:t>
                      </a:r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EDIFICIO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$25.000.000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$22.222.222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rgbClr val="FF0000"/>
                          </a:solidFill>
                        </a:rPr>
                        <a:t>$2.778.000</a:t>
                      </a:r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EQUIPO</a:t>
                      </a:r>
                      <a:r>
                        <a:rPr lang="es-CO" sz="1800" baseline="0" dirty="0"/>
                        <a:t> MEDICO</a:t>
                      </a:r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$33.333.333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MUEBLES Y ENSER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86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>
            <a:extLst>
              <a:ext uri="{FF2B5EF4-FFF2-40B4-BE49-F238E27FC236}">
                <a16:creationId xmlns:a16="http://schemas.microsoft.com/office/drawing/2014/main" id="{8E321189-16C0-4B2C-9898-B09B2982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4663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3400" b="1" dirty="0">
                <a:solidFill>
                  <a:schemeClr val="tx1"/>
                </a:solidFill>
              </a:rPr>
              <a:t>CASO DEPRECIACION</a:t>
            </a:r>
          </a:p>
        </p:txBody>
      </p:sp>
      <p:graphicFrame>
        <p:nvGraphicFramePr>
          <p:cNvPr id="8" name="5 Tabla">
            <a:extLst>
              <a:ext uri="{FF2B5EF4-FFF2-40B4-BE49-F238E27FC236}">
                <a16:creationId xmlns:a16="http://schemas.microsoft.com/office/drawing/2014/main" id="{979B945A-0A6B-46F4-9556-73BD8A41D1ED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262188"/>
          <a:ext cx="6096000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solidFill>
                            <a:schemeClr val="bg1"/>
                          </a:solidFill>
                        </a:rPr>
                        <a:t>SUPUESTOS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Edificio</a:t>
                      </a:r>
                      <a:r>
                        <a:rPr lang="es-CO" sz="1800" baseline="0" dirty="0"/>
                        <a:t> costo $1.200.000.000 valor residual $200.000.000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Equipo Medico Costo </a:t>
                      </a:r>
                      <a:r>
                        <a:rPr lang="es-CO" sz="1800" baseline="0" dirty="0"/>
                        <a:t> $100.000.000 valor residual  $0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Muebles y</a:t>
                      </a:r>
                      <a:r>
                        <a:rPr lang="es-CO" sz="1800" baseline="0" dirty="0"/>
                        <a:t> enseres Costo $10.000.000 valor residual 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4 Marcador de contenido">
            <a:extLst>
              <a:ext uri="{FF2B5EF4-FFF2-40B4-BE49-F238E27FC236}">
                <a16:creationId xmlns:a16="http://schemas.microsoft.com/office/drawing/2014/main" id="{D00F2A7F-98C1-4B4F-ABD4-797B1CCE9161}"/>
              </a:ext>
            </a:extLst>
          </p:cNvPr>
          <p:cNvGraphicFramePr>
            <a:graphicFrameLocks/>
          </p:cNvGraphicFramePr>
          <p:nvPr/>
        </p:nvGraphicFramePr>
        <p:xfrm>
          <a:off x="933450" y="3986213"/>
          <a:ext cx="7753352" cy="146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ITEM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CONTABLE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FISCAL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DIFERENCIA</a:t>
                      </a:r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EDIFICIO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$25.000.000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$22.222.222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rgbClr val="FF0000"/>
                          </a:solidFill>
                        </a:rPr>
                        <a:t>$2.778.000</a:t>
                      </a:r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EQUIPO</a:t>
                      </a:r>
                      <a:r>
                        <a:rPr lang="es-CO" sz="1800" baseline="0" dirty="0"/>
                        <a:t> MEDICO</a:t>
                      </a:r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$33.333.333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$12.500.000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rgbClr val="FF0000"/>
                          </a:solidFill>
                        </a:rPr>
                        <a:t>$20.8333.333</a:t>
                      </a:r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MUEBLES Y ENSER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99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>
            <a:extLst>
              <a:ext uri="{FF2B5EF4-FFF2-40B4-BE49-F238E27FC236}">
                <a16:creationId xmlns:a16="http://schemas.microsoft.com/office/drawing/2014/main" id="{8E321189-16C0-4B2C-9898-B09B2982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4663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3400" b="1" dirty="0">
                <a:solidFill>
                  <a:schemeClr val="tx1"/>
                </a:solidFill>
              </a:rPr>
              <a:t>CASO DEPRECIACION</a:t>
            </a:r>
          </a:p>
        </p:txBody>
      </p:sp>
      <p:graphicFrame>
        <p:nvGraphicFramePr>
          <p:cNvPr id="8" name="5 Tabla">
            <a:extLst>
              <a:ext uri="{FF2B5EF4-FFF2-40B4-BE49-F238E27FC236}">
                <a16:creationId xmlns:a16="http://schemas.microsoft.com/office/drawing/2014/main" id="{979B945A-0A6B-46F4-9556-73BD8A41D1ED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262188"/>
          <a:ext cx="6096000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solidFill>
                            <a:schemeClr val="bg1"/>
                          </a:solidFill>
                        </a:rPr>
                        <a:t>SUPUESTOS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Edificio</a:t>
                      </a:r>
                      <a:r>
                        <a:rPr lang="es-CO" sz="1800" baseline="0" dirty="0"/>
                        <a:t> costo $1.200.000.000 valor residual $200.000.000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Equipo Medico Costo </a:t>
                      </a:r>
                      <a:r>
                        <a:rPr lang="es-CO" sz="1800" baseline="0" dirty="0"/>
                        <a:t> $100.000.000 valor residual  $0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Muebles y</a:t>
                      </a:r>
                      <a:r>
                        <a:rPr lang="es-CO" sz="1800" baseline="0" dirty="0"/>
                        <a:t> enseres Costo $10.000.000 valor residual 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4 Marcador de contenido">
            <a:extLst>
              <a:ext uri="{FF2B5EF4-FFF2-40B4-BE49-F238E27FC236}">
                <a16:creationId xmlns:a16="http://schemas.microsoft.com/office/drawing/2014/main" id="{98CA9B64-3632-4D74-936B-8DD0C698C4F6}"/>
              </a:ext>
            </a:extLst>
          </p:cNvPr>
          <p:cNvGraphicFramePr>
            <a:graphicFrameLocks/>
          </p:cNvGraphicFramePr>
          <p:nvPr/>
        </p:nvGraphicFramePr>
        <p:xfrm>
          <a:off x="933450" y="3986213"/>
          <a:ext cx="7753352" cy="146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ITEM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CONTABLE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FISCAL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DIFERENCIA</a:t>
                      </a:r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EDIFICIO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$25.000.000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$22.222.222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rgbClr val="FF0000"/>
                          </a:solidFill>
                        </a:rPr>
                        <a:t>$2.778.000</a:t>
                      </a:r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EQUIPO</a:t>
                      </a:r>
                      <a:r>
                        <a:rPr lang="es-CO" sz="1800" baseline="0" dirty="0"/>
                        <a:t> MEDICO</a:t>
                      </a:r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$33.333.333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$12.500.000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rgbClr val="FF0000"/>
                          </a:solidFill>
                        </a:rPr>
                        <a:t>$20.8333.333</a:t>
                      </a:r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MUEBLES Y ENSER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  $1.000.000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33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>
            <a:extLst>
              <a:ext uri="{FF2B5EF4-FFF2-40B4-BE49-F238E27FC236}">
                <a16:creationId xmlns:a16="http://schemas.microsoft.com/office/drawing/2014/main" id="{8E321189-16C0-4B2C-9898-B09B2982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4663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3400" b="1" dirty="0">
                <a:solidFill>
                  <a:schemeClr val="tx1"/>
                </a:solidFill>
              </a:rPr>
              <a:t>CASO DEPRECIACION</a:t>
            </a:r>
          </a:p>
        </p:txBody>
      </p:sp>
      <p:graphicFrame>
        <p:nvGraphicFramePr>
          <p:cNvPr id="8" name="5 Tabla">
            <a:extLst>
              <a:ext uri="{FF2B5EF4-FFF2-40B4-BE49-F238E27FC236}">
                <a16:creationId xmlns:a16="http://schemas.microsoft.com/office/drawing/2014/main" id="{979B945A-0A6B-46F4-9556-73BD8A41D1ED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262188"/>
          <a:ext cx="6096000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solidFill>
                            <a:schemeClr val="bg1"/>
                          </a:solidFill>
                        </a:rPr>
                        <a:t>SUPUESTOS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Edificio</a:t>
                      </a:r>
                      <a:r>
                        <a:rPr lang="es-CO" sz="1800" baseline="0" dirty="0"/>
                        <a:t> costo $1.200.000.000 valor residual $200.000.000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Equipo Medico Costo </a:t>
                      </a:r>
                      <a:r>
                        <a:rPr lang="es-CO" sz="1800" baseline="0" dirty="0"/>
                        <a:t> $100.000.000 valor residual  $0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s-CO" sz="1800" dirty="0"/>
                        <a:t>Muebles y</a:t>
                      </a:r>
                      <a:r>
                        <a:rPr lang="es-CO" sz="1800" baseline="0" dirty="0"/>
                        <a:t> enseres Costo $10.000.000 valor residual 0</a:t>
                      </a:r>
                      <a:endParaRPr lang="es-CO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4 Marcador de contenido">
            <a:extLst>
              <a:ext uri="{FF2B5EF4-FFF2-40B4-BE49-F238E27FC236}">
                <a16:creationId xmlns:a16="http://schemas.microsoft.com/office/drawing/2014/main" id="{9D4C9615-DC96-4467-9B17-0BB47FF030EF}"/>
              </a:ext>
            </a:extLst>
          </p:cNvPr>
          <p:cNvGraphicFramePr>
            <a:graphicFrameLocks/>
          </p:cNvGraphicFramePr>
          <p:nvPr/>
        </p:nvGraphicFramePr>
        <p:xfrm>
          <a:off x="933450" y="3986213"/>
          <a:ext cx="7753352" cy="146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ITEM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CONTABLE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FISCAL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DIFERENCIA</a:t>
                      </a:r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EDIFICIO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$25.000.000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$22.222.222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rgbClr val="FF0000"/>
                          </a:solidFill>
                        </a:rPr>
                        <a:t>$2.778.000</a:t>
                      </a:r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EQUIPO</a:t>
                      </a:r>
                      <a:r>
                        <a:rPr lang="es-CO" sz="1800" baseline="0" dirty="0"/>
                        <a:t> MEDICO</a:t>
                      </a:r>
                      <a:endParaRPr lang="es-CO" sz="1800" dirty="0"/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$33.333.333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$12.500.000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rgbClr val="FF0000"/>
                          </a:solidFill>
                        </a:rPr>
                        <a:t>$20.8333.333</a:t>
                      </a:r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s-CO" sz="1800" dirty="0"/>
                        <a:t>MUEBLES Y ENSER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  $1.000.000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$1.000.000</a:t>
                      </a:r>
                    </a:p>
                  </a:txBody>
                  <a:tcPr marL="91438" marR="91438" marT="45690" marB="45690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91438" marR="91438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15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>
            <a:extLst>
              <a:ext uri="{FF2B5EF4-FFF2-40B4-BE49-F238E27FC236}">
                <a16:creationId xmlns:a16="http://schemas.microsoft.com/office/drawing/2014/main" id="{8E321189-16C0-4B2C-9898-B09B2982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4663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3400" b="1" dirty="0">
                <a:solidFill>
                  <a:schemeClr val="tx1"/>
                </a:solidFill>
              </a:rPr>
              <a:t>CASO DEPRECIACION</a:t>
            </a:r>
          </a:p>
        </p:txBody>
      </p:sp>
      <p:sp>
        <p:nvSpPr>
          <p:cNvPr id="6" name="1 Marcador de contenido">
            <a:extLst>
              <a:ext uri="{FF2B5EF4-FFF2-40B4-BE49-F238E27FC236}">
                <a16:creationId xmlns:a16="http://schemas.microsoft.com/office/drawing/2014/main" id="{8D8CB65F-4768-4981-A63D-60F498739AC3}"/>
              </a:ext>
            </a:extLst>
          </p:cNvPr>
          <p:cNvSpPr txBox="1">
            <a:spLocks/>
          </p:cNvSpPr>
          <p:nvPr/>
        </p:nvSpPr>
        <p:spPr>
          <a:xfrm>
            <a:off x="457200" y="2403475"/>
            <a:ext cx="8229600" cy="372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CO" altLang="es-CO" sz="280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Esas Diferencias que surgen precisamente del reconocimiento y medición son las que se deben registrar en el reglamentado control de detalle.</a:t>
            </a:r>
          </a:p>
        </p:txBody>
      </p:sp>
    </p:spTree>
    <p:extLst>
      <p:ext uri="{BB962C8B-B14F-4D97-AF65-F5344CB8AC3E}">
        <p14:creationId xmlns:p14="http://schemas.microsoft.com/office/powerpoint/2010/main" val="88511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Marcador de contenido">
            <a:extLst>
              <a:ext uri="{FF2B5EF4-FFF2-40B4-BE49-F238E27FC236}">
                <a16:creationId xmlns:a16="http://schemas.microsoft.com/office/drawing/2014/main" id="{F7BAA33A-452B-4F1A-8A73-96056C6E6B04}"/>
              </a:ext>
            </a:extLst>
          </p:cNvPr>
          <p:cNvSpPr txBox="1">
            <a:spLocks/>
          </p:cNvSpPr>
          <p:nvPr/>
        </p:nvSpPr>
        <p:spPr>
          <a:xfrm>
            <a:off x="324680" y="852969"/>
            <a:ext cx="8229600" cy="3722688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  <a:defRPr/>
            </a:pPr>
            <a:endParaRPr lang="es-CO"/>
          </a:p>
          <a:p>
            <a:pPr lvl="1">
              <a:buFont typeface="Arial"/>
              <a:buChar char="•"/>
              <a:defRPr/>
            </a:pPr>
            <a:r>
              <a:rPr lang="es-CO"/>
              <a:t>Marco normativo de la conciliación fiscal</a:t>
            </a:r>
          </a:p>
          <a:p>
            <a:pPr lvl="1">
              <a:buFont typeface="Arial" charset="0"/>
              <a:buNone/>
              <a:defRPr/>
            </a:pPr>
            <a:endParaRPr lang="es-CO"/>
          </a:p>
          <a:p>
            <a:pPr lvl="1">
              <a:buFont typeface="Arial"/>
              <a:buChar char="•"/>
              <a:defRPr/>
            </a:pPr>
            <a:r>
              <a:rPr lang="es-CO"/>
              <a:t>Formato 2516</a:t>
            </a:r>
          </a:p>
          <a:p>
            <a:pPr lvl="1">
              <a:buFont typeface="Arial"/>
              <a:buChar char="•"/>
              <a:defRPr/>
            </a:pPr>
            <a:endParaRPr lang="es-CO"/>
          </a:p>
          <a:p>
            <a:pPr lvl="1">
              <a:buFont typeface="Arial"/>
              <a:buChar char="•"/>
              <a:defRPr/>
            </a:pPr>
            <a:r>
              <a:rPr lang="es-CO"/>
              <a:t>El control de detalle</a:t>
            </a:r>
          </a:p>
          <a:p>
            <a:pPr lvl="1">
              <a:buFont typeface="Arial"/>
              <a:buChar char="•"/>
              <a:defRPr/>
            </a:pPr>
            <a:endParaRPr lang="es-CO"/>
          </a:p>
          <a:p>
            <a:pPr lvl="1">
              <a:buFont typeface="Arial"/>
              <a:buChar char="•"/>
              <a:defRPr/>
            </a:pPr>
            <a:r>
              <a:rPr lang="es-CO"/>
              <a:t>Aspectos Generales</a:t>
            </a:r>
          </a:p>
          <a:p>
            <a:pPr lvl="1">
              <a:buFont typeface="Arial" charset="0"/>
              <a:buNone/>
              <a:defRPr/>
            </a:pPr>
            <a:endParaRPr lang="es-CO"/>
          </a:p>
          <a:p>
            <a:pPr lvl="1">
              <a:buFont typeface="Arial"/>
              <a:buChar char="•"/>
              <a:defRPr/>
            </a:pPr>
            <a:r>
              <a:rPr lang="es-CO"/>
              <a:t>Caso práctico</a:t>
            </a:r>
          </a:p>
          <a:p>
            <a:pPr lvl="1">
              <a:buFont typeface="Arial" charset="0"/>
              <a:buNone/>
              <a:defRPr/>
            </a:pPr>
            <a:endParaRPr lang="es-CO"/>
          </a:p>
          <a:p>
            <a:pPr>
              <a:buFont typeface="Arial"/>
              <a:buNone/>
              <a:defRPr/>
            </a:pPr>
            <a:endParaRPr lang="es-CO"/>
          </a:p>
          <a:p>
            <a:pPr>
              <a:buFont typeface="Arial"/>
              <a:buChar char="•"/>
              <a:defRPr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093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>
            <a:extLst>
              <a:ext uri="{FF2B5EF4-FFF2-40B4-BE49-F238E27FC236}">
                <a16:creationId xmlns:a16="http://schemas.microsoft.com/office/drawing/2014/main" id="{DB67DE2E-4A02-4A6C-8EFF-AED68DDA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4663"/>
            <a:ext cx="8229600" cy="347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CO" sz="2800" b="1" dirty="0">
                <a:solidFill>
                  <a:schemeClr val="tx1"/>
                </a:solidFill>
                <a:latin typeface="Century Gothic" pitchFamily="34" charset="0"/>
                <a:ea typeface="Century Gothic" pitchFamily="34" charset="0"/>
                <a:cs typeface="Century Gothic" pitchFamily="34" charset="0"/>
              </a:rPr>
              <a:t>Control de detalle Ejemplo- Lo contable</a:t>
            </a:r>
          </a:p>
        </p:txBody>
      </p:sp>
      <p:graphicFrame>
        <p:nvGraphicFramePr>
          <p:cNvPr id="8" name="6 Marcador de contenido">
            <a:extLst>
              <a:ext uri="{FF2B5EF4-FFF2-40B4-BE49-F238E27FC236}">
                <a16:creationId xmlns:a16="http://schemas.microsoft.com/office/drawing/2014/main" id="{814E2FA3-BFB4-44A7-8285-8CFDB30302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35086"/>
              </p:ext>
            </p:extLst>
          </p:nvPr>
        </p:nvGraphicFramePr>
        <p:xfrm>
          <a:off x="649357" y="2478157"/>
          <a:ext cx="7837418" cy="3731884"/>
        </p:xfrm>
        <a:graphic>
          <a:graphicData uri="http://schemas.openxmlformats.org/drawingml/2006/table">
            <a:tbl>
              <a:tblPr/>
              <a:tblGrid>
                <a:gridCol w="346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117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COMPROBANTE DE CONTABILIDAD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4" marR="9524" marT="952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23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fecha diciembre 31 de 2019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72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DETALLE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DEBITO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CREDITO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117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117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DEPRECIACION EDIFICIOS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2..083.333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117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DEPECIACION ACUMULADA EDIFICIOS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 2.083.333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117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117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CONCEPTO: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907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Depreciación  diciembre 31 de 2019, Edificio calle 53 # 20 60, Costo Histórico $1,200,000,000 valor de salvamento $200.000.000 vida útil estimada 40 años. 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723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723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SUMAS IGUALES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2.083.333 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 2.083.333 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46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9532BCC9-D3A3-4939-9CB0-F65A7757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22" y="1188072"/>
            <a:ext cx="8229600" cy="347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CO" sz="2800" b="1" dirty="0">
                <a:solidFill>
                  <a:schemeClr val="tx1"/>
                </a:solidFill>
                <a:latin typeface="Century Gothic" pitchFamily="34" charset="0"/>
                <a:ea typeface="Century Gothic" pitchFamily="34" charset="0"/>
                <a:cs typeface="Century Gothic" pitchFamily="34" charset="0"/>
              </a:rPr>
              <a:t>Control de Detalle Ejemplo- Desde lo fiscal</a:t>
            </a:r>
          </a:p>
        </p:txBody>
      </p:sp>
      <p:graphicFrame>
        <p:nvGraphicFramePr>
          <p:cNvPr id="3" name="3 Marcador de contenido">
            <a:extLst>
              <a:ext uri="{FF2B5EF4-FFF2-40B4-BE49-F238E27FC236}">
                <a16:creationId xmlns:a16="http://schemas.microsoft.com/office/drawing/2014/main" id="{4B3F3CD2-6AB1-4648-A6B6-F5476A4BF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225863"/>
              </p:ext>
            </p:extLst>
          </p:nvPr>
        </p:nvGraphicFramePr>
        <p:xfrm>
          <a:off x="489502" y="2090738"/>
          <a:ext cx="7740651" cy="4266192"/>
        </p:xfrm>
        <a:graphic>
          <a:graphicData uri="http://schemas.openxmlformats.org/drawingml/2006/table">
            <a:tbl>
              <a:tblPr/>
              <a:tblGrid>
                <a:gridCol w="342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04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CONTROL DE DETALLE  diciembre  31 de 2019    # 11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0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DETALLE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DEBITO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CREDITO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8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MENOR</a:t>
                      </a:r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VR FISCAL 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DEDUCCION</a:t>
                      </a:r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DEPRECIACION EDIFICIOS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  </a:t>
                      </a: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231.500</a:t>
                      </a:r>
                      <a:r>
                        <a:rPr lang="es-CO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48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MENOR  VR FISCAL DEPECIACION ACUMULADA EDIFICIOS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  </a:t>
                      </a: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231.500</a:t>
                      </a:r>
                      <a:r>
                        <a:rPr lang="es-CO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CONCEPTO: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006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Menor valor fiscal depreciación   Edificio calle 53 # 20 60, Costo Histórico $1,000,000,000 valor de salvamento $200.000.000 vida útil estimada 40 años. Tasa de depreciación aceptada 45 años Mes febrero de 2019 comprobante 50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48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SUMAS IGUALES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    231.500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     231.500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893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000980D4-BC0B-4D26-96C0-16479826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94089"/>
            <a:ext cx="8229600" cy="347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CO" sz="2800" b="1" dirty="0">
                <a:solidFill>
                  <a:schemeClr val="tx1"/>
                </a:solidFill>
                <a:latin typeface="Century Gothic" pitchFamily="34" charset="0"/>
                <a:ea typeface="Century Gothic" pitchFamily="34" charset="0"/>
                <a:cs typeface="Century Gothic" pitchFamily="34" charset="0"/>
              </a:rPr>
              <a:t>Control de Detalle Ejemplo- Desde lo fiscal</a:t>
            </a:r>
          </a:p>
        </p:txBody>
      </p:sp>
      <p:graphicFrame>
        <p:nvGraphicFramePr>
          <p:cNvPr id="3" name="3 Marcador de contenido">
            <a:extLst>
              <a:ext uri="{FF2B5EF4-FFF2-40B4-BE49-F238E27FC236}">
                <a16:creationId xmlns:a16="http://schemas.microsoft.com/office/drawing/2014/main" id="{BFDC0421-AFF7-4089-B6CD-0379C2BBF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25259"/>
              </p:ext>
            </p:extLst>
          </p:nvPr>
        </p:nvGraphicFramePr>
        <p:xfrm>
          <a:off x="701674" y="2170251"/>
          <a:ext cx="7740651" cy="4266192"/>
        </p:xfrm>
        <a:graphic>
          <a:graphicData uri="http://schemas.openxmlformats.org/drawingml/2006/table">
            <a:tbl>
              <a:tblPr/>
              <a:tblGrid>
                <a:gridCol w="379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04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CONTROL DE DETALLE  diciembre de 2019    # 11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0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DETALLE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DEBITO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CREDITO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8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DEDUCCION</a:t>
                      </a:r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FISCAL 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DEPRECIACION EDIFICIOS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 </a:t>
                      </a:r>
                      <a:r>
                        <a:rPr lang="es-CO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231.500 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48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DEPECIACION  FISCAL ACUMULADA EDIFICIOS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</a:t>
                      </a:r>
                      <a:r>
                        <a:rPr lang="es-CO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 -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lang="es-CO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231.500 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CONCEPTO: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006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Menor valor fiscal depreciación   Edificio calle 53 # 20 60, Costo Histórico $1,000,000,000 valor de salvamento $200.000.000 vida útil estimada 40 años. Tasa de depreciación aceptada 45 años Mes febrero de 2019 comprobante 50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48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SUMAS IGUALES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    231.500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     231.500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288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238C448B-21E8-4529-86A9-0316A4BE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792" y="1148315"/>
            <a:ext cx="8229600" cy="347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CO" sz="2800" b="1" dirty="0">
                <a:solidFill>
                  <a:schemeClr val="tx1"/>
                </a:solidFill>
                <a:latin typeface="Century Gothic" pitchFamily="34" charset="0"/>
                <a:ea typeface="Century Gothic" pitchFamily="34" charset="0"/>
                <a:cs typeface="Century Gothic" pitchFamily="34" charset="0"/>
              </a:rPr>
              <a:t>Control de Detalle Ejemplo- Desde lo fiscal</a:t>
            </a:r>
          </a:p>
        </p:txBody>
      </p:sp>
      <p:graphicFrame>
        <p:nvGraphicFramePr>
          <p:cNvPr id="3" name="3 Marcador de contenido">
            <a:extLst>
              <a:ext uri="{FF2B5EF4-FFF2-40B4-BE49-F238E27FC236}">
                <a16:creationId xmlns:a16="http://schemas.microsoft.com/office/drawing/2014/main" id="{633D540A-5971-4990-86B3-CCC79A66D9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030978"/>
              </p:ext>
            </p:extLst>
          </p:nvPr>
        </p:nvGraphicFramePr>
        <p:xfrm>
          <a:off x="449746" y="2037729"/>
          <a:ext cx="7740651" cy="4042398"/>
        </p:xfrm>
        <a:graphic>
          <a:graphicData uri="http://schemas.openxmlformats.org/drawingml/2006/table">
            <a:tbl>
              <a:tblPr/>
              <a:tblGrid>
                <a:gridCol w="3737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04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CONTROL DE DETALLE  diciembre de 2019    # 11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0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DETALLE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DEBITO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CREDITO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8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DEDUCCION</a:t>
                      </a:r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 FISCAL 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DEPRECIACION EDIFICIOS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</a:t>
                      </a:r>
                      <a:endParaRPr lang="es-CO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                      $231.500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48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DEPECIACION FISCAL  ACUMULADA EDIFICCIOS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   $231.500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CONCEPTO: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006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Menor valor fiscal depreciación   Edificio calle 53 # 20 60, Costo Histórico $1,000,000,000 valor de salvamento $200.000.000 vida útil estimada 40 años. Tasa de depreciación aceptada 45 años Mes febrero de 2019 comprobante 50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48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SUMAS IGUALES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231.500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231.500 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666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A82FB005-AFBB-4C3C-BCDE-555FC4DD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4" y="1214576"/>
            <a:ext cx="8229600" cy="347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CO" sz="2800" b="1" dirty="0">
                <a:solidFill>
                  <a:schemeClr val="tx1"/>
                </a:solidFill>
                <a:latin typeface="Century Gothic" pitchFamily="34" charset="0"/>
                <a:ea typeface="Century Gothic" pitchFamily="34" charset="0"/>
                <a:cs typeface="Century Gothic" pitchFamily="34" charset="0"/>
              </a:rPr>
              <a:t>Control de detalle Ejemplo 2- Lo contable</a:t>
            </a:r>
          </a:p>
        </p:txBody>
      </p:sp>
      <p:graphicFrame>
        <p:nvGraphicFramePr>
          <p:cNvPr id="3" name="6 Marcador de contenido">
            <a:extLst>
              <a:ext uri="{FF2B5EF4-FFF2-40B4-BE49-F238E27FC236}">
                <a16:creationId xmlns:a16="http://schemas.microsoft.com/office/drawing/2014/main" id="{10ED40A4-0552-4DB5-B8DA-50401701A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780916"/>
              </p:ext>
            </p:extLst>
          </p:nvPr>
        </p:nvGraphicFramePr>
        <p:xfrm>
          <a:off x="657225" y="2389740"/>
          <a:ext cx="7829550" cy="3738705"/>
        </p:xfrm>
        <a:graphic>
          <a:graphicData uri="http://schemas.openxmlformats.org/drawingml/2006/table">
            <a:tbl>
              <a:tblPr/>
              <a:tblGrid>
                <a:gridCol w="346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4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672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COMPROBANTE DE CONTABILIDAD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4" marR="9524" marT="952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35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fecha diciembre </a:t>
                      </a:r>
                      <a:r>
                        <a:rPr lang="es-CO" sz="1400" b="1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2019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35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DETALLE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DEBITO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CREDITO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672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672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GASTO</a:t>
                      </a:r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DEPRECIACION EQUIPO MEDICO CIENTIFICO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2..777.778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672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DEPECIACION ACUMULADA EQUIPO</a:t>
                      </a:r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MEDICO CIENTIFICO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 2..777.778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672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672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CONCEPTO: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5372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Depreciación  diciembre de 2019, Equipo</a:t>
                      </a:r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médico científico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Costo Histórico $100,000,000 valor de salvamento 0 vida útil estimada 3 años. 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35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35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SUMAS IGUALES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2.777.778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 2.777.778 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726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>
            <a:extLst>
              <a:ext uri="{FF2B5EF4-FFF2-40B4-BE49-F238E27FC236}">
                <a16:creationId xmlns:a16="http://schemas.microsoft.com/office/drawing/2014/main" id="{9A0ECBA0-4311-4CC3-850D-2A5F4771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52" y="1201324"/>
            <a:ext cx="8229600" cy="347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CO" sz="2800" b="1" dirty="0">
                <a:solidFill>
                  <a:schemeClr val="tx1"/>
                </a:solidFill>
                <a:latin typeface="Century Gothic" pitchFamily="34" charset="0"/>
                <a:ea typeface="Century Gothic" pitchFamily="34" charset="0"/>
                <a:cs typeface="Century Gothic" pitchFamily="34" charset="0"/>
              </a:rPr>
              <a:t>Control de Detalle Ejemplo 2- Desde lo fiscal</a:t>
            </a:r>
          </a:p>
        </p:txBody>
      </p:sp>
      <p:graphicFrame>
        <p:nvGraphicFramePr>
          <p:cNvPr id="4" name="3 Marcador de contenido">
            <a:extLst>
              <a:ext uri="{FF2B5EF4-FFF2-40B4-BE49-F238E27FC236}">
                <a16:creationId xmlns:a16="http://schemas.microsoft.com/office/drawing/2014/main" id="{463FF986-17A1-40EB-B91E-64CDB4DE11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122480"/>
              </p:ext>
            </p:extLst>
          </p:nvPr>
        </p:nvGraphicFramePr>
        <p:xfrm>
          <a:off x="775252" y="1984721"/>
          <a:ext cx="7740651" cy="4191594"/>
        </p:xfrm>
        <a:graphic>
          <a:graphicData uri="http://schemas.openxmlformats.org/drawingml/2006/table">
            <a:tbl>
              <a:tblPr/>
              <a:tblGrid>
                <a:gridCol w="3730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04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CONTROL DE DETALLE  diciembre de 2019    # 12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0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DETALLE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DEBITO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CREDITO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8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DEDUCCION</a:t>
                      </a:r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 FISCAL 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DEPRECIACION EQUIPO</a:t>
                      </a:r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MEDICO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</a:t>
                      </a:r>
                      <a:endParaRPr lang="es-CO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                      $1.736.111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48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DEPECIACION FISCAL  ACUMULADA EQUIPO</a:t>
                      </a:r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MEDICO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   $1.736.111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CONCEPTO: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006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Menor valor fiscal depreciación   equipo médico</a:t>
                      </a:r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científico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Costo Histórico $100.000.000 valor de salvamento 0 vida útil estimada 3 años. Tasa de depreciación aceptada 8 años Mes diciembre de 2019 comprobante 51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48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SUMAS IGUALES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$ 1.736.111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$1.736.111            </a:t>
                      </a:r>
                    </a:p>
                  </a:txBody>
                  <a:tcPr marL="9362" marR="9362" marT="9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793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3B6109DA-BB85-45BD-969F-F8571465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01324"/>
            <a:ext cx="8229600" cy="347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CO" sz="2800" b="1" dirty="0">
                <a:solidFill>
                  <a:schemeClr val="tx1"/>
                </a:solidFill>
                <a:latin typeface="Century Gothic" pitchFamily="34" charset="0"/>
                <a:ea typeface="Century Gothic" pitchFamily="34" charset="0"/>
                <a:cs typeface="Century Gothic" pitchFamily="34" charset="0"/>
              </a:rPr>
              <a:t>Control de detalle Ejemplo 2- Lo contable</a:t>
            </a:r>
          </a:p>
        </p:txBody>
      </p:sp>
      <p:graphicFrame>
        <p:nvGraphicFramePr>
          <p:cNvPr id="3" name="6 Marcador de contenido">
            <a:extLst>
              <a:ext uri="{FF2B5EF4-FFF2-40B4-BE49-F238E27FC236}">
                <a16:creationId xmlns:a16="http://schemas.microsoft.com/office/drawing/2014/main" id="{B1882E4F-66C9-42B7-8518-907990F33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40802"/>
              </p:ext>
            </p:extLst>
          </p:nvPr>
        </p:nvGraphicFramePr>
        <p:xfrm>
          <a:off x="657225" y="2190958"/>
          <a:ext cx="7829550" cy="3313456"/>
        </p:xfrm>
        <a:graphic>
          <a:graphicData uri="http://schemas.openxmlformats.org/drawingml/2006/table">
            <a:tbl>
              <a:tblPr/>
              <a:tblGrid>
                <a:gridCol w="346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4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672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COMPROBANTE DE CONTABILIDAD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4" marR="9524" marT="952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35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fecha diciembre </a:t>
                      </a:r>
                      <a:r>
                        <a:rPr lang="es-CO" sz="1400" b="1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2019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35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DETALLE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DEBITO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CREDITO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672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672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GASTO</a:t>
                      </a:r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DEPRECIACION MUEBLES Y ENSERES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83.333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672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DEPECIACION ACUMULADA EQUIPO</a:t>
                      </a:r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MEDICO CIENTIFICO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 83.333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672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672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CONCEPTO: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5372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Depreciación  diciembre 2019, Equipo</a:t>
                      </a:r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médico científico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Costo Histórico $100,000,000 valor de salvamento 0 vida útil estimada 3 años. 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35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4" marR="9524" marT="952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355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SUMAS IGUALES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83.333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          83.333</a:t>
                      </a:r>
                    </a:p>
                  </a:txBody>
                  <a:tcPr marL="9524" marR="9524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17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C7793021-7E56-40E9-930C-4F714F91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8558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2800" b="1" dirty="0">
                <a:solidFill>
                  <a:schemeClr val="tx1"/>
                </a:solidFill>
                <a:latin typeface="+mn-lt"/>
              </a:rPr>
              <a:t>AL FINAL DEL DIA (AÑO 1)</a:t>
            </a:r>
          </a:p>
        </p:txBody>
      </p:sp>
      <p:graphicFrame>
        <p:nvGraphicFramePr>
          <p:cNvPr id="3" name="5 Marcador de contenido">
            <a:extLst>
              <a:ext uri="{FF2B5EF4-FFF2-40B4-BE49-F238E27FC236}">
                <a16:creationId xmlns:a16="http://schemas.microsoft.com/office/drawing/2014/main" id="{125AFEFF-D1BD-4A85-954B-BC04292CF39F}"/>
              </a:ext>
            </a:extLst>
          </p:cNvPr>
          <p:cNvGraphicFramePr>
            <a:graphicFrameLocks/>
          </p:cNvGraphicFramePr>
          <p:nvPr/>
        </p:nvGraphicFramePr>
        <p:xfrm>
          <a:off x="457200" y="240347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FISCAL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EDIFICIOS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1.200.000.000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1.200.000.000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DEPRECIACION</a:t>
                      </a:r>
                      <a:r>
                        <a:rPr lang="es-CO" baseline="0" dirty="0"/>
                        <a:t> ACUMULADA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      25.000.000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    </a:t>
                      </a:r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22.222.222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NETO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1.175.000.000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1.777.777.778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715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>
            <a:extLst>
              <a:ext uri="{FF2B5EF4-FFF2-40B4-BE49-F238E27FC236}">
                <a16:creationId xmlns:a16="http://schemas.microsoft.com/office/drawing/2014/main" id="{F10F568C-9206-403E-ACC8-EFF2FEC9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74819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3600" b="1" dirty="0">
                <a:solidFill>
                  <a:schemeClr val="tx1"/>
                </a:solidFill>
                <a:latin typeface="+mn-lt"/>
              </a:rPr>
              <a:t>AL FINAL DEL DIA (AÑO 1)</a:t>
            </a:r>
          </a:p>
        </p:txBody>
      </p:sp>
      <p:graphicFrame>
        <p:nvGraphicFramePr>
          <p:cNvPr id="6" name="5 Marcador de contenido">
            <a:extLst>
              <a:ext uri="{FF2B5EF4-FFF2-40B4-BE49-F238E27FC236}">
                <a16:creationId xmlns:a16="http://schemas.microsoft.com/office/drawing/2014/main" id="{F4E34D9C-0700-40AC-B87A-8C19D461ED40}"/>
              </a:ext>
            </a:extLst>
          </p:cNvPr>
          <p:cNvGraphicFramePr>
            <a:graphicFrameLocks/>
          </p:cNvGraphicFramePr>
          <p:nvPr/>
        </p:nvGraphicFramePr>
        <p:xfrm>
          <a:off x="457200" y="240347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FISCAL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EQUIPO</a:t>
                      </a:r>
                      <a:r>
                        <a:rPr lang="es-CO" baseline="0" dirty="0"/>
                        <a:t> MEDICO CIENTIFICO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100.000.000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100.000.000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DEPRECIACION</a:t>
                      </a:r>
                      <a:r>
                        <a:rPr lang="es-CO" baseline="0" dirty="0"/>
                        <a:t> ACUMULADA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    33.333.333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  </a:t>
                      </a:r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12.500.000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NETO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  66.666.667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  87.500.000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180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>
            <a:extLst>
              <a:ext uri="{FF2B5EF4-FFF2-40B4-BE49-F238E27FC236}">
                <a16:creationId xmlns:a16="http://schemas.microsoft.com/office/drawing/2014/main" id="{EE283A26-592D-42AD-8EC1-87A7AF21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7829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3600" b="1" dirty="0">
                <a:solidFill>
                  <a:schemeClr val="tx1"/>
                </a:solidFill>
                <a:latin typeface="+mn-lt"/>
              </a:rPr>
              <a:t>AL FINAL DEL DIA (AÑO 1)</a:t>
            </a:r>
          </a:p>
        </p:txBody>
      </p:sp>
      <p:graphicFrame>
        <p:nvGraphicFramePr>
          <p:cNvPr id="8" name="5 Marcador de contenido">
            <a:extLst>
              <a:ext uri="{FF2B5EF4-FFF2-40B4-BE49-F238E27FC236}">
                <a16:creationId xmlns:a16="http://schemas.microsoft.com/office/drawing/2014/main" id="{931FC872-E7F9-4822-A84F-FD37AC6D7B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692426"/>
              </p:ext>
            </p:extLst>
          </p:nvPr>
        </p:nvGraphicFramePr>
        <p:xfrm>
          <a:off x="457200" y="292031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FISCAL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MUEBLES</a:t>
                      </a:r>
                      <a:r>
                        <a:rPr lang="es-CO" baseline="0" dirty="0"/>
                        <a:t> Y ENSERES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DEPRECIACION</a:t>
                      </a:r>
                      <a:r>
                        <a:rPr lang="es-CO" baseline="0" dirty="0"/>
                        <a:t> ACUMULADA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   1.000.000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  </a:t>
                      </a:r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NETO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  9.000.000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  9.000.000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56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Marcador de contenido">
            <a:extLst>
              <a:ext uri="{FF2B5EF4-FFF2-40B4-BE49-F238E27FC236}">
                <a16:creationId xmlns:a16="http://schemas.microsoft.com/office/drawing/2014/main" id="{F340D717-5AC3-4283-B1FE-B65FB93BD630}"/>
              </a:ext>
            </a:extLst>
          </p:cNvPr>
          <p:cNvSpPr txBox="1">
            <a:spLocks/>
          </p:cNvSpPr>
          <p:nvPr/>
        </p:nvSpPr>
        <p:spPr>
          <a:xfrm>
            <a:off x="457200" y="2403475"/>
            <a:ext cx="8229600" cy="372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altLang="es-CO" sz="320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Es un reporte de carácter obligatorio para los obligados a llevar contabilidad, en el cual se detallan las diferencias que surjan en la aplicación de los marcos técnicos normativos contables y las disposiciones del E.T. </a:t>
            </a:r>
          </a:p>
        </p:txBody>
      </p:sp>
      <p:sp>
        <p:nvSpPr>
          <p:cNvPr id="6" name="2 Título">
            <a:extLst>
              <a:ext uri="{FF2B5EF4-FFF2-40B4-BE49-F238E27FC236}">
                <a16:creationId xmlns:a16="http://schemas.microsoft.com/office/drawing/2014/main" id="{59FC8B11-BEE0-431A-8F97-1373F2A3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4663"/>
            <a:ext cx="8229600" cy="3476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CO" sz="2800" b="1" dirty="0">
                <a:solidFill>
                  <a:schemeClr val="tx1"/>
                </a:solidFill>
                <a:latin typeface="Century Gothic" pitchFamily="34" charset="0"/>
                <a:ea typeface="Century Gothic" pitchFamily="34" charset="0"/>
                <a:cs typeface="Century Gothic" pitchFamily="34" charset="0"/>
              </a:rPr>
              <a:t>¿QUÉ ES LA CONCILIACION FISCAL?</a:t>
            </a:r>
          </a:p>
        </p:txBody>
      </p:sp>
    </p:spTree>
    <p:extLst>
      <p:ext uri="{BB962C8B-B14F-4D97-AF65-F5344CB8AC3E}">
        <p14:creationId xmlns:p14="http://schemas.microsoft.com/office/powerpoint/2010/main" val="301767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7A3EEA8E-4E28-4F87-812C-20541A07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0593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3600" b="1" dirty="0">
                <a:solidFill>
                  <a:schemeClr val="tx1"/>
                </a:solidFill>
                <a:latin typeface="+mn-lt"/>
              </a:rPr>
              <a:t>AL FINAL DEL DIA (AÑO 41)</a:t>
            </a:r>
          </a:p>
        </p:txBody>
      </p:sp>
      <p:graphicFrame>
        <p:nvGraphicFramePr>
          <p:cNvPr id="3" name="5 Marcador de contenido">
            <a:extLst>
              <a:ext uri="{FF2B5EF4-FFF2-40B4-BE49-F238E27FC236}">
                <a16:creationId xmlns:a16="http://schemas.microsoft.com/office/drawing/2014/main" id="{2CF6F9DC-6CBB-4896-906E-FE285F8755DA}"/>
              </a:ext>
            </a:extLst>
          </p:cNvPr>
          <p:cNvGraphicFramePr>
            <a:graphicFrameLocks/>
          </p:cNvGraphicFramePr>
          <p:nvPr/>
        </p:nvGraphicFramePr>
        <p:xfrm>
          <a:off x="457200" y="240347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FISCAL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EDIFICIOS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1.200.000.000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1.200.000.000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DEPRECIACION</a:t>
                      </a:r>
                      <a:r>
                        <a:rPr lang="es-CO" baseline="0" dirty="0"/>
                        <a:t> ACUMULADA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1.000.000.000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 </a:t>
                      </a:r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911.111.111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NETO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200.000.000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288.888.889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55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FF88EB81-D5D1-490F-9C2D-9AC8951A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47098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3600" b="1" dirty="0">
                <a:solidFill>
                  <a:schemeClr val="tx1"/>
                </a:solidFill>
                <a:latin typeface="+mn-lt"/>
              </a:rPr>
              <a:t>AL FINAL DEL DIA (AÑO 4)</a:t>
            </a:r>
          </a:p>
        </p:txBody>
      </p:sp>
      <p:graphicFrame>
        <p:nvGraphicFramePr>
          <p:cNvPr id="3" name="5 Marcador de contenido">
            <a:extLst>
              <a:ext uri="{FF2B5EF4-FFF2-40B4-BE49-F238E27FC236}">
                <a16:creationId xmlns:a16="http://schemas.microsoft.com/office/drawing/2014/main" id="{34C423B8-3E20-489C-8C73-49E8B90D1438}"/>
              </a:ext>
            </a:extLst>
          </p:cNvPr>
          <p:cNvGraphicFramePr>
            <a:graphicFrameLocks/>
          </p:cNvGraphicFramePr>
          <p:nvPr/>
        </p:nvGraphicFramePr>
        <p:xfrm>
          <a:off x="457200" y="240347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FISCAL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EQUIPO</a:t>
                      </a:r>
                      <a:r>
                        <a:rPr lang="es-CO" baseline="0" dirty="0"/>
                        <a:t> MEDICO CIENTIFICO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100.000.000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100.000.000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DEPRECIACION</a:t>
                      </a:r>
                      <a:r>
                        <a:rPr lang="es-CO" baseline="0" dirty="0"/>
                        <a:t> ACUMULADA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   100.000.000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  </a:t>
                      </a:r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50.000.000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NETO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                </a:t>
                      </a:r>
                      <a:r>
                        <a:rPr lang="es-CO" baseline="0" dirty="0"/>
                        <a:t>0</a:t>
                      </a:r>
                      <a:r>
                        <a:rPr lang="es-CO" dirty="0"/>
                        <a:t>    </a:t>
                      </a:r>
                      <a:r>
                        <a:rPr lang="es-CO" baseline="0" dirty="0"/>
                        <a:t>     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  50.000.000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82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DF7B1CCE-1EDE-41B3-A42A-E7E8D2E9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5063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3600" b="1" dirty="0">
                <a:solidFill>
                  <a:schemeClr val="tx1"/>
                </a:solidFill>
                <a:latin typeface="+mn-lt"/>
              </a:rPr>
              <a:t>AL FINAL DEL DIA (AÑO 11)</a:t>
            </a:r>
          </a:p>
        </p:txBody>
      </p:sp>
      <p:graphicFrame>
        <p:nvGraphicFramePr>
          <p:cNvPr id="3" name="5 Marcador de contenido">
            <a:extLst>
              <a:ext uri="{FF2B5EF4-FFF2-40B4-BE49-F238E27FC236}">
                <a16:creationId xmlns:a16="http://schemas.microsoft.com/office/drawing/2014/main" id="{EF57D541-121F-4ACE-8C03-DDB1D9E63275}"/>
              </a:ext>
            </a:extLst>
          </p:cNvPr>
          <p:cNvGraphicFramePr>
            <a:graphicFrameLocks/>
          </p:cNvGraphicFramePr>
          <p:nvPr/>
        </p:nvGraphicFramePr>
        <p:xfrm>
          <a:off x="457200" y="240347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FISCAL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MUEBLES</a:t>
                      </a:r>
                      <a:r>
                        <a:rPr lang="es-CO" baseline="0" dirty="0"/>
                        <a:t> Y ENSERES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DEPRECIACION</a:t>
                      </a:r>
                      <a:r>
                        <a:rPr lang="es-CO" baseline="0" dirty="0"/>
                        <a:t> ACUMULADA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   10.000.000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</a:t>
                      </a:r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NETO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  </a:t>
                      </a:r>
                      <a:r>
                        <a:rPr lang="es-CO" baseline="0" dirty="0"/>
                        <a:t>              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858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09FD87BD-0402-4085-9DCD-C4FFA9C1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1" y="1201324"/>
            <a:ext cx="8163339" cy="3476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CO" sz="3200" b="1" dirty="0">
                <a:solidFill>
                  <a:schemeClr val="tx1"/>
                </a:solidFill>
                <a:latin typeface="Century Gothic" pitchFamily="34" charset="0"/>
                <a:ea typeface="Century Gothic" pitchFamily="34" charset="0"/>
                <a:cs typeface="Century Gothic" pitchFamily="34" charset="0"/>
              </a:rPr>
              <a:t>REPORTE DE CONCILIACION FISCAL</a:t>
            </a:r>
          </a:p>
        </p:txBody>
      </p:sp>
      <p:sp>
        <p:nvSpPr>
          <p:cNvPr id="3" name="1 Marcador de contenido">
            <a:extLst>
              <a:ext uri="{FF2B5EF4-FFF2-40B4-BE49-F238E27FC236}">
                <a16:creationId xmlns:a16="http://schemas.microsoft.com/office/drawing/2014/main" id="{D48CD5F7-0E4C-4650-B922-41DDFACDE7A8}"/>
              </a:ext>
            </a:extLst>
          </p:cNvPr>
          <p:cNvSpPr txBox="1">
            <a:spLocks/>
          </p:cNvSpPr>
          <p:nvPr/>
        </p:nvSpPr>
        <p:spPr>
          <a:xfrm>
            <a:off x="457200" y="2111927"/>
            <a:ext cx="8229600" cy="372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altLang="es-CO" sz="360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Informe consolidado de saldos contables y fiscales, donde se explican las diferencias entre los marcos técnicos normativos contable y el E.T. </a:t>
            </a:r>
          </a:p>
          <a:p>
            <a:pPr algn="just"/>
            <a:endParaRPr lang="es-CO" altLang="es-CO" sz="2000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algn="just"/>
            <a:endParaRPr lang="es-CO" altLang="es-CO" sz="2000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19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>
            <a:extLst>
              <a:ext uri="{FF2B5EF4-FFF2-40B4-BE49-F238E27FC236}">
                <a16:creationId xmlns:a16="http://schemas.microsoft.com/office/drawing/2014/main" id="{F3446FBB-2C30-4E1B-83FB-0560BDDE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7585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2800" b="1" dirty="0">
                <a:solidFill>
                  <a:schemeClr val="tx1"/>
                </a:solidFill>
                <a:latin typeface="Century Gothic" pitchFamily="34" charset="0"/>
                <a:ea typeface="Century Gothic" pitchFamily="34" charset="0"/>
                <a:cs typeface="Century Gothic" pitchFamily="34" charset="0"/>
              </a:rPr>
              <a:t>REPORTE DE CONCILICION FISCAL</a:t>
            </a:r>
            <a:endParaRPr lang="es-CO" sz="2800" dirty="0">
              <a:latin typeface="Century Gothic" pitchFamily="34" charset="0"/>
              <a:ea typeface="Century Gothic" pitchFamily="34" charset="0"/>
              <a:cs typeface="Century Gothic" pitchFamily="34" charset="0"/>
            </a:endParaRPr>
          </a:p>
        </p:txBody>
      </p:sp>
      <p:sp>
        <p:nvSpPr>
          <p:cNvPr id="8" name="1 Marcador de contenido">
            <a:extLst>
              <a:ext uri="{FF2B5EF4-FFF2-40B4-BE49-F238E27FC236}">
                <a16:creationId xmlns:a16="http://schemas.microsoft.com/office/drawing/2014/main" id="{3984DE5A-868E-459A-96D8-1E7D6AC6A045}"/>
              </a:ext>
            </a:extLst>
          </p:cNvPr>
          <p:cNvSpPr txBox="1">
            <a:spLocks/>
          </p:cNvSpPr>
          <p:nvPr/>
        </p:nvSpPr>
        <p:spPr>
          <a:xfrm>
            <a:off x="457200" y="2178187"/>
            <a:ext cx="8229600" cy="372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altLang="es-CO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Su diligenciamiento es obligatorio para los obligados a llevar contabilidad.</a:t>
            </a:r>
          </a:p>
          <a:p>
            <a:endParaRPr lang="es-CO" altLang="es-CO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r>
              <a:rPr lang="es-CO" altLang="es-CO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Constituye un anexo a la declaración de renta y hará parte integral de la misma.</a:t>
            </a:r>
          </a:p>
        </p:txBody>
      </p:sp>
    </p:spTree>
    <p:extLst>
      <p:ext uri="{BB962C8B-B14F-4D97-AF65-F5344CB8AC3E}">
        <p14:creationId xmlns:p14="http://schemas.microsoft.com/office/powerpoint/2010/main" val="534465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A6859D24-D331-4BEF-B220-FC835D18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8072"/>
            <a:ext cx="8229600" cy="3476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s-CO" sz="2800" b="1" dirty="0">
                <a:solidFill>
                  <a:schemeClr val="tx1"/>
                </a:solidFill>
                <a:latin typeface="Century Gothic" pitchFamily="34" charset="0"/>
                <a:ea typeface="Century Gothic" pitchFamily="34" charset="0"/>
                <a:cs typeface="Century Gothic" pitchFamily="34" charset="0"/>
              </a:rPr>
              <a:t>RESOLUCION 73 DE 2017</a:t>
            </a:r>
          </a:p>
        </p:txBody>
      </p:sp>
      <p:sp>
        <p:nvSpPr>
          <p:cNvPr id="3" name="1 Marcador de contenido">
            <a:extLst>
              <a:ext uri="{FF2B5EF4-FFF2-40B4-BE49-F238E27FC236}">
                <a16:creationId xmlns:a16="http://schemas.microsoft.com/office/drawing/2014/main" id="{5E351735-062F-4D0C-8CE9-CAB419E488CC}"/>
              </a:ext>
            </a:extLst>
          </p:cNvPr>
          <p:cNvSpPr txBox="1">
            <a:spLocks/>
          </p:cNvSpPr>
          <p:nvPr/>
        </p:nvSpPr>
        <p:spPr>
          <a:xfrm>
            <a:off x="457200" y="2164936"/>
            <a:ext cx="8229600" cy="372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altLang="es-CO" sz="2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Prescribe el formato 2516 de conciliación fiscal</a:t>
            </a:r>
          </a:p>
          <a:p>
            <a:endParaRPr lang="es-CO" altLang="es-CO" sz="28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r>
              <a:rPr lang="es-CO" altLang="es-CO" sz="2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Establece los obligados a presentar la conciliación por los SIE de la DIAN.</a:t>
            </a:r>
          </a:p>
          <a:p>
            <a:endParaRPr lang="es-CO" altLang="es-CO" sz="28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r>
              <a:rPr lang="es-CO" altLang="es-CO" sz="2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Y deja sin vigencia a partir del año 2017 los formatos 1732.</a:t>
            </a:r>
            <a:endParaRPr lang="es-CO" altLang="es-CO" sz="2800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17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47070097-9661-4A9B-9988-4F805E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67585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3600" b="1" dirty="0">
                <a:solidFill>
                  <a:schemeClr val="tx1"/>
                </a:solidFill>
                <a:latin typeface="+mn-lt"/>
              </a:rPr>
              <a:t>CONTENIDO DEL REPORTE FORMATO 2516</a:t>
            </a:r>
          </a:p>
        </p:txBody>
      </p:sp>
      <p:graphicFrame>
        <p:nvGraphicFramePr>
          <p:cNvPr id="3" name="3 Marcador de contenido">
            <a:extLst>
              <a:ext uri="{FF2B5EF4-FFF2-40B4-BE49-F238E27FC236}">
                <a16:creationId xmlns:a16="http://schemas.microsoft.com/office/drawing/2014/main" id="{3B1DB858-BE5C-4D4F-8E1B-049BAF946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504260"/>
              </p:ext>
            </p:extLst>
          </p:nvPr>
        </p:nvGraphicFramePr>
        <p:xfrm>
          <a:off x="457200" y="1615247"/>
          <a:ext cx="8229600" cy="451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205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Título">
            <a:extLst>
              <a:ext uri="{FF2B5EF4-FFF2-40B4-BE49-F238E27FC236}">
                <a16:creationId xmlns:a16="http://schemas.microsoft.com/office/drawing/2014/main" id="{86089990-E38F-4DD0-B2F2-471F247A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97" y="936281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2800" b="1" dirty="0">
                <a:solidFill>
                  <a:schemeClr val="tx1"/>
                </a:solidFill>
                <a:latin typeface="+mn-lt"/>
              </a:rPr>
              <a:t>CONTENIDO DEL REPORTE FORMARO 2516</a:t>
            </a:r>
          </a:p>
        </p:txBody>
      </p:sp>
      <p:graphicFrame>
        <p:nvGraphicFramePr>
          <p:cNvPr id="3" name="3 Marcador de contenido">
            <a:extLst>
              <a:ext uri="{FF2B5EF4-FFF2-40B4-BE49-F238E27FC236}">
                <a16:creationId xmlns:a16="http://schemas.microsoft.com/office/drawing/2014/main" id="{3F2B5B37-8103-4946-A1B6-41EE6757AD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729936"/>
              </p:ext>
            </p:extLst>
          </p:nvPr>
        </p:nvGraphicFramePr>
        <p:xfrm>
          <a:off x="457200" y="1484243"/>
          <a:ext cx="8229600" cy="464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18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228D9F54-AED1-4E40-88DA-6082811A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19376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3600" b="1" dirty="0">
                <a:solidFill>
                  <a:schemeClr val="tx1"/>
                </a:solidFill>
                <a:latin typeface="+mn-lt"/>
              </a:rPr>
              <a:t>CONTENIDO DEL REPORTE FORMARO 2516</a:t>
            </a:r>
            <a:endParaRPr lang="es-CO" sz="3600" dirty="0">
              <a:latin typeface="+mn-lt"/>
            </a:endParaRPr>
          </a:p>
        </p:txBody>
      </p:sp>
      <p:graphicFrame>
        <p:nvGraphicFramePr>
          <p:cNvPr id="3" name="3 Marcador de contenido">
            <a:extLst>
              <a:ext uri="{FF2B5EF4-FFF2-40B4-BE49-F238E27FC236}">
                <a16:creationId xmlns:a16="http://schemas.microsoft.com/office/drawing/2014/main" id="{F6638FA5-49F9-4F03-9587-4E6EAB97FB5B}"/>
              </a:ext>
            </a:extLst>
          </p:cNvPr>
          <p:cNvGraphicFramePr>
            <a:graphicFrameLocks/>
          </p:cNvGraphicFramePr>
          <p:nvPr/>
        </p:nvGraphicFramePr>
        <p:xfrm>
          <a:off x="457200" y="2403475"/>
          <a:ext cx="8229600" cy="372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915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FF998FF3-D7CC-4B67-8A22-DDF32C0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35" y="1055550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2400" b="1" dirty="0">
                <a:solidFill>
                  <a:schemeClr val="tx1"/>
                </a:solidFill>
                <a:latin typeface="+mn-lt"/>
              </a:rPr>
              <a:t>REPORTE DE CONCILIACION FISCAL OBLIGADOS</a:t>
            </a:r>
          </a:p>
        </p:txBody>
      </p:sp>
      <p:graphicFrame>
        <p:nvGraphicFramePr>
          <p:cNvPr id="3" name="4 Marcador de contenido">
            <a:extLst>
              <a:ext uri="{FF2B5EF4-FFF2-40B4-BE49-F238E27FC236}">
                <a16:creationId xmlns:a16="http://schemas.microsoft.com/office/drawing/2014/main" id="{7D82B02B-5B65-40B7-AAA3-803767318C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029588"/>
              </p:ext>
            </p:extLst>
          </p:nvPr>
        </p:nvGraphicFramePr>
        <p:xfrm>
          <a:off x="477078" y="2403475"/>
          <a:ext cx="8209722" cy="338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96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AÑO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UVT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VALOR INGRESOS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196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2017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45.000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$ 1.433.655.000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196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/>
                        <a:t>2018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/>
                        <a:t>45.000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/>
                        <a:t>$1.492.020.000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196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/>
                        <a:t>2019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/>
                        <a:t>45.000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/>
                        <a:t>$1.542.150.000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95170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6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contenido">
            <a:extLst>
              <a:ext uri="{FF2B5EF4-FFF2-40B4-BE49-F238E27FC236}">
                <a16:creationId xmlns:a16="http://schemas.microsoft.com/office/drawing/2014/main" id="{2AE3B8EA-8379-44C2-9B14-767E798432E3}"/>
              </a:ext>
            </a:extLst>
          </p:cNvPr>
          <p:cNvSpPr txBox="1">
            <a:spLocks/>
          </p:cNvSpPr>
          <p:nvPr/>
        </p:nvSpPr>
        <p:spPr>
          <a:xfrm>
            <a:off x="457200" y="1833629"/>
            <a:ext cx="8229600" cy="4341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altLang="es-CO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Ley 1314 de 2009 (independencia de normas)</a:t>
            </a:r>
          </a:p>
          <a:p>
            <a:r>
              <a:rPr lang="es-CO" altLang="es-CO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Ley 1819 que adiciona articulo 772-1 E.T. (sistema de control o conciliaciones de diferencias)</a:t>
            </a:r>
          </a:p>
          <a:p>
            <a:r>
              <a:rPr lang="es-CO" altLang="es-CO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Decreto 1998 de Noviembre 30 de 2017 (reglamenta art 772-1 E.T)</a:t>
            </a:r>
          </a:p>
          <a:p>
            <a:r>
              <a:rPr lang="es-CO" altLang="es-CO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Resolución 73 de diciembre de 2017 (prescribe el formato 2516)</a:t>
            </a:r>
          </a:p>
          <a:p>
            <a:r>
              <a:rPr lang="es-CO" altLang="es-CO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Resolución 20 de marzo 28 de 2018 (forma y plazos)</a:t>
            </a:r>
          </a:p>
          <a:p>
            <a:r>
              <a:rPr lang="es-CO" altLang="es-CO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Resolución 52 de octubre 30 de 2018 (forma y plazos)</a:t>
            </a:r>
          </a:p>
          <a:p>
            <a:r>
              <a:rPr lang="es-CO" altLang="es-CO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Resolución 71 de octubre 28 de 2019 (forma y plazos V3)</a:t>
            </a:r>
          </a:p>
          <a:p>
            <a:endParaRPr lang="es-CO" altLang="es-CO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endParaRPr lang="es-CO" altLang="es-CO" sz="2800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endParaRPr lang="es-CO" altLang="es-CO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7" name="2 Título">
            <a:extLst>
              <a:ext uri="{FF2B5EF4-FFF2-40B4-BE49-F238E27FC236}">
                <a16:creationId xmlns:a16="http://schemas.microsoft.com/office/drawing/2014/main" id="{1FB210F6-42E1-4322-8D78-A5B90951192C}"/>
              </a:ext>
            </a:extLst>
          </p:cNvPr>
          <p:cNvSpPr txBox="1">
            <a:spLocks/>
          </p:cNvSpPr>
          <p:nvPr/>
        </p:nvSpPr>
        <p:spPr>
          <a:xfrm>
            <a:off x="609600" y="1353723"/>
            <a:ext cx="8229600" cy="3476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CO" sz="2400" b="1" dirty="0">
                <a:latin typeface="Century Gothic" pitchFamily="34" charset="0"/>
                <a:ea typeface="Century Gothic" pitchFamily="34" charset="0"/>
                <a:cs typeface="Century Gothic" pitchFamily="34" charset="0"/>
              </a:rPr>
              <a:t>MARCO NORMATIVO DEL REPORTE</a:t>
            </a:r>
          </a:p>
        </p:txBody>
      </p:sp>
    </p:spTree>
    <p:extLst>
      <p:ext uri="{BB962C8B-B14F-4D97-AF65-F5344CB8AC3E}">
        <p14:creationId xmlns:p14="http://schemas.microsoft.com/office/powerpoint/2010/main" val="2969920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9B23EA1C-0D0E-4D05-B077-03B8F48E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3" y="1400107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7200" b="1" dirty="0">
                <a:latin typeface="+mn-lt"/>
              </a:rPr>
              <a:t> </a:t>
            </a:r>
            <a:r>
              <a:rPr lang="es-CO" sz="3200" b="1" dirty="0">
                <a:latin typeface="+mn-lt"/>
              </a:rPr>
              <a:t>DOCUMENTOS NECESARIOS PARA ELABORAR EL REPORTE</a:t>
            </a:r>
          </a:p>
        </p:txBody>
      </p:sp>
      <p:sp>
        <p:nvSpPr>
          <p:cNvPr id="3" name="1 Marcador de contenido">
            <a:extLst>
              <a:ext uri="{FF2B5EF4-FFF2-40B4-BE49-F238E27FC236}">
                <a16:creationId xmlns:a16="http://schemas.microsoft.com/office/drawing/2014/main" id="{1333A8D8-BA9F-4109-B30F-37095A964F6A}"/>
              </a:ext>
            </a:extLst>
          </p:cNvPr>
          <p:cNvSpPr txBox="1">
            <a:spLocks/>
          </p:cNvSpPr>
          <p:nvPr/>
        </p:nvSpPr>
        <p:spPr>
          <a:xfrm>
            <a:off x="457200" y="2403475"/>
            <a:ext cx="8229600" cy="372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altLang="es-CO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Estados Financieros (individuales-separados)</a:t>
            </a:r>
          </a:p>
          <a:p>
            <a:r>
              <a:rPr lang="es-CO" altLang="es-CO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Anexo del impuesto diferido</a:t>
            </a:r>
          </a:p>
          <a:p>
            <a:r>
              <a:rPr lang="es-CO" altLang="es-CO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Auxiliar de activos</a:t>
            </a:r>
          </a:p>
          <a:p>
            <a:r>
              <a:rPr lang="es-CO" altLang="es-CO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Acumulados de facturación</a:t>
            </a:r>
          </a:p>
          <a:p>
            <a:r>
              <a:rPr lang="es-CO" altLang="es-CO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Declaración de renta con anexos</a:t>
            </a:r>
          </a:p>
          <a:p>
            <a:endParaRPr lang="es-CO" altLang="es-CO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81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id="{2758EA64-0D39-4508-BFCD-4B4E1A05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203" y="389023"/>
            <a:ext cx="4359275" cy="841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MX" sz="2800" b="1" dirty="0">
                <a:latin typeface="Arial" pitchFamily="34" charset="0"/>
                <a:cs typeface="Arial" pitchFamily="34" charset="0"/>
              </a:rPr>
              <a:t>CONCILIACION FISCAL</a:t>
            </a: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3 Imagen">
            <a:extLst>
              <a:ext uri="{FF2B5EF4-FFF2-40B4-BE49-F238E27FC236}">
                <a16:creationId xmlns:a16="http://schemas.microsoft.com/office/drawing/2014/main" id="{4EAA83DD-2489-4DFA-8365-5523581B5BB2}"/>
              </a:ext>
            </a:extLst>
          </p:cNvPr>
          <p:cNvPicPr/>
          <p:nvPr/>
        </p:nvPicPr>
        <p:blipFill rotWithShape="1">
          <a:blip r:embed="rId2"/>
          <a:srcRect l="12405" t="30816" r="27611" b="4531"/>
          <a:stretch/>
        </p:blipFill>
        <p:spPr bwMode="auto">
          <a:xfrm>
            <a:off x="1425145" y="2092412"/>
            <a:ext cx="6895071" cy="41565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2829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id="{0CA5B8C8-EE35-4CB5-A568-F32AC987D62A}"/>
              </a:ext>
            </a:extLst>
          </p:cNvPr>
          <p:cNvSpPr/>
          <p:nvPr/>
        </p:nvSpPr>
        <p:spPr>
          <a:xfrm>
            <a:off x="2162512" y="574752"/>
            <a:ext cx="4617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CARACTERISTICAS PARA EL DILIGENCIAMIENTO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3 Imagen">
            <a:extLst>
              <a:ext uri="{FF2B5EF4-FFF2-40B4-BE49-F238E27FC236}">
                <a16:creationId xmlns:a16="http://schemas.microsoft.com/office/drawing/2014/main" id="{5736A46A-F862-41A2-95D7-C8A24A5CF1E0}"/>
              </a:ext>
            </a:extLst>
          </p:cNvPr>
          <p:cNvPicPr/>
          <p:nvPr/>
        </p:nvPicPr>
        <p:blipFill rotWithShape="1">
          <a:blip r:embed="rId2"/>
          <a:srcRect l="9517" t="33535" r="28121" b="14803"/>
          <a:stretch/>
        </p:blipFill>
        <p:spPr bwMode="auto">
          <a:xfrm>
            <a:off x="534743" y="1876078"/>
            <a:ext cx="7686261" cy="45057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00823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790E089-B65B-4F7F-9832-094C3DD827D8}"/>
              </a:ext>
            </a:extLst>
          </p:cNvPr>
          <p:cNvSpPr txBox="1"/>
          <p:nvPr/>
        </p:nvSpPr>
        <p:spPr>
          <a:xfrm>
            <a:off x="1863989" y="733149"/>
            <a:ext cx="48203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s-CO" sz="4000" b="1" dirty="0">
                <a:solidFill>
                  <a:schemeClr val="tx2">
                    <a:lumMod val="75000"/>
                  </a:schemeClr>
                </a:solidFill>
              </a:rPr>
              <a:t>CONCILIACION FISCAL</a:t>
            </a:r>
          </a:p>
        </p:txBody>
      </p:sp>
      <p:sp>
        <p:nvSpPr>
          <p:cNvPr id="3" name="1 Rectángulo">
            <a:extLst>
              <a:ext uri="{FF2B5EF4-FFF2-40B4-BE49-F238E27FC236}">
                <a16:creationId xmlns:a16="http://schemas.microsoft.com/office/drawing/2014/main" id="{D3AF5934-A558-4700-BAD2-FD67B11829BD}"/>
              </a:ext>
            </a:extLst>
          </p:cNvPr>
          <p:cNvSpPr/>
          <p:nvPr/>
        </p:nvSpPr>
        <p:spPr>
          <a:xfrm>
            <a:off x="2249756" y="1615585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MX" b="1" dirty="0">
                <a:latin typeface="Arial" pitchFamily="34" charset="0"/>
                <a:cs typeface="Arial" pitchFamily="34" charset="0"/>
              </a:rPr>
              <a:t>GRANDES CONTRIBUYENTES</a:t>
            </a:r>
            <a:endParaRPr lang="es-E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0A78E27-FA8D-48D4-869D-C6A0076B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6" y="1984917"/>
            <a:ext cx="7589328" cy="41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75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790E089-B65B-4F7F-9832-094C3DD827D8}"/>
              </a:ext>
            </a:extLst>
          </p:cNvPr>
          <p:cNvSpPr txBox="1"/>
          <p:nvPr/>
        </p:nvSpPr>
        <p:spPr>
          <a:xfrm>
            <a:off x="1863989" y="733149"/>
            <a:ext cx="48203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s-CO" sz="4000" b="1" dirty="0">
                <a:solidFill>
                  <a:schemeClr val="tx2">
                    <a:lumMod val="75000"/>
                  </a:schemeClr>
                </a:solidFill>
              </a:rPr>
              <a:t>CONCILIACION FISCAL</a:t>
            </a:r>
          </a:p>
        </p:txBody>
      </p:sp>
      <p:sp>
        <p:nvSpPr>
          <p:cNvPr id="4" name="1 Rectángulo">
            <a:extLst>
              <a:ext uri="{FF2B5EF4-FFF2-40B4-BE49-F238E27FC236}">
                <a16:creationId xmlns:a16="http://schemas.microsoft.com/office/drawing/2014/main" id="{B5498423-6C52-4D5C-8133-1F3215D4E25E}"/>
              </a:ext>
            </a:extLst>
          </p:cNvPr>
          <p:cNvSpPr/>
          <p:nvPr/>
        </p:nvSpPr>
        <p:spPr>
          <a:xfrm>
            <a:off x="1311965" y="1615585"/>
            <a:ext cx="6769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MX" sz="1600" b="1" dirty="0">
                <a:latin typeface="Arial" pitchFamily="34" charset="0"/>
                <a:cs typeface="Arial" pitchFamily="34" charset="0"/>
              </a:rPr>
              <a:t>PERSONAS JURIDICAS Y DEMAS CONTRIBUYENTES</a:t>
            </a:r>
            <a:endParaRPr lang="es-E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3631A2B-1D91-4A01-BF57-4C6260E0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83" y="2266392"/>
            <a:ext cx="7153765" cy="380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17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28534BD1-3AEB-4B5D-8BAE-9DFA1116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811" y="130793"/>
            <a:ext cx="3375409" cy="840230"/>
          </a:xfrm>
        </p:spPr>
        <p:txBody>
          <a:bodyPr>
            <a:noAutofit/>
          </a:bodyPr>
          <a:lstStyle/>
          <a:p>
            <a:r>
              <a:rPr lang="es-CO" sz="4400" b="1" dirty="0">
                <a:latin typeface="+mn-lt"/>
              </a:rPr>
              <a:t>1. CARATULA</a:t>
            </a:r>
          </a:p>
        </p:txBody>
      </p:sp>
      <p:pic>
        <p:nvPicPr>
          <p:cNvPr id="3" name="3 Imagen">
            <a:extLst>
              <a:ext uri="{FF2B5EF4-FFF2-40B4-BE49-F238E27FC236}">
                <a16:creationId xmlns:a16="http://schemas.microsoft.com/office/drawing/2014/main" id="{40238926-B1BB-4D76-B0CB-1283293A79E9}"/>
              </a:ext>
            </a:extLst>
          </p:cNvPr>
          <p:cNvPicPr/>
          <p:nvPr/>
        </p:nvPicPr>
        <p:blipFill rotWithShape="1">
          <a:blip r:embed="rId2"/>
          <a:srcRect l="12168" t="33535" r="31267" b="3927"/>
          <a:stretch/>
        </p:blipFill>
        <p:spPr bwMode="auto">
          <a:xfrm>
            <a:off x="74140" y="1054443"/>
            <a:ext cx="8155460" cy="53387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4848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id="{5BC2E583-9190-44EB-BD5F-C5AA794A1B1E}"/>
              </a:ext>
            </a:extLst>
          </p:cNvPr>
          <p:cNvSpPr/>
          <p:nvPr/>
        </p:nvSpPr>
        <p:spPr>
          <a:xfrm>
            <a:off x="2019634" y="460155"/>
            <a:ext cx="50830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MX" sz="2400" b="1" dirty="0">
                <a:cs typeface="Arial" pitchFamily="34" charset="0"/>
              </a:rPr>
              <a:t>2.  ESTADO DE SITUACIÓN FINANCIERA . (ESF- PATRIMONIO)</a:t>
            </a:r>
            <a:endParaRPr lang="es-ES" sz="2400" b="1" dirty="0">
              <a:cs typeface="Arial" pitchFamily="34" charset="0"/>
            </a:endParaRPr>
          </a:p>
        </p:txBody>
      </p:sp>
      <p:pic>
        <p:nvPicPr>
          <p:cNvPr id="3" name="3 Imagen">
            <a:extLst>
              <a:ext uri="{FF2B5EF4-FFF2-40B4-BE49-F238E27FC236}">
                <a16:creationId xmlns:a16="http://schemas.microsoft.com/office/drawing/2014/main" id="{97287A78-6B92-4737-BD7F-6C8F6B7259F9}"/>
              </a:ext>
            </a:extLst>
          </p:cNvPr>
          <p:cNvPicPr/>
          <p:nvPr/>
        </p:nvPicPr>
        <p:blipFill rotWithShape="1">
          <a:blip r:embed="rId2"/>
          <a:srcRect l="12517" t="40442" r="31238" b="24471"/>
          <a:stretch/>
        </p:blipFill>
        <p:spPr bwMode="auto">
          <a:xfrm>
            <a:off x="360727" y="1877623"/>
            <a:ext cx="8173674" cy="45014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0234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id="{BE0F67AA-F1AB-4F54-B9A8-BDADE3F0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369" y="630691"/>
            <a:ext cx="445135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MX" sz="2200" b="1" dirty="0">
                <a:latin typeface="Arial" pitchFamily="34" charset="0"/>
                <a:cs typeface="Arial" pitchFamily="34" charset="0"/>
              </a:rPr>
              <a:t>DEFINICIÓN DE DEVENGADO PARA EFECTOS CONTABLES</a:t>
            </a:r>
            <a:endParaRPr lang="es-ES" sz="2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3 Imagen">
            <a:extLst>
              <a:ext uri="{FF2B5EF4-FFF2-40B4-BE49-F238E27FC236}">
                <a16:creationId xmlns:a16="http://schemas.microsoft.com/office/drawing/2014/main" id="{C968B46B-B89A-4B06-B0B1-244450099AD4}"/>
              </a:ext>
            </a:extLst>
          </p:cNvPr>
          <p:cNvPicPr/>
          <p:nvPr/>
        </p:nvPicPr>
        <p:blipFill rotWithShape="1">
          <a:blip r:embed="rId2"/>
          <a:srcRect l="10195" t="32931" r="27781" b="5437"/>
          <a:stretch/>
        </p:blipFill>
        <p:spPr bwMode="auto">
          <a:xfrm>
            <a:off x="846236" y="1833098"/>
            <a:ext cx="6547761" cy="42937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9176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id="{D25D85BF-476C-4786-BC44-37E40445068A}"/>
              </a:ext>
            </a:extLst>
          </p:cNvPr>
          <p:cNvSpPr/>
          <p:nvPr/>
        </p:nvSpPr>
        <p:spPr>
          <a:xfrm>
            <a:off x="2537206" y="644503"/>
            <a:ext cx="3261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MX" sz="2400" b="1" dirty="0">
                <a:latin typeface="Arial" pitchFamily="34" charset="0"/>
                <a:cs typeface="Arial" pitchFamily="34" charset="0"/>
              </a:rPr>
              <a:t>ERI- RENTA LIQUIDA</a:t>
            </a:r>
            <a:endParaRPr lang="es-E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3 Imagen">
            <a:extLst>
              <a:ext uri="{FF2B5EF4-FFF2-40B4-BE49-F238E27FC236}">
                <a16:creationId xmlns:a16="http://schemas.microsoft.com/office/drawing/2014/main" id="{DFC903AC-A0BD-48B4-863E-8DA04F4F41DA}"/>
              </a:ext>
            </a:extLst>
          </p:cNvPr>
          <p:cNvPicPr/>
          <p:nvPr/>
        </p:nvPicPr>
        <p:blipFill rotWithShape="1">
          <a:blip r:embed="rId2"/>
          <a:srcRect l="8844" t="36284" r="28231" b="22961"/>
          <a:stretch/>
        </p:blipFill>
        <p:spPr bwMode="auto">
          <a:xfrm>
            <a:off x="0" y="1608885"/>
            <a:ext cx="9157251" cy="4731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8411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id="{6D641157-C953-47A7-90EE-3E95B712E02A}"/>
              </a:ext>
            </a:extLst>
          </p:cNvPr>
          <p:cNvSpPr/>
          <p:nvPr/>
        </p:nvSpPr>
        <p:spPr>
          <a:xfrm>
            <a:off x="1733692" y="660789"/>
            <a:ext cx="5153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MX" b="1" dirty="0">
                <a:latin typeface="Arial" pitchFamily="34" charset="0"/>
                <a:cs typeface="Arial" pitchFamily="34" charset="0"/>
              </a:rPr>
              <a:t>DEFINICIÓN DE DEVENGO PARA EFECTOS CONTABLES</a:t>
            </a:r>
            <a:endParaRPr lang="es-E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3 Imagen">
            <a:extLst>
              <a:ext uri="{FF2B5EF4-FFF2-40B4-BE49-F238E27FC236}">
                <a16:creationId xmlns:a16="http://schemas.microsoft.com/office/drawing/2014/main" id="{7C02B212-842B-4B1C-A0BC-4E073B6AD8FA}"/>
              </a:ext>
            </a:extLst>
          </p:cNvPr>
          <p:cNvPicPr/>
          <p:nvPr/>
        </p:nvPicPr>
        <p:blipFill rotWithShape="1">
          <a:blip r:embed="rId2"/>
          <a:srcRect l="10884" t="38368" r="29932" b="12346"/>
          <a:stretch/>
        </p:blipFill>
        <p:spPr bwMode="auto">
          <a:xfrm>
            <a:off x="0" y="1991409"/>
            <a:ext cx="9036908" cy="4336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372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contenido">
            <a:extLst>
              <a:ext uri="{FF2B5EF4-FFF2-40B4-BE49-F238E27FC236}">
                <a16:creationId xmlns:a16="http://schemas.microsoft.com/office/drawing/2014/main" id="{5812A9B4-975A-4856-BC60-72DD8ED52F68}"/>
              </a:ext>
            </a:extLst>
          </p:cNvPr>
          <p:cNvSpPr txBox="1">
            <a:spLocks/>
          </p:cNvSpPr>
          <p:nvPr/>
        </p:nvSpPr>
        <p:spPr>
          <a:xfrm>
            <a:off x="457200" y="2403475"/>
            <a:ext cx="8229600" cy="3722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>
              <a:buFont typeface="Arial" charset="0"/>
              <a:buNone/>
              <a:defRPr/>
            </a:pPr>
            <a:r>
              <a:rPr lang="es-CO" b="1" dirty="0"/>
              <a:t>Art. 772-1. Conciliación fiscal.</a:t>
            </a:r>
          </a:p>
          <a:p>
            <a:pPr fontAlgn="t">
              <a:buFont typeface="Arial" charset="0"/>
              <a:buNone/>
              <a:defRPr/>
            </a:pPr>
            <a:endParaRPr lang="es-CO" b="1" dirty="0"/>
          </a:p>
          <a:p>
            <a:pPr algn="just" fontAlgn="t">
              <a:buFont typeface="Arial" charset="0"/>
              <a:buNone/>
              <a:defRPr/>
            </a:pPr>
            <a:r>
              <a:rPr lang="es-CO" dirty="0"/>
              <a:t>Sin perjuicio de lo previsto en el </a:t>
            </a:r>
            <a:r>
              <a:rPr lang="es-CO" u="sng" dirty="0"/>
              <a:t>artículo 4 de la Ley 1314 de 2009</a:t>
            </a:r>
            <a:r>
              <a:rPr lang="es-CO" dirty="0"/>
              <a:t>, los contribuyentes </a:t>
            </a:r>
            <a:r>
              <a:rPr lang="es-CO" u="sng" dirty="0"/>
              <a:t>obligados a llevar contabilidad </a:t>
            </a:r>
            <a:r>
              <a:rPr lang="es-CO" dirty="0"/>
              <a:t>deberán llevar un sistema de control o de conciliaciones de </a:t>
            </a:r>
            <a:r>
              <a:rPr lang="es-CO" u="sng" dirty="0"/>
              <a:t>las diferencias</a:t>
            </a:r>
            <a:r>
              <a:rPr lang="es-CO" dirty="0"/>
              <a:t> que surjan entre la aplicación de los nuevos marcos técnicos normativos contables y las disposiciones de este Estatuto. El gobierno nacional reglamentará la materia.</a:t>
            </a:r>
          </a:p>
          <a:p>
            <a:pPr algn="just" fontAlgn="t">
              <a:buFont typeface="Arial" charset="0"/>
              <a:buNone/>
              <a:defRPr/>
            </a:pPr>
            <a:endParaRPr lang="es-CO" dirty="0"/>
          </a:p>
          <a:p>
            <a:pPr algn="just" fontAlgn="t">
              <a:buFont typeface="Arial" charset="0"/>
              <a:buNone/>
              <a:defRPr/>
            </a:pPr>
            <a:r>
              <a:rPr lang="es-CO" dirty="0"/>
              <a:t>El incumplimiento de esta obligación se considera para efectos sancionatorios </a:t>
            </a:r>
            <a:r>
              <a:rPr lang="es-CO" u="sng" dirty="0"/>
              <a:t>como una irregularidad en la contabilidad.</a:t>
            </a:r>
          </a:p>
          <a:p>
            <a:pPr algn="just">
              <a:buFont typeface="Arial"/>
              <a:buNone/>
              <a:defRPr/>
            </a:pPr>
            <a:endParaRPr lang="es-CO" dirty="0"/>
          </a:p>
        </p:txBody>
      </p:sp>
      <p:sp>
        <p:nvSpPr>
          <p:cNvPr id="6" name="2 Título">
            <a:extLst>
              <a:ext uri="{FF2B5EF4-FFF2-40B4-BE49-F238E27FC236}">
                <a16:creationId xmlns:a16="http://schemas.microsoft.com/office/drawing/2014/main" id="{07396C3C-BC69-47E3-A31B-7D82EED3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4663"/>
            <a:ext cx="8229600" cy="3476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sz="3600" b="1" dirty="0">
                <a:solidFill>
                  <a:schemeClr val="tx1"/>
                </a:solidFill>
              </a:rPr>
              <a:t>Marco normativo del reporte – Ley 1819 que adiciona Art. 772-1 del E.T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0460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7C417683-6E71-495C-A9F1-040C240F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3758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2800" b="1" dirty="0">
                <a:solidFill>
                  <a:srgbClr val="002060"/>
                </a:solidFill>
                <a:latin typeface="+mn-lt"/>
                <a:ea typeface="Century Gothic" pitchFamily="34" charset="0"/>
                <a:cs typeface="Century Gothic" pitchFamily="34" charset="0"/>
              </a:rPr>
              <a:t>OTRAS RECOMENDACIONES</a:t>
            </a:r>
          </a:p>
        </p:txBody>
      </p:sp>
      <p:sp>
        <p:nvSpPr>
          <p:cNvPr id="3" name="1 Marcador de contenido">
            <a:extLst>
              <a:ext uri="{FF2B5EF4-FFF2-40B4-BE49-F238E27FC236}">
                <a16:creationId xmlns:a16="http://schemas.microsoft.com/office/drawing/2014/main" id="{ECD2E86B-4CA6-445F-B6B4-FA3DEE4BB0F5}"/>
              </a:ext>
            </a:extLst>
          </p:cNvPr>
          <p:cNvSpPr txBox="1">
            <a:spLocks/>
          </p:cNvSpPr>
          <p:nvPr/>
        </p:nvSpPr>
        <p:spPr>
          <a:xfrm>
            <a:off x="457200" y="1992658"/>
            <a:ext cx="8229600" cy="372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altLang="es-CO" sz="2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El diligenciamiento del formato no se diligencia con números negativos.</a:t>
            </a:r>
          </a:p>
          <a:p>
            <a:pPr algn="just"/>
            <a:r>
              <a:rPr lang="es-CO" altLang="es-CO" sz="2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Las celdas que no se utilizan no es necesaria diligenciar en cero.</a:t>
            </a:r>
          </a:p>
          <a:p>
            <a:pPr algn="just"/>
            <a:r>
              <a:rPr lang="es-CO" altLang="es-CO" sz="2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Existe renglones que deberán discriminarse con base en auxiliares por terceros (ejemplo arrendamientos)</a:t>
            </a:r>
          </a:p>
          <a:p>
            <a:endParaRPr lang="es-CO" altLang="es-CO" sz="2800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31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2D09AD99-0982-4E0F-AF2D-D2181E21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86854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2800" b="1">
                <a:solidFill>
                  <a:schemeClr val="tx1"/>
                </a:solidFill>
                <a:latin typeface="+mn-lt"/>
                <a:ea typeface="Century Gothic" pitchFamily="34" charset="0"/>
                <a:cs typeface="Century Gothic" pitchFamily="34" charset="0"/>
              </a:rPr>
              <a:t>SANCION POR NO CONSERVAR O NO ENVIAR LA CONCILIACION</a:t>
            </a:r>
          </a:p>
        </p:txBody>
      </p:sp>
      <p:sp>
        <p:nvSpPr>
          <p:cNvPr id="3" name="1 Marcador de contenido">
            <a:extLst>
              <a:ext uri="{FF2B5EF4-FFF2-40B4-BE49-F238E27FC236}">
                <a16:creationId xmlns:a16="http://schemas.microsoft.com/office/drawing/2014/main" id="{45076D76-4534-49BC-A5E0-5CEE934999D5}"/>
              </a:ext>
            </a:extLst>
          </p:cNvPr>
          <p:cNvSpPr txBox="1">
            <a:spLocks/>
          </p:cNvSpPr>
          <p:nvPr/>
        </p:nvSpPr>
        <p:spPr>
          <a:xfrm>
            <a:off x="457200" y="2403475"/>
            <a:ext cx="8229600" cy="372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altLang="es-CO" sz="3200" dirty="0">
                <a:ea typeface="Century Gothic" panose="020B0502020202020204" pitchFamily="34" charset="0"/>
                <a:cs typeface="Century Gothic" panose="020B0502020202020204" pitchFamily="34" charset="0"/>
              </a:rPr>
              <a:t>	</a:t>
            </a:r>
          </a:p>
          <a:p>
            <a:pPr algn="just"/>
            <a:r>
              <a:rPr lang="es-CO" altLang="es-CO" sz="3200" dirty="0">
                <a:ea typeface="Century Gothic" panose="020B0502020202020204" pitchFamily="34" charset="0"/>
                <a:cs typeface="Century Gothic" panose="020B0502020202020204" pitchFamily="34" charset="0"/>
              </a:rPr>
              <a:t>El no presentar la conciliación fiscal formato 2516 y a partir del 2017 el control de detalle acarrea la sanción de irregularidades en la contabilidad, estipulada en el artículo 655 del .E.T</a:t>
            </a:r>
          </a:p>
        </p:txBody>
      </p:sp>
    </p:spTree>
    <p:extLst>
      <p:ext uri="{BB962C8B-B14F-4D97-AF65-F5344CB8AC3E}">
        <p14:creationId xmlns:p14="http://schemas.microsoft.com/office/powerpoint/2010/main" val="11243381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>
            <a:extLst>
              <a:ext uri="{FF2B5EF4-FFF2-40B4-BE49-F238E27FC236}">
                <a16:creationId xmlns:a16="http://schemas.microsoft.com/office/drawing/2014/main" id="{ACEAFE0E-F09B-47A5-8EDF-0ACF859F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60350"/>
            <a:ext cx="8229600" cy="3476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O" sz="4800" b="1" dirty="0">
                <a:solidFill>
                  <a:schemeClr val="tx1"/>
                </a:solidFill>
                <a:latin typeface="+mn-lt"/>
              </a:rPr>
              <a:t>ARTICULO 655 E.T.</a:t>
            </a:r>
          </a:p>
        </p:txBody>
      </p:sp>
      <p:sp>
        <p:nvSpPr>
          <p:cNvPr id="3" name="1 Marcador de contenido">
            <a:extLst>
              <a:ext uri="{FF2B5EF4-FFF2-40B4-BE49-F238E27FC236}">
                <a16:creationId xmlns:a16="http://schemas.microsoft.com/office/drawing/2014/main" id="{C8E73274-8EF6-4C55-BC62-B59E64A5A194}"/>
              </a:ext>
            </a:extLst>
          </p:cNvPr>
          <p:cNvSpPr txBox="1">
            <a:spLocks/>
          </p:cNvSpPr>
          <p:nvPr/>
        </p:nvSpPr>
        <p:spPr>
          <a:xfrm>
            <a:off x="457200" y="2005910"/>
            <a:ext cx="8229600" cy="3722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/>
            <a:r>
              <a:rPr lang="es-CO" altLang="es-CO" sz="1800" dirty="0">
                <a:ea typeface="Century Gothic" panose="020B0502020202020204" pitchFamily="34" charset="0"/>
                <a:cs typeface="Century Gothic" panose="020B0502020202020204" pitchFamily="34" charset="0"/>
              </a:rPr>
              <a:t>Sin perjuicio del rechazo de los costos, deducciones, impuestos descontables, exenciones, descuentos tributarios y demás conceptos que carezcan de soporte en la contabilidad, o que no sean plenamente probados de conformidad con las normas vigentes, la sanción por libros de contabilidad será del medio por ciento (0.5%) del mayor valor entre el patrimonio líquido y los ingresos netos del año anterior al de su imposición, sin exceder de 20.000 UVT.</a:t>
            </a:r>
          </a:p>
          <a:p>
            <a:pPr algn="just" fontAlgn="t"/>
            <a:endParaRPr lang="es-CO" altLang="es-CO" sz="1800" dirty="0"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algn="just" fontAlgn="t"/>
            <a:r>
              <a:rPr lang="es-CO" altLang="es-CO" sz="1800" dirty="0">
                <a:ea typeface="Century Gothic" panose="020B0502020202020204" pitchFamily="34" charset="0"/>
                <a:cs typeface="Century Gothic" panose="020B0502020202020204" pitchFamily="34" charset="0"/>
              </a:rPr>
              <a:t>	Cuando la sanción a que se refiere el presente artículo, se imponga mediante resolución independiente, previamente se dará traslado del acta de visita a la persona o entidad a sancionar, quien tendrá un término de un (1) mes para responder.</a:t>
            </a:r>
          </a:p>
          <a:p>
            <a:pPr algn="just" fontAlgn="t"/>
            <a:endParaRPr lang="es-CO" altLang="es-CO" sz="1800" dirty="0"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algn="just" fontAlgn="t"/>
            <a:r>
              <a:rPr lang="es-CO" altLang="es-CO" sz="1800" b="1" dirty="0">
                <a:ea typeface="Century Gothic" panose="020B0502020202020204" pitchFamily="34" charset="0"/>
                <a:cs typeface="Century Gothic" panose="020B0502020202020204" pitchFamily="34" charset="0"/>
              </a:rPr>
              <a:t>PAR</a:t>
            </a:r>
            <a:r>
              <a:rPr lang="es-CO" altLang="es-CO" sz="1800" dirty="0">
                <a:ea typeface="Century Gothic" panose="020B0502020202020204" pitchFamily="34" charset="0"/>
                <a:cs typeface="Century Gothic" panose="020B0502020202020204" pitchFamily="34" charset="0"/>
              </a:rPr>
              <a:t>. No se podrá imponer más de una sanción pecuniaria por libros de contabilidad en un mismo año calendario, ni más de una sanción respecto de un mismo año gravable.</a:t>
            </a:r>
          </a:p>
          <a:p>
            <a:endParaRPr lang="es-CO" altLang="es-CO" sz="1800" dirty="0"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51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A94BB-B0A6-4825-97F8-A282E6FB79A7}"/>
              </a:ext>
            </a:extLst>
          </p:cNvPr>
          <p:cNvSpPr txBox="1">
            <a:spLocks/>
          </p:cNvSpPr>
          <p:nvPr/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48736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>
            <a:extLst>
              <a:ext uri="{FF2B5EF4-FFF2-40B4-BE49-F238E27FC236}">
                <a16:creationId xmlns:a16="http://schemas.microsoft.com/office/drawing/2014/main" id="{BF9FD6AD-E40D-41FF-8805-EDE25DBE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4663"/>
            <a:ext cx="8229600" cy="3476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sz="3200" b="1" dirty="0">
                <a:solidFill>
                  <a:schemeClr val="tx1"/>
                </a:solidFill>
              </a:rPr>
              <a:t>Marco normativo del reporte  decreto 1998 de Diciembre 2017</a:t>
            </a:r>
          </a:p>
        </p:txBody>
      </p:sp>
      <p:sp>
        <p:nvSpPr>
          <p:cNvPr id="5" name="3 Marcador de contenido">
            <a:extLst>
              <a:ext uri="{FF2B5EF4-FFF2-40B4-BE49-F238E27FC236}">
                <a16:creationId xmlns:a16="http://schemas.microsoft.com/office/drawing/2014/main" id="{AAF17A08-3922-43B0-B876-D71FB971225D}"/>
              </a:ext>
            </a:extLst>
          </p:cNvPr>
          <p:cNvSpPr txBox="1">
            <a:spLocks/>
          </p:cNvSpPr>
          <p:nvPr/>
        </p:nvSpPr>
        <p:spPr>
          <a:xfrm>
            <a:off x="457200" y="2403475"/>
            <a:ext cx="8229600" cy="372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  <a:defRPr/>
            </a:pPr>
            <a:r>
              <a:rPr lang="es-CO" sz="2800" dirty="0"/>
              <a:t>Establece el sistema de conciliación fiscal así:</a:t>
            </a:r>
          </a:p>
          <a:p>
            <a:pPr>
              <a:buFont typeface="Arial" charset="0"/>
              <a:buNone/>
              <a:defRPr/>
            </a:pPr>
            <a:endParaRPr lang="es-CO" sz="2800" dirty="0"/>
          </a:p>
          <a:p>
            <a:pPr marL="514350" indent="-514350">
              <a:buFont typeface="Arial" charset="0"/>
              <a:buNone/>
              <a:defRPr/>
            </a:pPr>
            <a:r>
              <a:rPr lang="es-CO" sz="2800" dirty="0"/>
              <a:t>1. Control de Detalle</a:t>
            </a:r>
          </a:p>
          <a:p>
            <a:pPr marL="514350" indent="-514350">
              <a:buFont typeface="Arial" charset="0"/>
              <a:buNone/>
              <a:defRPr/>
            </a:pPr>
            <a:endParaRPr lang="es-CO" sz="2800" dirty="0"/>
          </a:p>
          <a:p>
            <a:pPr marL="514350" indent="-514350">
              <a:buFont typeface="Arial" charset="0"/>
              <a:buNone/>
              <a:defRPr/>
            </a:pPr>
            <a:r>
              <a:rPr lang="es-CO" sz="2800" dirty="0"/>
              <a:t>2. Conciliación Fiscal</a:t>
            </a:r>
          </a:p>
          <a:p>
            <a:pPr marL="514350" indent="-514350">
              <a:buFont typeface="Arial" charset="0"/>
              <a:buNone/>
              <a:defRPr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753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4 Marcador de contenido">
            <a:extLst>
              <a:ext uri="{FF2B5EF4-FFF2-40B4-BE49-F238E27FC236}">
                <a16:creationId xmlns:a16="http://schemas.microsoft.com/office/drawing/2014/main" id="{61880182-39A2-4080-BAC9-727F49071F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928131"/>
              </p:ext>
            </p:extLst>
          </p:nvPr>
        </p:nvGraphicFramePr>
        <p:xfrm>
          <a:off x="496956" y="2270954"/>
          <a:ext cx="8229600" cy="372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2 Título">
            <a:extLst>
              <a:ext uri="{FF2B5EF4-FFF2-40B4-BE49-F238E27FC236}">
                <a16:creationId xmlns:a16="http://schemas.microsoft.com/office/drawing/2014/main" id="{5AE66709-478A-475F-98E7-F7A39F8DE0C1}"/>
              </a:ext>
            </a:extLst>
          </p:cNvPr>
          <p:cNvSpPr txBox="1">
            <a:spLocks/>
          </p:cNvSpPr>
          <p:nvPr/>
        </p:nvSpPr>
        <p:spPr>
          <a:xfrm>
            <a:off x="457200" y="1135062"/>
            <a:ext cx="8229600" cy="3476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CO" sz="2400" b="1" dirty="0">
                <a:latin typeface="Century Gothic" pitchFamily="34" charset="0"/>
                <a:ea typeface="Century Gothic" pitchFamily="34" charset="0"/>
                <a:cs typeface="Century Gothic" pitchFamily="34" charset="0"/>
              </a:rPr>
              <a:t>EL CONTROL DE DETALLE</a:t>
            </a:r>
          </a:p>
        </p:txBody>
      </p:sp>
    </p:spTree>
    <p:extLst>
      <p:ext uri="{BB962C8B-B14F-4D97-AF65-F5344CB8AC3E}">
        <p14:creationId xmlns:p14="http://schemas.microsoft.com/office/powerpoint/2010/main" val="357756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Título">
            <a:extLst>
              <a:ext uri="{FF2B5EF4-FFF2-40B4-BE49-F238E27FC236}">
                <a16:creationId xmlns:a16="http://schemas.microsoft.com/office/drawing/2014/main" id="{5AE66709-478A-475F-98E7-F7A39F8DE0C1}"/>
              </a:ext>
            </a:extLst>
          </p:cNvPr>
          <p:cNvSpPr txBox="1">
            <a:spLocks/>
          </p:cNvSpPr>
          <p:nvPr/>
        </p:nvSpPr>
        <p:spPr>
          <a:xfrm>
            <a:off x="457200" y="1135062"/>
            <a:ext cx="8229600" cy="347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CO" sz="3200" b="1" dirty="0">
                <a:latin typeface="Century Gothic" pitchFamily="34" charset="0"/>
                <a:ea typeface="Century Gothic" pitchFamily="34" charset="0"/>
                <a:cs typeface="Century Gothic" pitchFamily="34" charset="0"/>
              </a:rPr>
              <a:t>EL CONTROL DE DETALLE</a:t>
            </a:r>
          </a:p>
        </p:txBody>
      </p:sp>
      <p:sp>
        <p:nvSpPr>
          <p:cNvPr id="4" name="1 Marcador de contenido">
            <a:extLst>
              <a:ext uri="{FF2B5EF4-FFF2-40B4-BE49-F238E27FC236}">
                <a16:creationId xmlns:a16="http://schemas.microsoft.com/office/drawing/2014/main" id="{EB4F277E-A546-42C6-B6B4-CFCB93508103}"/>
              </a:ext>
            </a:extLst>
          </p:cNvPr>
          <p:cNvSpPr txBox="1">
            <a:spLocks/>
          </p:cNvSpPr>
          <p:nvPr/>
        </p:nvSpPr>
        <p:spPr>
          <a:xfrm>
            <a:off x="457200" y="2403475"/>
            <a:ext cx="8229600" cy="3722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CO" altLang="es-CO" sz="280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No será necesario llevar Control de detalle cuando las diferencias </a:t>
            </a:r>
            <a:r>
              <a:rPr lang="es-CO" altLang="es-CO" sz="2800" dirty="0">
                <a:solidFill>
                  <a:srgbClr val="FF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NO</a:t>
            </a:r>
            <a:r>
              <a:rPr lang="es-CO" altLang="es-CO" sz="280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correspondan a los criterios de reconocimiento y medición de los marcos  técnicos normativos contables y las disposiciones del  E.T </a:t>
            </a:r>
            <a:r>
              <a:rPr lang="es-CO" altLang="es-CO" sz="2800" dirty="0" err="1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ó</a:t>
            </a:r>
            <a:r>
              <a:rPr lang="es-CO" altLang="es-CO" sz="280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cuando las diferencias se puedan presentar y explicar en el reporte de conciliación (diferencias permanentes).</a:t>
            </a:r>
          </a:p>
          <a:p>
            <a:pPr algn="just">
              <a:lnSpc>
                <a:spcPct val="150000"/>
              </a:lnSpc>
            </a:pPr>
            <a:endParaRPr lang="es-CO" altLang="es-CO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endParaRPr lang="es-CO" altLang="es-CO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4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contenido">
            <a:extLst>
              <a:ext uri="{FF2B5EF4-FFF2-40B4-BE49-F238E27FC236}">
                <a16:creationId xmlns:a16="http://schemas.microsoft.com/office/drawing/2014/main" id="{94123F8B-8E15-4F2A-8DB5-781488201404}"/>
              </a:ext>
            </a:extLst>
          </p:cNvPr>
          <p:cNvSpPr txBox="1">
            <a:spLocks/>
          </p:cNvSpPr>
          <p:nvPr/>
        </p:nvSpPr>
        <p:spPr>
          <a:xfrm>
            <a:off x="457200" y="2403475"/>
            <a:ext cx="8229600" cy="372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 charset="0"/>
              <a:buNone/>
              <a:defRPr/>
            </a:pPr>
            <a:r>
              <a:rPr lang="es-CO" sz="3200" dirty="0"/>
              <a:t>En  algunos casos surgen diferencias  entre los registros contables y los valores fiscales, dichas diferencias se dividen en temporales o temporarias y diferencias permanentes.</a:t>
            </a:r>
          </a:p>
          <a:p>
            <a:pPr algn="just">
              <a:lnSpc>
                <a:spcPct val="150000"/>
              </a:lnSpc>
              <a:buFont typeface="Arial" charset="0"/>
              <a:buNone/>
              <a:defRPr/>
            </a:pPr>
            <a:endParaRPr lang="es-CO" sz="3200" dirty="0"/>
          </a:p>
          <a:p>
            <a:pPr algn="just">
              <a:lnSpc>
                <a:spcPct val="150000"/>
              </a:lnSpc>
              <a:buFont typeface="Arial" charset="0"/>
              <a:buNone/>
              <a:defRPr/>
            </a:pPr>
            <a:endParaRPr lang="es-CO" dirty="0"/>
          </a:p>
          <a:p>
            <a:pPr>
              <a:buFont typeface="Arial" charset="0"/>
              <a:buNone/>
              <a:defRPr/>
            </a:pPr>
            <a:endParaRPr lang="es-CO" dirty="0"/>
          </a:p>
          <a:p>
            <a:pPr>
              <a:buFont typeface="Arial" charset="0"/>
              <a:buNone/>
              <a:defRPr/>
            </a:pPr>
            <a:endParaRPr lang="es-CO" dirty="0"/>
          </a:p>
          <a:p>
            <a:pPr>
              <a:buFont typeface="Arial" charset="0"/>
              <a:buNone/>
              <a:defRPr/>
            </a:pPr>
            <a:endParaRPr lang="es-CO" dirty="0"/>
          </a:p>
        </p:txBody>
      </p:sp>
      <p:sp>
        <p:nvSpPr>
          <p:cNvPr id="7" name="2 Título">
            <a:extLst>
              <a:ext uri="{FF2B5EF4-FFF2-40B4-BE49-F238E27FC236}">
                <a16:creationId xmlns:a16="http://schemas.microsoft.com/office/drawing/2014/main" id="{C3C18B45-81B9-479E-B186-6EB7A460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6435"/>
            <a:ext cx="8229600" cy="965890"/>
          </a:xfrm>
        </p:spPr>
        <p:txBody>
          <a:bodyPr>
            <a:noAutofit/>
          </a:bodyPr>
          <a:lstStyle/>
          <a:p>
            <a:r>
              <a:rPr lang="es-CO" altLang="es-CO" sz="3600" b="1" dirty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DIFERENCIAS ENTRE LO CONTABLE Y LO FISCAL</a:t>
            </a:r>
          </a:p>
        </p:txBody>
      </p:sp>
    </p:spTree>
    <p:extLst>
      <p:ext uri="{BB962C8B-B14F-4D97-AF65-F5344CB8AC3E}">
        <p14:creationId xmlns:p14="http://schemas.microsoft.com/office/powerpoint/2010/main" val="3574707490"/>
      </p:ext>
    </p:extLst>
  </p:cSld>
  <p:clrMapOvr>
    <a:masterClrMapping/>
  </p:clrMapOvr>
</p:sld>
</file>

<file path=ppt/theme/theme1.xml><?xml version="1.0" encoding="utf-8"?>
<a:theme xmlns:a="http://schemas.openxmlformats.org/drawingml/2006/main" name="Aportes 2018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ortes 2018" id="{28D5ED55-8F17-4DB0-B8A7-04C98CE43290}" vid="{36FD8938-94B8-4887-881D-341EF73237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Aportes 2018</Template>
  <TotalTime>195</TotalTime>
  <Words>2478</Words>
  <Application>Microsoft Office PowerPoint</Application>
  <PresentationFormat>Presentación en pantalla (4:3)</PresentationFormat>
  <Paragraphs>551</Paragraphs>
  <Slides>53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Century Gothic</vt:lpstr>
      <vt:lpstr>Aportes 2018</vt:lpstr>
      <vt:lpstr>Presentación de PowerPoint</vt:lpstr>
      <vt:lpstr>Presentación de PowerPoint</vt:lpstr>
      <vt:lpstr>¿QUÉ ES LA CONCILIACION FISCAL?</vt:lpstr>
      <vt:lpstr>Presentación de PowerPoint</vt:lpstr>
      <vt:lpstr>Marco normativo del reporte – Ley 1819 que adiciona Art. 772-1 del E.T.</vt:lpstr>
      <vt:lpstr>Marco normativo del reporte  decreto 1998 de Diciembre 2017</vt:lpstr>
      <vt:lpstr>Presentación de PowerPoint</vt:lpstr>
      <vt:lpstr>Presentación de PowerPoint</vt:lpstr>
      <vt:lpstr>DIFERENCIAS ENTRE LO CONTABLE Y LO FISCAL</vt:lpstr>
      <vt:lpstr>Presentación de PowerPoint</vt:lpstr>
      <vt:lpstr>EJEMPLO DE DIFERENCIA TEMPORARIA</vt:lpstr>
      <vt:lpstr>CASO DEPRECIACION</vt:lpstr>
      <vt:lpstr>CASO DEPRECIACION</vt:lpstr>
      <vt:lpstr>CASO DEPRECIACION</vt:lpstr>
      <vt:lpstr>CASO DEPRECIACION</vt:lpstr>
      <vt:lpstr>CASO DEPRECIACION</vt:lpstr>
      <vt:lpstr>CASO DEPRECIACION</vt:lpstr>
      <vt:lpstr>CASO DEPRECIACION</vt:lpstr>
      <vt:lpstr>CASO DEPRECIACION</vt:lpstr>
      <vt:lpstr>Control de detalle Ejemplo- Lo contable</vt:lpstr>
      <vt:lpstr>Control de Detalle Ejemplo- Desde lo fiscal</vt:lpstr>
      <vt:lpstr>Control de Detalle Ejemplo- Desde lo fiscal</vt:lpstr>
      <vt:lpstr>Control de Detalle Ejemplo- Desde lo fiscal</vt:lpstr>
      <vt:lpstr>Control de detalle Ejemplo 2- Lo contable</vt:lpstr>
      <vt:lpstr>Control de Detalle Ejemplo 2- Desde lo fiscal</vt:lpstr>
      <vt:lpstr>Control de detalle Ejemplo 2- Lo contable</vt:lpstr>
      <vt:lpstr>AL FINAL DEL DIA (AÑO 1)</vt:lpstr>
      <vt:lpstr>AL FINAL DEL DIA (AÑO 1)</vt:lpstr>
      <vt:lpstr>AL FINAL DEL DIA (AÑO 1)</vt:lpstr>
      <vt:lpstr>AL FINAL DEL DIA (AÑO 41)</vt:lpstr>
      <vt:lpstr>AL FINAL DEL DIA (AÑO 4)</vt:lpstr>
      <vt:lpstr>AL FINAL DEL DIA (AÑO 11)</vt:lpstr>
      <vt:lpstr>REPORTE DE CONCILIACION FISCAL</vt:lpstr>
      <vt:lpstr>REPORTE DE CONCILICION FISCAL</vt:lpstr>
      <vt:lpstr>RESOLUCION 73 DE 2017</vt:lpstr>
      <vt:lpstr>CONTENIDO DEL REPORTE FORMATO 2516</vt:lpstr>
      <vt:lpstr>CONTENIDO DEL REPORTE FORMARO 2516</vt:lpstr>
      <vt:lpstr>CONTENIDO DEL REPORTE FORMARO 2516</vt:lpstr>
      <vt:lpstr>REPORTE DE CONCILIACION FISCAL OBLIGADOS</vt:lpstr>
      <vt:lpstr> DOCUMENTOS NECESARIOS PARA ELABORAR EL REPORTE</vt:lpstr>
      <vt:lpstr>CONCILIACION FISCAL</vt:lpstr>
      <vt:lpstr>Presentación de PowerPoint</vt:lpstr>
      <vt:lpstr>Presentación de PowerPoint</vt:lpstr>
      <vt:lpstr>Presentación de PowerPoint</vt:lpstr>
      <vt:lpstr>1. CARATULA</vt:lpstr>
      <vt:lpstr>Presentación de PowerPoint</vt:lpstr>
      <vt:lpstr>DEFINICIÓN DE DEVENGADO PARA EFECTOS CONTABLES</vt:lpstr>
      <vt:lpstr>Presentación de PowerPoint</vt:lpstr>
      <vt:lpstr>Presentación de PowerPoint</vt:lpstr>
      <vt:lpstr>OTRAS RECOMENDACIONES</vt:lpstr>
      <vt:lpstr>SANCION POR NO CONSERVAR O NO ENVIAR LA CONCILIACION</vt:lpstr>
      <vt:lpstr>ARTICULO 655 E.T.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Montano Giovanni   (APORTES EN LINEA)</dc:creator>
  <cp:lastModifiedBy>JAVIER GARZON</cp:lastModifiedBy>
  <cp:revision>23</cp:revision>
  <dcterms:created xsi:type="dcterms:W3CDTF">2019-02-15T16:39:32Z</dcterms:created>
  <dcterms:modified xsi:type="dcterms:W3CDTF">2020-04-06T17:10:48Z</dcterms:modified>
</cp:coreProperties>
</file>