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4" r:id="rId17"/>
    <p:sldId id="272" r:id="rId18"/>
    <p:sldId id="275" r:id="rId19"/>
    <p:sldId id="276" r:id="rId20"/>
    <p:sldId id="277" r:id="rId21"/>
    <p:sldId id="278" r:id="rId22"/>
    <p:sldId id="279" r:id="rId23"/>
    <p:sldId id="280" r:id="rId24"/>
    <p:sldId id="281" r:id="rId25"/>
    <p:sldId id="282" r:id="rId26"/>
    <p:sldId id="283" r:id="rId27"/>
    <p:sldId id="284" r:id="rId28"/>
    <p:sldId id="285" r:id="rId29"/>
    <p:sldId id="273" r:id="rId30"/>
    <p:sldId id="27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96" d="100"/>
          <a:sy n="96" d="100"/>
        </p:scale>
        <p:origin x="-178" y="16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47679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7/10/2019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413021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7/10/2019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549255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7/10/2019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261376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7/10/2019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8662252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7/10/2019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3759193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7/10/2019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3877303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570437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34335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98207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87931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38487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7/10/2019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66278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89907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33458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7/10/2019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77566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E778CE86-875F-4587-BCF6-FA054AFC0D53}" type="datetime1">
              <a:rPr lang="en-US" smtClean="0"/>
              <a:pPr/>
              <a:t>7/10/2019</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pPr algn="l"/>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91736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6FA2B21-3FCD-4721-B95C-427943F61125}" type="datetime1">
              <a:rPr lang="en-US" smtClean="0"/>
              <a:t>7/10/2019</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89391005"/>
      </p:ext>
    </p:extLst>
  </p:cSld>
  <p:clrMap bg1="dk1" tx1="lt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F68CA9E0-2F38-494C-BDD1-7D6870E53454}"/>
              </a:ext>
            </a:extLst>
          </p:cNvPr>
          <p:cNvSpPr txBox="1"/>
          <p:nvPr/>
        </p:nvSpPr>
        <p:spPr>
          <a:xfrm>
            <a:off x="3048000" y="2136338"/>
            <a:ext cx="6096000" cy="2585323"/>
          </a:xfrm>
          <a:prstGeom prst="rect">
            <a:avLst/>
          </a:prstGeom>
          <a:noFill/>
        </p:spPr>
        <p:txBody>
          <a:bodyPr wrap="square" rtlCol="0">
            <a:spAutoFit/>
          </a:bodyPr>
          <a:lstStyle/>
          <a:p>
            <a:pPr algn="ctr"/>
            <a:r>
              <a:rPr lang="en-US" sz="5400" dirty="0">
                <a:latin typeface="Times New Roman" panose="02020603050405020304" pitchFamily="18" charset="0"/>
                <a:cs typeface="Times New Roman" panose="02020603050405020304" pitchFamily="18" charset="0"/>
              </a:rPr>
              <a:t>History </a:t>
            </a:r>
          </a:p>
          <a:p>
            <a:pPr algn="ctr"/>
            <a:r>
              <a:rPr lang="en-US" sz="5400" dirty="0">
                <a:latin typeface="Times New Roman" panose="02020603050405020304" pitchFamily="18" charset="0"/>
                <a:cs typeface="Times New Roman" panose="02020603050405020304" pitchFamily="18" charset="0"/>
              </a:rPr>
              <a:t>of</a:t>
            </a:r>
          </a:p>
          <a:p>
            <a:pPr algn="ctr"/>
            <a:r>
              <a:rPr lang="en-US" sz="5400" dirty="0">
                <a:latin typeface="Times New Roman" panose="02020603050405020304" pitchFamily="18" charset="0"/>
                <a:cs typeface="Times New Roman" panose="02020603050405020304" pitchFamily="18" charset="0"/>
              </a:rPr>
              <a:t>Radix Sort</a:t>
            </a:r>
          </a:p>
        </p:txBody>
      </p:sp>
    </p:spTree>
    <p:extLst>
      <p:ext uri="{BB962C8B-B14F-4D97-AF65-F5344CB8AC3E}">
        <p14:creationId xmlns:p14="http://schemas.microsoft.com/office/powerpoint/2010/main" val="3486200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Rectangle 156"/>
          <p:cNvSpPr/>
          <p:nvPr/>
        </p:nvSpPr>
        <p:spPr>
          <a:xfrm>
            <a:off x="-5715" y="579120"/>
            <a:ext cx="12202795" cy="5882640"/>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endParaRPr>
          </a:p>
        </p:txBody>
      </p:sp>
      <p:pic>
        <p:nvPicPr>
          <p:cNvPr id="5" name="Picture 4" descr="pptbg2"/>
          <p:cNvPicPr>
            <a:picLocks noChangeAspect="1"/>
          </p:cNvPicPr>
          <p:nvPr/>
        </p:nvPicPr>
        <p:blipFill>
          <a:blip r:embed="rId2"/>
          <a:srcRect r="1476" b="1449"/>
          <a:stretch>
            <a:fillRect/>
          </a:stretch>
        </p:blipFill>
        <p:spPr>
          <a:xfrm>
            <a:off x="-6350" y="-4445"/>
            <a:ext cx="12204700" cy="6866890"/>
          </a:xfrm>
          <a:prstGeom prst="rect">
            <a:avLst/>
          </a:prstGeom>
        </p:spPr>
      </p:pic>
      <p:sp>
        <p:nvSpPr>
          <p:cNvPr id="7" name="Rectangle 6"/>
          <p:cNvSpPr/>
          <p:nvPr/>
        </p:nvSpPr>
        <p:spPr>
          <a:xfrm>
            <a:off x="-12242" y="579120"/>
            <a:ext cx="12202795" cy="588264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endParaRPr>
          </a:p>
        </p:txBody>
      </p:sp>
      <p:sp>
        <p:nvSpPr>
          <p:cNvPr id="275" name="Rounded Rectangle 274"/>
          <p:cNvSpPr/>
          <p:nvPr/>
        </p:nvSpPr>
        <p:spPr>
          <a:xfrm>
            <a:off x="1577340" y="3708400"/>
            <a:ext cx="914400" cy="2499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ounded Rectangle 245"/>
          <p:cNvSpPr/>
          <p:nvPr/>
        </p:nvSpPr>
        <p:spPr>
          <a:xfrm>
            <a:off x="10840720" y="3708400"/>
            <a:ext cx="914400" cy="2499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Rounded Rectangle 276"/>
          <p:cNvSpPr/>
          <p:nvPr/>
        </p:nvSpPr>
        <p:spPr>
          <a:xfrm>
            <a:off x="3888740" y="3708400"/>
            <a:ext cx="914400" cy="2499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ounded Rectangle 277"/>
          <p:cNvSpPr/>
          <p:nvPr/>
        </p:nvSpPr>
        <p:spPr>
          <a:xfrm>
            <a:off x="5016500" y="3708400"/>
            <a:ext cx="914400" cy="2499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Rounded Rectangle 278"/>
          <p:cNvSpPr/>
          <p:nvPr/>
        </p:nvSpPr>
        <p:spPr>
          <a:xfrm>
            <a:off x="6197600" y="3708400"/>
            <a:ext cx="914400" cy="2499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ounded Rectangle 279"/>
          <p:cNvSpPr/>
          <p:nvPr/>
        </p:nvSpPr>
        <p:spPr>
          <a:xfrm>
            <a:off x="9697720" y="3708400"/>
            <a:ext cx="914400" cy="2499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Rounded Rectangle 280"/>
          <p:cNvSpPr/>
          <p:nvPr/>
        </p:nvSpPr>
        <p:spPr>
          <a:xfrm>
            <a:off x="8529320" y="3708400"/>
            <a:ext cx="914400" cy="2499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Rounded Rectangle 275"/>
          <p:cNvSpPr/>
          <p:nvPr/>
        </p:nvSpPr>
        <p:spPr>
          <a:xfrm>
            <a:off x="2725420" y="3708400"/>
            <a:ext cx="914400" cy="2499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ounded Rectangle 281"/>
          <p:cNvSpPr/>
          <p:nvPr/>
        </p:nvSpPr>
        <p:spPr>
          <a:xfrm>
            <a:off x="7366000" y="3708400"/>
            <a:ext cx="914400" cy="2499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Rounded Rectangle 282"/>
          <p:cNvSpPr/>
          <p:nvPr/>
        </p:nvSpPr>
        <p:spPr>
          <a:xfrm>
            <a:off x="408940" y="3708400"/>
            <a:ext cx="914400" cy="2499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Text Box 284"/>
          <p:cNvSpPr txBox="1"/>
          <p:nvPr/>
        </p:nvSpPr>
        <p:spPr>
          <a:xfrm>
            <a:off x="11148695" y="5839460"/>
            <a:ext cx="298450" cy="368300"/>
          </a:xfrm>
          <a:prstGeom prst="rect">
            <a:avLst/>
          </a:prstGeom>
          <a:noFill/>
        </p:spPr>
        <p:txBody>
          <a:bodyPr wrap="none" rtlCol="0">
            <a:spAutoFit/>
          </a:bodyPr>
          <a:lstStyle/>
          <a:p>
            <a:r>
              <a:rPr lang="en-US"/>
              <a:t>9</a:t>
            </a:r>
          </a:p>
        </p:txBody>
      </p:sp>
      <p:sp>
        <p:nvSpPr>
          <p:cNvPr id="288" name="Text Box 287"/>
          <p:cNvSpPr txBox="1"/>
          <p:nvPr/>
        </p:nvSpPr>
        <p:spPr>
          <a:xfrm>
            <a:off x="1880235" y="5839460"/>
            <a:ext cx="298450" cy="368300"/>
          </a:xfrm>
          <a:prstGeom prst="rect">
            <a:avLst/>
          </a:prstGeom>
          <a:noFill/>
        </p:spPr>
        <p:txBody>
          <a:bodyPr wrap="none" rtlCol="0">
            <a:spAutoFit/>
          </a:bodyPr>
          <a:lstStyle/>
          <a:p>
            <a:r>
              <a:rPr lang="en-US"/>
              <a:t>1</a:t>
            </a:r>
          </a:p>
        </p:txBody>
      </p:sp>
      <p:sp>
        <p:nvSpPr>
          <p:cNvPr id="289" name="Text Box 288"/>
          <p:cNvSpPr txBox="1"/>
          <p:nvPr/>
        </p:nvSpPr>
        <p:spPr>
          <a:xfrm>
            <a:off x="3040380" y="5839460"/>
            <a:ext cx="283845" cy="368300"/>
          </a:xfrm>
          <a:prstGeom prst="rect">
            <a:avLst/>
          </a:prstGeom>
          <a:noFill/>
        </p:spPr>
        <p:txBody>
          <a:bodyPr wrap="square" rtlCol="0">
            <a:spAutoFit/>
          </a:bodyPr>
          <a:lstStyle/>
          <a:p>
            <a:r>
              <a:rPr lang="en-US"/>
              <a:t>2</a:t>
            </a:r>
          </a:p>
        </p:txBody>
      </p:sp>
      <p:sp>
        <p:nvSpPr>
          <p:cNvPr id="290" name="Text Box 289"/>
          <p:cNvSpPr txBox="1"/>
          <p:nvPr/>
        </p:nvSpPr>
        <p:spPr>
          <a:xfrm>
            <a:off x="4191635" y="5839460"/>
            <a:ext cx="298450" cy="368300"/>
          </a:xfrm>
          <a:prstGeom prst="rect">
            <a:avLst/>
          </a:prstGeom>
          <a:noFill/>
        </p:spPr>
        <p:txBody>
          <a:bodyPr wrap="none" rtlCol="0">
            <a:spAutoFit/>
          </a:bodyPr>
          <a:lstStyle/>
          <a:p>
            <a:r>
              <a:rPr lang="en-US"/>
              <a:t>3</a:t>
            </a:r>
          </a:p>
        </p:txBody>
      </p:sp>
      <p:sp>
        <p:nvSpPr>
          <p:cNvPr id="291" name="Text Box 290"/>
          <p:cNvSpPr txBox="1"/>
          <p:nvPr/>
        </p:nvSpPr>
        <p:spPr>
          <a:xfrm>
            <a:off x="5324475" y="5839460"/>
            <a:ext cx="298450" cy="368300"/>
          </a:xfrm>
          <a:prstGeom prst="rect">
            <a:avLst/>
          </a:prstGeom>
          <a:noFill/>
        </p:spPr>
        <p:txBody>
          <a:bodyPr wrap="none" rtlCol="0">
            <a:spAutoFit/>
          </a:bodyPr>
          <a:lstStyle/>
          <a:p>
            <a:r>
              <a:rPr lang="en-US"/>
              <a:t>4</a:t>
            </a:r>
          </a:p>
        </p:txBody>
      </p:sp>
      <p:sp>
        <p:nvSpPr>
          <p:cNvPr id="292" name="Text Box 291"/>
          <p:cNvSpPr txBox="1"/>
          <p:nvPr/>
        </p:nvSpPr>
        <p:spPr>
          <a:xfrm>
            <a:off x="6506845" y="5839460"/>
            <a:ext cx="296545" cy="368300"/>
          </a:xfrm>
          <a:prstGeom prst="rect">
            <a:avLst/>
          </a:prstGeom>
          <a:noFill/>
        </p:spPr>
        <p:txBody>
          <a:bodyPr wrap="square" rtlCol="0">
            <a:spAutoFit/>
          </a:bodyPr>
          <a:lstStyle/>
          <a:p>
            <a:r>
              <a:rPr lang="en-US"/>
              <a:t>5</a:t>
            </a:r>
          </a:p>
        </p:txBody>
      </p:sp>
      <p:sp>
        <p:nvSpPr>
          <p:cNvPr id="293" name="Text Box 292"/>
          <p:cNvSpPr txBox="1"/>
          <p:nvPr/>
        </p:nvSpPr>
        <p:spPr>
          <a:xfrm>
            <a:off x="7668895" y="5839460"/>
            <a:ext cx="298450" cy="368300"/>
          </a:xfrm>
          <a:prstGeom prst="rect">
            <a:avLst/>
          </a:prstGeom>
          <a:noFill/>
        </p:spPr>
        <p:txBody>
          <a:bodyPr wrap="none" rtlCol="0">
            <a:spAutoFit/>
          </a:bodyPr>
          <a:lstStyle/>
          <a:p>
            <a:r>
              <a:rPr lang="en-US"/>
              <a:t>6</a:t>
            </a:r>
          </a:p>
        </p:txBody>
      </p:sp>
      <p:sp>
        <p:nvSpPr>
          <p:cNvPr id="294" name="Text Box 293"/>
          <p:cNvSpPr txBox="1"/>
          <p:nvPr/>
        </p:nvSpPr>
        <p:spPr>
          <a:xfrm>
            <a:off x="8839200" y="5839460"/>
            <a:ext cx="294005" cy="368300"/>
          </a:xfrm>
          <a:prstGeom prst="rect">
            <a:avLst/>
          </a:prstGeom>
          <a:noFill/>
        </p:spPr>
        <p:txBody>
          <a:bodyPr wrap="square" rtlCol="0">
            <a:spAutoFit/>
          </a:bodyPr>
          <a:lstStyle/>
          <a:p>
            <a:r>
              <a:rPr lang="en-US"/>
              <a:t>7</a:t>
            </a:r>
          </a:p>
        </p:txBody>
      </p:sp>
      <p:sp>
        <p:nvSpPr>
          <p:cNvPr id="295" name="Text Box 294"/>
          <p:cNvSpPr txBox="1"/>
          <p:nvPr/>
        </p:nvSpPr>
        <p:spPr>
          <a:xfrm>
            <a:off x="10005695" y="5839460"/>
            <a:ext cx="298450" cy="368300"/>
          </a:xfrm>
          <a:prstGeom prst="rect">
            <a:avLst/>
          </a:prstGeom>
          <a:noFill/>
        </p:spPr>
        <p:txBody>
          <a:bodyPr wrap="none" rtlCol="0">
            <a:spAutoFit/>
          </a:bodyPr>
          <a:lstStyle/>
          <a:p>
            <a:r>
              <a:rPr lang="en-US"/>
              <a:t>8</a:t>
            </a:r>
          </a:p>
        </p:txBody>
      </p:sp>
      <p:sp>
        <p:nvSpPr>
          <p:cNvPr id="296" name="Text Box 295"/>
          <p:cNvSpPr txBox="1"/>
          <p:nvPr/>
        </p:nvSpPr>
        <p:spPr>
          <a:xfrm>
            <a:off x="716915" y="5839460"/>
            <a:ext cx="298450" cy="368300"/>
          </a:xfrm>
          <a:prstGeom prst="rect">
            <a:avLst/>
          </a:prstGeom>
          <a:noFill/>
        </p:spPr>
        <p:txBody>
          <a:bodyPr wrap="none" rtlCol="0">
            <a:spAutoFit/>
          </a:bodyPr>
          <a:lstStyle/>
          <a:p>
            <a:r>
              <a:rPr lang="en-US"/>
              <a:t>0</a:t>
            </a:r>
          </a:p>
        </p:txBody>
      </p:sp>
      <p:sp>
        <p:nvSpPr>
          <p:cNvPr id="77" name="Rounded Rectangle 76"/>
          <p:cNvSpPr/>
          <p:nvPr/>
        </p:nvSpPr>
        <p:spPr>
          <a:xfrm>
            <a:off x="435791" y="1645285"/>
            <a:ext cx="904240" cy="579755"/>
          </a:xfrm>
          <a:prstGeom prst="roundRect">
            <a:avLst/>
          </a:prstGeom>
          <a:gradFill flip="none">
            <a:gsLst>
              <a:gs pos="0">
                <a:srgbClr val="14CD68"/>
              </a:gs>
              <a:gs pos="100000">
                <a:srgbClr val="035C7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110</a:t>
            </a:r>
            <a:endParaRPr lang="en-US" sz="3200" dirty="0">
              <a:solidFill>
                <a:schemeClr val="tx1"/>
              </a:solidFill>
            </a:endParaRPr>
          </a:p>
        </p:txBody>
      </p:sp>
      <p:sp>
        <p:nvSpPr>
          <p:cNvPr id="101" name="Rounded Rectangle 100"/>
          <p:cNvSpPr/>
          <p:nvPr/>
        </p:nvSpPr>
        <p:spPr>
          <a:xfrm>
            <a:off x="7367814" y="1645285"/>
            <a:ext cx="904240" cy="579755"/>
          </a:xfrm>
          <a:prstGeom prst="roundRect">
            <a:avLst/>
          </a:prstGeom>
          <a:gradFill flip="none">
            <a:gsLst>
              <a:gs pos="0">
                <a:srgbClr val="14CD68"/>
              </a:gs>
              <a:gs pos="100000">
                <a:srgbClr val="035C7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56</a:t>
            </a:r>
          </a:p>
        </p:txBody>
      </p:sp>
      <p:sp>
        <p:nvSpPr>
          <p:cNvPr id="114" name="Rounded Rectangle 113"/>
          <p:cNvSpPr/>
          <p:nvPr/>
        </p:nvSpPr>
        <p:spPr>
          <a:xfrm>
            <a:off x="10840720" y="1645285"/>
            <a:ext cx="904240" cy="579755"/>
          </a:xfrm>
          <a:prstGeom prst="roundRect">
            <a:avLst/>
          </a:prstGeom>
          <a:gradFill flip="none">
            <a:gsLst>
              <a:gs pos="0">
                <a:srgbClr val="14CD68"/>
              </a:gs>
              <a:gs pos="100000">
                <a:srgbClr val="035C7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98</a:t>
            </a:r>
          </a:p>
        </p:txBody>
      </p:sp>
      <p:sp>
        <p:nvSpPr>
          <p:cNvPr id="115" name="Rounded Rectangle 114"/>
          <p:cNvSpPr/>
          <p:nvPr/>
        </p:nvSpPr>
        <p:spPr>
          <a:xfrm>
            <a:off x="1604191" y="1645284"/>
            <a:ext cx="904240" cy="579755"/>
          </a:xfrm>
          <a:prstGeom prst="roundRect">
            <a:avLst/>
          </a:prstGeom>
          <a:gradFill flip="none">
            <a:gsLst>
              <a:gs pos="0">
                <a:srgbClr val="14CD68"/>
              </a:gs>
              <a:gs pos="100000">
                <a:srgbClr val="035C7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21</a:t>
            </a:r>
          </a:p>
        </p:txBody>
      </p:sp>
      <p:sp>
        <p:nvSpPr>
          <p:cNvPr id="2" name="Rounded Rectangle 1"/>
          <p:cNvSpPr/>
          <p:nvPr/>
        </p:nvSpPr>
        <p:spPr>
          <a:xfrm>
            <a:off x="2742111" y="1645284"/>
            <a:ext cx="904240" cy="579755"/>
          </a:xfrm>
          <a:prstGeom prst="roundRect">
            <a:avLst/>
          </a:prstGeom>
          <a:gradFill flip="none">
            <a:gsLst>
              <a:gs pos="0">
                <a:srgbClr val="14CD68"/>
              </a:gs>
              <a:gs pos="100000">
                <a:srgbClr val="035C7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32</a:t>
            </a:r>
          </a:p>
        </p:txBody>
      </p:sp>
      <p:sp>
        <p:nvSpPr>
          <p:cNvPr id="3" name="Rounded Rectangle 2"/>
          <p:cNvSpPr/>
          <p:nvPr/>
        </p:nvSpPr>
        <p:spPr>
          <a:xfrm>
            <a:off x="3893004" y="1645284"/>
            <a:ext cx="904240" cy="579755"/>
          </a:xfrm>
          <a:prstGeom prst="roundRect">
            <a:avLst/>
          </a:prstGeom>
          <a:gradFill flip="none">
            <a:gsLst>
              <a:gs pos="0">
                <a:srgbClr val="14CD68"/>
              </a:gs>
              <a:gs pos="100000">
                <a:srgbClr val="035C7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p>
        </p:txBody>
      </p:sp>
      <p:sp>
        <p:nvSpPr>
          <p:cNvPr id="4" name="Rounded Rectangle 3"/>
          <p:cNvSpPr/>
          <p:nvPr/>
        </p:nvSpPr>
        <p:spPr>
          <a:xfrm>
            <a:off x="8529320" y="1645285"/>
            <a:ext cx="904240" cy="579755"/>
          </a:xfrm>
          <a:prstGeom prst="roundRect">
            <a:avLst/>
          </a:prstGeom>
          <a:gradFill flip="none">
            <a:gsLst>
              <a:gs pos="0">
                <a:srgbClr val="14CD68"/>
              </a:gs>
              <a:gs pos="100000">
                <a:srgbClr val="035C7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67</a:t>
            </a:r>
          </a:p>
        </p:txBody>
      </p:sp>
      <p:sp>
        <p:nvSpPr>
          <p:cNvPr id="6" name="Rounded Rectangle 5"/>
          <p:cNvSpPr/>
          <p:nvPr/>
        </p:nvSpPr>
        <p:spPr>
          <a:xfrm>
            <a:off x="5026660" y="1645285"/>
            <a:ext cx="904240" cy="579755"/>
          </a:xfrm>
          <a:prstGeom prst="roundRect">
            <a:avLst/>
          </a:prstGeom>
          <a:gradFill flip="none">
            <a:gsLst>
              <a:gs pos="0">
                <a:srgbClr val="14CD68"/>
              </a:gs>
              <a:gs pos="100000">
                <a:srgbClr val="035C7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45</a:t>
            </a:r>
          </a:p>
        </p:txBody>
      </p:sp>
      <p:sp>
        <p:nvSpPr>
          <p:cNvPr id="8" name="Rounded Rectangle 7"/>
          <p:cNvSpPr/>
          <p:nvPr/>
        </p:nvSpPr>
        <p:spPr>
          <a:xfrm>
            <a:off x="9697720" y="1645285"/>
            <a:ext cx="904240" cy="579755"/>
          </a:xfrm>
          <a:prstGeom prst="roundRect">
            <a:avLst/>
          </a:prstGeom>
          <a:gradFill flip="none">
            <a:gsLst>
              <a:gs pos="0">
                <a:srgbClr val="14CD68"/>
              </a:gs>
              <a:gs pos="100000">
                <a:srgbClr val="035C7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7</a:t>
            </a:r>
          </a:p>
        </p:txBody>
      </p:sp>
      <p:sp>
        <p:nvSpPr>
          <p:cNvPr id="9" name="Rounded Rectangle 8"/>
          <p:cNvSpPr/>
          <p:nvPr/>
        </p:nvSpPr>
        <p:spPr>
          <a:xfrm>
            <a:off x="6197600" y="1645285"/>
            <a:ext cx="904240" cy="579755"/>
          </a:xfrm>
          <a:prstGeom prst="roundRect">
            <a:avLst/>
          </a:prstGeom>
          <a:gradFill flip="none">
            <a:gsLst>
              <a:gs pos="0">
                <a:srgbClr val="14CD68"/>
              </a:gs>
              <a:gs pos="100000">
                <a:srgbClr val="035C7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25</a:t>
            </a:r>
          </a:p>
        </p:txBody>
      </p:sp>
    </p:spTree>
    <p:extLst>
      <p:ext uri="{BB962C8B-B14F-4D97-AF65-F5344CB8AC3E}">
        <p14:creationId xmlns:p14="http://schemas.microsoft.com/office/powerpoint/2010/main" val="20346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54167E-6 -3.7037E-7 L 0.09362 0.53217 " pathEditMode="relative" rAng="0" ptsTypes="AA">
                                      <p:cBhvr>
                                        <p:cTn id="6" dur="2000" fill="hold"/>
                                        <p:tgtEl>
                                          <p:spTgt spid="77"/>
                                        </p:tgtEl>
                                        <p:attrNameLst>
                                          <p:attrName>ppt_x</p:attrName>
                                          <p:attrName>ppt_y</p:attrName>
                                        </p:attrNameLst>
                                      </p:cBhvr>
                                      <p:rCtr x="4674" y="26574"/>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2.08333E-7 -1.48148E-6 L 0.09232 0.53032 " pathEditMode="relative" rAng="0" ptsTypes="AA">
                                      <p:cBhvr>
                                        <p:cTn id="10" dur="2000" fill="hold"/>
                                        <p:tgtEl>
                                          <p:spTgt spid="115"/>
                                        </p:tgtEl>
                                        <p:attrNameLst>
                                          <p:attrName>ppt_x</p:attrName>
                                          <p:attrName>ppt_y</p:attrName>
                                        </p:attrNameLst>
                                      </p:cBhvr>
                                      <p:rCtr x="4596" y="26551"/>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6.25E-7 -3.7037E-7 L 0.09518 0.52916 " pathEditMode="relative" rAng="0" ptsTypes="AA">
                                      <p:cBhvr>
                                        <p:cTn id="14" dur="2000" fill="hold"/>
                                        <p:tgtEl>
                                          <p:spTgt spid="2"/>
                                        </p:tgtEl>
                                        <p:attrNameLst>
                                          <p:attrName>ppt_x</p:attrName>
                                          <p:attrName>ppt_y</p:attrName>
                                        </p:attrNameLst>
                                      </p:cBhvr>
                                      <p:rCtr x="4753" y="26412"/>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0.00065 -0.00139 L -0.28516 0.53379 " pathEditMode="relative" rAng="0" ptsTypes="AA">
                                      <p:cBhvr>
                                        <p:cTn id="18" dur="2000" fill="hold"/>
                                        <p:tgtEl>
                                          <p:spTgt spid="3"/>
                                        </p:tgtEl>
                                        <p:attrNameLst>
                                          <p:attrName>ppt_x</p:attrName>
                                          <p:attrName>ppt_y</p:attrName>
                                        </p:attrNameLst>
                                      </p:cBhvr>
                                      <p:rCtr x="-14232" y="26759"/>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0.000000 -0.001389 L 0.000000 0.526481 " pathEditMode="relative" rAng="0" ptsTypes="">
                                      <p:cBhvr>
                                        <p:cTn id="22" dur="2000" fill="hold"/>
                                        <p:tgtEl>
                                          <p:spTgt spid="6"/>
                                        </p:tgtEl>
                                        <p:attrNameLst>
                                          <p:attrName>ppt_x</p:attrName>
                                          <p:attrName>ppt_y</p:attrName>
                                        </p:attrNameLst>
                                      </p:cBhvr>
                                      <p:rCtr x="0" y="264"/>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1.45833E-6 -2.59259E-6 L -0.28463 0.44537 " pathEditMode="relative" rAng="0" ptsTypes="AA">
                                      <p:cBhvr>
                                        <p:cTn id="26" dur="2000" fill="hold"/>
                                        <p:tgtEl>
                                          <p:spTgt spid="9"/>
                                        </p:tgtEl>
                                        <p:attrNameLst>
                                          <p:attrName>ppt_x</p:attrName>
                                          <p:attrName>ppt_y</p:attrName>
                                        </p:attrNameLst>
                                      </p:cBhvr>
                                      <p:rCtr x="-14193" y="22361"/>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0" nodeType="clickEffect">
                                  <p:stCondLst>
                                    <p:cond delay="0"/>
                                  </p:stCondLst>
                                  <p:childTnLst>
                                    <p:animMotion origin="layout" path="M 2.08333E-6 -3.7037E-7 L -0.09545 0.52939 " pathEditMode="relative" rAng="0" ptsTypes="AA">
                                      <p:cBhvr>
                                        <p:cTn id="30" dur="2000" fill="hold"/>
                                        <p:tgtEl>
                                          <p:spTgt spid="101"/>
                                        </p:tgtEl>
                                        <p:attrNameLst>
                                          <p:attrName>ppt_x</p:attrName>
                                          <p:attrName>ppt_y</p:attrName>
                                        </p:attrNameLst>
                                      </p:cBhvr>
                                      <p:rCtr x="-4831" y="26435"/>
                                    </p:animMotion>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0" nodeType="clickEffect">
                                  <p:stCondLst>
                                    <p:cond delay="0"/>
                                  </p:stCondLst>
                                  <p:childTnLst>
                                    <p:animMotion origin="layout" path="M 3.125E-6 -1.48148E-6 L -0.09453 0.5287 " pathEditMode="relative" rAng="0" ptsTypes="AA">
                                      <p:cBhvr>
                                        <p:cTn id="34" dur="2000" fill="hold"/>
                                        <p:tgtEl>
                                          <p:spTgt spid="4"/>
                                        </p:tgtEl>
                                        <p:attrNameLst>
                                          <p:attrName>ppt_x</p:attrName>
                                          <p:attrName>ppt_y</p:attrName>
                                        </p:attrNameLst>
                                      </p:cBhvr>
                                      <p:rCtr x="-4674" y="26458"/>
                                    </p:animMotion>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0" nodeType="clickEffect">
                                  <p:stCondLst>
                                    <p:cond delay="0"/>
                                  </p:stCondLst>
                                  <p:childTnLst>
                                    <p:animMotion origin="layout" path="M 0.00078 0.00115 L -0.76107 0.44814 " pathEditMode="relative" rAng="0" ptsTypes="AA">
                                      <p:cBhvr>
                                        <p:cTn id="38" dur="2000" fill="hold"/>
                                        <p:tgtEl>
                                          <p:spTgt spid="8"/>
                                        </p:tgtEl>
                                        <p:attrNameLst>
                                          <p:attrName>ppt_x</p:attrName>
                                          <p:attrName>ppt_y</p:attrName>
                                        </p:attrNameLst>
                                      </p:cBhvr>
                                      <p:rCtr x="-38099" y="22338"/>
                                    </p:animMotion>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0" nodeType="clickEffect">
                                  <p:stCondLst>
                                    <p:cond delay="0"/>
                                  </p:stCondLst>
                                  <p:childTnLst>
                                    <p:animMotion origin="layout" path="M -3.54167E-6 -1.48148E-6 L 0.00078 0.5331 " pathEditMode="relative" rAng="0" ptsTypes="AA">
                                      <p:cBhvr>
                                        <p:cTn id="42" dur="2000" fill="hold"/>
                                        <p:tgtEl>
                                          <p:spTgt spid="114"/>
                                        </p:tgtEl>
                                        <p:attrNameLst>
                                          <p:attrName>ppt_x</p:attrName>
                                          <p:attrName>ppt_y</p:attrName>
                                        </p:attrNameLst>
                                      </p:cBhvr>
                                      <p:rCtr x="-13" y="26690"/>
                                    </p:animMotion>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grpId="1" nodeType="clickEffect">
                                  <p:stCondLst>
                                    <p:cond delay="0"/>
                                  </p:stCondLst>
                                  <p:childTnLst>
                                    <p:animMotion origin="layout" path="M -0.28411 0.53333 L -0.28411 -0.00047 " pathEditMode="relative" rAng="0" ptsTypes="AA">
                                      <p:cBhvr>
                                        <p:cTn id="46" dur="2000" fill="hold"/>
                                        <p:tgtEl>
                                          <p:spTgt spid="3"/>
                                        </p:tgtEl>
                                        <p:attrNameLst>
                                          <p:attrName>ppt_x</p:attrName>
                                          <p:attrName>ppt_y</p:attrName>
                                        </p:attrNameLst>
                                      </p:cBhvr>
                                      <p:rCtr x="0" y="-26690"/>
                                    </p:animMotion>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grpId="1" nodeType="clickEffect">
                                  <p:stCondLst>
                                    <p:cond delay="0"/>
                                  </p:stCondLst>
                                  <p:childTnLst>
                                    <p:animMotion origin="layout" path="M -0.758959 0.443611 L -0.663854 0.001019 " pathEditMode="relative" rAng="0" ptsTypes="">
                                      <p:cBhvr>
                                        <p:cTn id="50" dur="2000" fill="hold"/>
                                        <p:tgtEl>
                                          <p:spTgt spid="8"/>
                                        </p:tgtEl>
                                        <p:attrNameLst>
                                          <p:attrName>ppt_x</p:attrName>
                                          <p:attrName>ppt_y</p:attrName>
                                        </p:attrNameLst>
                                      </p:cBhvr>
                                      <p:rCtr x="48" y="-221"/>
                                    </p:animMotion>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grpId="1" nodeType="clickEffect">
                                  <p:stCondLst>
                                    <p:cond delay="0"/>
                                  </p:stCondLst>
                                  <p:childTnLst>
                                    <p:animMotion origin="layout" path="M 0.09153 0.52592 L 0.19075 -0.00047 " pathEditMode="relative" rAng="0" ptsTypes="AA">
                                      <p:cBhvr>
                                        <p:cTn id="54" dur="2000" fill="hold"/>
                                        <p:tgtEl>
                                          <p:spTgt spid="77"/>
                                        </p:tgtEl>
                                        <p:attrNameLst>
                                          <p:attrName>ppt_x</p:attrName>
                                          <p:attrName>ppt_y</p:attrName>
                                        </p:attrNameLst>
                                      </p:cBhvr>
                                      <p:rCtr x="4961" y="-26319"/>
                                    </p:animMotion>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grpId="1" nodeType="clickEffect">
                                  <p:stCondLst>
                                    <p:cond delay="0"/>
                                  </p:stCondLst>
                                  <p:childTnLst>
                                    <p:animMotion origin="layout" path="M 0.09323 0.52314 L 0.18828 -0.00047 " pathEditMode="relative" rAng="0" ptsTypes="AA">
                                      <p:cBhvr>
                                        <p:cTn id="58" dur="2000" fill="hold"/>
                                        <p:tgtEl>
                                          <p:spTgt spid="115"/>
                                        </p:tgtEl>
                                        <p:attrNameLst>
                                          <p:attrName>ppt_x</p:attrName>
                                          <p:attrName>ppt_y</p:attrName>
                                        </p:attrNameLst>
                                      </p:cBhvr>
                                      <p:rCtr x="4753" y="-26181"/>
                                    </p:animMotion>
                                  </p:childTnLst>
                                </p:cTn>
                              </p:par>
                            </p:childTnLst>
                          </p:cTn>
                        </p:par>
                      </p:childTnLst>
                    </p:cTn>
                  </p:par>
                  <p:par>
                    <p:cTn id="59" fill="hold">
                      <p:stCondLst>
                        <p:cond delay="indefinite"/>
                      </p:stCondLst>
                      <p:childTnLst>
                        <p:par>
                          <p:cTn id="60" fill="hold">
                            <p:stCondLst>
                              <p:cond delay="0"/>
                            </p:stCondLst>
                            <p:childTnLst>
                              <p:par>
                                <p:cTn id="61" presetID="0" presetClass="path" presetSubtype="0" accel="50000" decel="50000" fill="hold" grpId="1" nodeType="clickEffect">
                                  <p:stCondLst>
                                    <p:cond delay="0"/>
                                  </p:stCondLst>
                                  <p:childTnLst>
                                    <p:animMotion origin="layout" path="M -0.282448 0.437685 L -0.094688 -0.000555 " pathEditMode="relative" rAng="0" ptsTypes="">
                                      <p:cBhvr>
                                        <p:cTn id="62" dur="2000" fill="hold"/>
                                        <p:tgtEl>
                                          <p:spTgt spid="9"/>
                                        </p:tgtEl>
                                        <p:attrNameLst>
                                          <p:attrName>ppt_x</p:attrName>
                                          <p:attrName>ppt_y</p:attrName>
                                        </p:attrNameLst>
                                      </p:cBhvr>
                                      <p:rCtr x="94" y="-219"/>
                                    </p:animMotion>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1" nodeType="clickEffect">
                                  <p:stCondLst>
                                    <p:cond delay="0"/>
                                  </p:stCondLst>
                                  <p:childTnLst>
                                    <p:animMotion origin="layout" path="M 0.09492 0.52314 L 0.28685 0.00115 " pathEditMode="relative" rAng="0" ptsTypes="AA">
                                      <p:cBhvr>
                                        <p:cTn id="66" dur="2000" fill="hold"/>
                                        <p:tgtEl>
                                          <p:spTgt spid="2"/>
                                        </p:tgtEl>
                                        <p:attrNameLst>
                                          <p:attrName>ppt_x</p:attrName>
                                          <p:attrName>ppt_y</p:attrName>
                                        </p:attrNameLst>
                                      </p:cBhvr>
                                      <p:rCtr x="9596" y="-26111"/>
                                    </p:animMotion>
                                  </p:childTnLst>
                                </p:cTn>
                              </p:par>
                            </p:childTnLst>
                          </p:cTn>
                        </p:par>
                      </p:childTnLst>
                    </p:cTn>
                  </p:par>
                  <p:par>
                    <p:cTn id="67" fill="hold">
                      <p:stCondLst>
                        <p:cond delay="indefinite"/>
                      </p:stCondLst>
                      <p:childTnLst>
                        <p:par>
                          <p:cTn id="68" fill="hold">
                            <p:stCondLst>
                              <p:cond delay="0"/>
                            </p:stCondLst>
                            <p:childTnLst>
                              <p:par>
                                <p:cTn id="69" presetID="0" presetClass="path" presetSubtype="0" accel="50000" decel="50000" fill="hold" grpId="1" nodeType="clickEffect">
                                  <p:stCondLst>
                                    <p:cond delay="0"/>
                                  </p:stCondLst>
                                  <p:childTnLst>
                                    <p:animMotion origin="layout" path="M -0.00052 0.5199 L 0.19544 0.00231 " pathEditMode="relative" rAng="0" ptsTypes="AA">
                                      <p:cBhvr>
                                        <p:cTn id="70" dur="2000" fill="hold"/>
                                        <p:tgtEl>
                                          <p:spTgt spid="6"/>
                                        </p:tgtEl>
                                        <p:attrNameLst>
                                          <p:attrName>ppt_x</p:attrName>
                                          <p:attrName>ppt_y</p:attrName>
                                        </p:attrNameLst>
                                      </p:cBhvr>
                                      <p:rCtr x="9792" y="-25880"/>
                                    </p:animMotion>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1" nodeType="clickEffect">
                                  <p:stCondLst>
                                    <p:cond delay="0"/>
                                  </p:stCondLst>
                                  <p:childTnLst>
                                    <p:animMotion origin="layout" path="M -0.0961 0.51875 L 0.09661 0.00416 " pathEditMode="relative" rAng="0" ptsTypes="AA">
                                      <p:cBhvr>
                                        <p:cTn id="74" dur="2000" fill="hold"/>
                                        <p:tgtEl>
                                          <p:spTgt spid="101"/>
                                        </p:tgtEl>
                                        <p:attrNameLst>
                                          <p:attrName>ppt_x</p:attrName>
                                          <p:attrName>ppt_y</p:attrName>
                                        </p:attrNameLst>
                                      </p:cBhvr>
                                      <p:rCtr x="9635" y="-25741"/>
                                    </p:animMotion>
                                  </p:childTnLst>
                                </p:cTn>
                              </p:par>
                            </p:childTnLst>
                          </p:cTn>
                        </p:par>
                      </p:childTnLst>
                    </p:cTn>
                  </p:par>
                  <p:par>
                    <p:cTn id="75" fill="hold">
                      <p:stCondLst>
                        <p:cond delay="indefinite"/>
                      </p:stCondLst>
                      <p:childTnLst>
                        <p:par>
                          <p:cTn id="76" fill="hold">
                            <p:stCondLst>
                              <p:cond delay="0"/>
                            </p:stCondLst>
                            <p:childTnLst>
                              <p:par>
                                <p:cTn id="77" presetID="0" presetClass="path" presetSubtype="0" accel="50000" decel="50000" fill="hold" grpId="1" nodeType="clickEffect">
                                  <p:stCondLst>
                                    <p:cond delay="0"/>
                                  </p:stCondLst>
                                  <p:childTnLst>
                                    <p:animMotion origin="layout" path="M -0.09414 0.52291 L 0.09779 0.00092 " pathEditMode="relative" rAng="0" ptsTypes="AA">
                                      <p:cBhvr>
                                        <p:cTn id="78" dur="2000" fill="hold"/>
                                        <p:tgtEl>
                                          <p:spTgt spid="4"/>
                                        </p:tgtEl>
                                        <p:attrNameLst>
                                          <p:attrName>ppt_x</p:attrName>
                                          <p:attrName>ppt_y</p:attrName>
                                        </p:attrNameLst>
                                      </p:cBhvr>
                                      <p:rCtr x="9596" y="-26111"/>
                                    </p:animMotion>
                                  </p:childTnLst>
                                </p:cTn>
                              </p:par>
                            </p:childTnLst>
                          </p:cTn>
                        </p:par>
                      </p:childTnLst>
                    </p:cTn>
                  </p:par>
                  <p:par>
                    <p:cTn id="79" fill="hold">
                      <p:stCondLst>
                        <p:cond delay="indefinite"/>
                      </p:stCondLst>
                      <p:childTnLst>
                        <p:par>
                          <p:cTn id="80" fill="hold">
                            <p:stCondLst>
                              <p:cond delay="0"/>
                            </p:stCondLst>
                            <p:childTnLst>
                              <p:par>
                                <p:cTn id="81" presetID="0" presetClass="path" presetSubtype="0" accel="50000" decel="50000" fill="hold" grpId="1" nodeType="clickEffect">
                                  <p:stCondLst>
                                    <p:cond delay="0"/>
                                  </p:stCondLst>
                                  <p:childTnLst>
                                    <p:animMotion origin="layout" path="M -0.000052 0.536667 L 0.000781 0.000000 " pathEditMode="relative" rAng="0" ptsTypes="">
                                      <p:cBhvr>
                                        <p:cTn id="82" dur="2000" fill="hold"/>
                                        <p:tgtEl>
                                          <p:spTgt spid="114"/>
                                        </p:tgtEl>
                                        <p:attrNameLst>
                                          <p:attrName>ppt_x</p:attrName>
                                          <p:attrName>ppt_y</p:attrName>
                                        </p:attrNameLst>
                                      </p:cBhvr>
                                      <p:rCtr x="0" y="-26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7" grpId="1" animBg="1"/>
      <p:bldP spid="101" grpId="0" animBg="1"/>
      <p:bldP spid="101" grpId="1" animBg="1"/>
      <p:bldP spid="114" grpId="0" animBg="1"/>
      <p:bldP spid="114" grpId="1" animBg="1"/>
      <p:bldP spid="115" grpId="0" animBg="1"/>
      <p:bldP spid="115" grpId="1" animBg="1"/>
      <p:bldP spid="2" grpId="0" animBg="1"/>
      <p:bldP spid="2" grpId="1" animBg="1"/>
      <p:bldP spid="3" grpId="0" animBg="1"/>
      <p:bldP spid="3" grpId="1" animBg="1"/>
      <p:bldP spid="4" grpId="0" animBg="1"/>
      <p:bldP spid="4" grpId="1" animBg="1"/>
      <p:bldP spid="6" grpId="0" animBg="1"/>
      <p:bldP spid="6" grpId="1" animBg="1"/>
      <p:bldP spid="8" grpId="0" animBg="1"/>
      <p:bldP spid="8" grpId="1" animBg="1"/>
      <p:bldP spid="9" grpId="0" animBg="1"/>
      <p:bldP spid="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Rectangle 156"/>
          <p:cNvSpPr/>
          <p:nvPr/>
        </p:nvSpPr>
        <p:spPr>
          <a:xfrm>
            <a:off x="-5715" y="579120"/>
            <a:ext cx="12202795" cy="5882640"/>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endParaRPr>
          </a:p>
        </p:txBody>
      </p:sp>
      <p:pic>
        <p:nvPicPr>
          <p:cNvPr id="5" name="Picture 4" descr="pptbg2"/>
          <p:cNvPicPr>
            <a:picLocks noChangeAspect="1"/>
          </p:cNvPicPr>
          <p:nvPr/>
        </p:nvPicPr>
        <p:blipFill>
          <a:blip r:embed="rId2"/>
          <a:srcRect r="1476" b="1449"/>
          <a:stretch>
            <a:fillRect/>
          </a:stretch>
        </p:blipFill>
        <p:spPr>
          <a:xfrm>
            <a:off x="-6350" y="-4445"/>
            <a:ext cx="12204700" cy="6866890"/>
          </a:xfrm>
          <a:prstGeom prst="rect">
            <a:avLst/>
          </a:prstGeom>
        </p:spPr>
      </p:pic>
      <p:sp>
        <p:nvSpPr>
          <p:cNvPr id="7" name="Rectangle 6"/>
          <p:cNvSpPr/>
          <p:nvPr/>
        </p:nvSpPr>
        <p:spPr>
          <a:xfrm>
            <a:off x="-5715" y="579120"/>
            <a:ext cx="12202795" cy="588264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endParaRPr>
          </a:p>
        </p:txBody>
      </p:sp>
      <p:sp>
        <p:nvSpPr>
          <p:cNvPr id="275" name="Rounded Rectangle 274"/>
          <p:cNvSpPr/>
          <p:nvPr/>
        </p:nvSpPr>
        <p:spPr>
          <a:xfrm>
            <a:off x="1577340" y="3708400"/>
            <a:ext cx="914400" cy="2499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ounded Rectangle 245"/>
          <p:cNvSpPr/>
          <p:nvPr/>
        </p:nvSpPr>
        <p:spPr>
          <a:xfrm>
            <a:off x="10840720" y="3708400"/>
            <a:ext cx="914400" cy="2499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Rounded Rectangle 276"/>
          <p:cNvSpPr/>
          <p:nvPr/>
        </p:nvSpPr>
        <p:spPr>
          <a:xfrm>
            <a:off x="3888740" y="3708400"/>
            <a:ext cx="914400" cy="2499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ounded Rectangle 277"/>
          <p:cNvSpPr/>
          <p:nvPr/>
        </p:nvSpPr>
        <p:spPr>
          <a:xfrm>
            <a:off x="5016500" y="3708400"/>
            <a:ext cx="914400" cy="2499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Rounded Rectangle 278"/>
          <p:cNvSpPr/>
          <p:nvPr/>
        </p:nvSpPr>
        <p:spPr>
          <a:xfrm>
            <a:off x="6197600" y="3708400"/>
            <a:ext cx="914400" cy="2499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ounded Rectangle 279"/>
          <p:cNvSpPr/>
          <p:nvPr/>
        </p:nvSpPr>
        <p:spPr>
          <a:xfrm>
            <a:off x="9697720" y="3708400"/>
            <a:ext cx="914400" cy="2499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Rounded Rectangle 280"/>
          <p:cNvSpPr/>
          <p:nvPr/>
        </p:nvSpPr>
        <p:spPr>
          <a:xfrm>
            <a:off x="8529320" y="3708400"/>
            <a:ext cx="914400" cy="2499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Rounded Rectangle 275"/>
          <p:cNvSpPr/>
          <p:nvPr/>
        </p:nvSpPr>
        <p:spPr>
          <a:xfrm>
            <a:off x="2725420" y="3708400"/>
            <a:ext cx="914400" cy="2499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ounded Rectangle 281"/>
          <p:cNvSpPr/>
          <p:nvPr/>
        </p:nvSpPr>
        <p:spPr>
          <a:xfrm>
            <a:off x="7366000" y="3708400"/>
            <a:ext cx="914400" cy="2499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Rounded Rectangle 282"/>
          <p:cNvSpPr/>
          <p:nvPr/>
        </p:nvSpPr>
        <p:spPr>
          <a:xfrm>
            <a:off x="408940" y="3708400"/>
            <a:ext cx="914400" cy="2499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Text Box 284"/>
          <p:cNvSpPr txBox="1"/>
          <p:nvPr/>
        </p:nvSpPr>
        <p:spPr>
          <a:xfrm>
            <a:off x="11148695" y="5839460"/>
            <a:ext cx="298450" cy="368300"/>
          </a:xfrm>
          <a:prstGeom prst="rect">
            <a:avLst/>
          </a:prstGeom>
          <a:noFill/>
        </p:spPr>
        <p:txBody>
          <a:bodyPr wrap="none" rtlCol="0">
            <a:spAutoFit/>
          </a:bodyPr>
          <a:lstStyle/>
          <a:p>
            <a:r>
              <a:rPr lang="en-US"/>
              <a:t>9</a:t>
            </a:r>
          </a:p>
        </p:txBody>
      </p:sp>
      <p:sp>
        <p:nvSpPr>
          <p:cNvPr id="288" name="Text Box 287"/>
          <p:cNvSpPr txBox="1"/>
          <p:nvPr/>
        </p:nvSpPr>
        <p:spPr>
          <a:xfrm>
            <a:off x="1880235" y="5839460"/>
            <a:ext cx="298450" cy="368300"/>
          </a:xfrm>
          <a:prstGeom prst="rect">
            <a:avLst/>
          </a:prstGeom>
          <a:noFill/>
        </p:spPr>
        <p:txBody>
          <a:bodyPr wrap="none" rtlCol="0">
            <a:spAutoFit/>
          </a:bodyPr>
          <a:lstStyle/>
          <a:p>
            <a:r>
              <a:rPr lang="en-US"/>
              <a:t>1</a:t>
            </a:r>
          </a:p>
        </p:txBody>
      </p:sp>
      <p:sp>
        <p:nvSpPr>
          <p:cNvPr id="289" name="Text Box 288"/>
          <p:cNvSpPr txBox="1"/>
          <p:nvPr/>
        </p:nvSpPr>
        <p:spPr>
          <a:xfrm>
            <a:off x="3040380" y="5839460"/>
            <a:ext cx="283845" cy="368300"/>
          </a:xfrm>
          <a:prstGeom prst="rect">
            <a:avLst/>
          </a:prstGeom>
          <a:noFill/>
        </p:spPr>
        <p:txBody>
          <a:bodyPr wrap="square" rtlCol="0">
            <a:spAutoFit/>
          </a:bodyPr>
          <a:lstStyle/>
          <a:p>
            <a:r>
              <a:rPr lang="en-US"/>
              <a:t>2</a:t>
            </a:r>
          </a:p>
        </p:txBody>
      </p:sp>
      <p:sp>
        <p:nvSpPr>
          <p:cNvPr id="290" name="Text Box 289"/>
          <p:cNvSpPr txBox="1"/>
          <p:nvPr/>
        </p:nvSpPr>
        <p:spPr>
          <a:xfrm>
            <a:off x="4191635" y="5839460"/>
            <a:ext cx="298450" cy="368300"/>
          </a:xfrm>
          <a:prstGeom prst="rect">
            <a:avLst/>
          </a:prstGeom>
          <a:noFill/>
        </p:spPr>
        <p:txBody>
          <a:bodyPr wrap="none" rtlCol="0">
            <a:spAutoFit/>
          </a:bodyPr>
          <a:lstStyle/>
          <a:p>
            <a:r>
              <a:rPr lang="en-US"/>
              <a:t>3</a:t>
            </a:r>
          </a:p>
        </p:txBody>
      </p:sp>
      <p:sp>
        <p:nvSpPr>
          <p:cNvPr id="291" name="Text Box 290"/>
          <p:cNvSpPr txBox="1"/>
          <p:nvPr/>
        </p:nvSpPr>
        <p:spPr>
          <a:xfrm>
            <a:off x="5324475" y="5839460"/>
            <a:ext cx="298450" cy="368300"/>
          </a:xfrm>
          <a:prstGeom prst="rect">
            <a:avLst/>
          </a:prstGeom>
          <a:noFill/>
        </p:spPr>
        <p:txBody>
          <a:bodyPr wrap="none" rtlCol="0">
            <a:spAutoFit/>
          </a:bodyPr>
          <a:lstStyle/>
          <a:p>
            <a:r>
              <a:rPr lang="en-US"/>
              <a:t>4</a:t>
            </a:r>
          </a:p>
        </p:txBody>
      </p:sp>
      <p:sp>
        <p:nvSpPr>
          <p:cNvPr id="292" name="Text Box 291"/>
          <p:cNvSpPr txBox="1"/>
          <p:nvPr/>
        </p:nvSpPr>
        <p:spPr>
          <a:xfrm>
            <a:off x="6506845" y="5839460"/>
            <a:ext cx="296545" cy="368300"/>
          </a:xfrm>
          <a:prstGeom prst="rect">
            <a:avLst/>
          </a:prstGeom>
          <a:noFill/>
        </p:spPr>
        <p:txBody>
          <a:bodyPr wrap="square" rtlCol="0">
            <a:spAutoFit/>
          </a:bodyPr>
          <a:lstStyle/>
          <a:p>
            <a:r>
              <a:rPr lang="en-US"/>
              <a:t>5</a:t>
            </a:r>
          </a:p>
        </p:txBody>
      </p:sp>
      <p:sp>
        <p:nvSpPr>
          <p:cNvPr id="293" name="Text Box 292"/>
          <p:cNvSpPr txBox="1"/>
          <p:nvPr/>
        </p:nvSpPr>
        <p:spPr>
          <a:xfrm>
            <a:off x="7668895" y="5839460"/>
            <a:ext cx="298450" cy="368300"/>
          </a:xfrm>
          <a:prstGeom prst="rect">
            <a:avLst/>
          </a:prstGeom>
          <a:noFill/>
        </p:spPr>
        <p:txBody>
          <a:bodyPr wrap="none" rtlCol="0">
            <a:spAutoFit/>
          </a:bodyPr>
          <a:lstStyle/>
          <a:p>
            <a:r>
              <a:rPr lang="en-US"/>
              <a:t>6</a:t>
            </a:r>
          </a:p>
        </p:txBody>
      </p:sp>
      <p:sp>
        <p:nvSpPr>
          <p:cNvPr id="294" name="Text Box 293"/>
          <p:cNvSpPr txBox="1"/>
          <p:nvPr/>
        </p:nvSpPr>
        <p:spPr>
          <a:xfrm>
            <a:off x="8839200" y="5839460"/>
            <a:ext cx="294005" cy="368300"/>
          </a:xfrm>
          <a:prstGeom prst="rect">
            <a:avLst/>
          </a:prstGeom>
          <a:noFill/>
        </p:spPr>
        <p:txBody>
          <a:bodyPr wrap="square" rtlCol="0">
            <a:spAutoFit/>
          </a:bodyPr>
          <a:lstStyle/>
          <a:p>
            <a:r>
              <a:rPr lang="en-US"/>
              <a:t>7</a:t>
            </a:r>
          </a:p>
        </p:txBody>
      </p:sp>
      <p:sp>
        <p:nvSpPr>
          <p:cNvPr id="295" name="Text Box 294"/>
          <p:cNvSpPr txBox="1"/>
          <p:nvPr/>
        </p:nvSpPr>
        <p:spPr>
          <a:xfrm>
            <a:off x="10005695" y="5839460"/>
            <a:ext cx="298450" cy="368300"/>
          </a:xfrm>
          <a:prstGeom prst="rect">
            <a:avLst/>
          </a:prstGeom>
          <a:noFill/>
        </p:spPr>
        <p:txBody>
          <a:bodyPr wrap="none" rtlCol="0">
            <a:spAutoFit/>
          </a:bodyPr>
          <a:lstStyle/>
          <a:p>
            <a:r>
              <a:rPr lang="en-US"/>
              <a:t>8</a:t>
            </a:r>
          </a:p>
        </p:txBody>
      </p:sp>
      <p:sp>
        <p:nvSpPr>
          <p:cNvPr id="296" name="Text Box 295"/>
          <p:cNvSpPr txBox="1"/>
          <p:nvPr/>
        </p:nvSpPr>
        <p:spPr>
          <a:xfrm>
            <a:off x="716915" y="5839460"/>
            <a:ext cx="298450" cy="368300"/>
          </a:xfrm>
          <a:prstGeom prst="rect">
            <a:avLst/>
          </a:prstGeom>
          <a:noFill/>
        </p:spPr>
        <p:txBody>
          <a:bodyPr wrap="none" rtlCol="0">
            <a:spAutoFit/>
          </a:bodyPr>
          <a:lstStyle/>
          <a:p>
            <a:r>
              <a:rPr lang="en-US"/>
              <a:t>0</a:t>
            </a:r>
          </a:p>
        </p:txBody>
      </p:sp>
      <p:sp>
        <p:nvSpPr>
          <p:cNvPr id="77" name="Rounded Rectangle 76"/>
          <p:cNvSpPr/>
          <p:nvPr/>
        </p:nvSpPr>
        <p:spPr>
          <a:xfrm>
            <a:off x="2735580" y="1645285"/>
            <a:ext cx="904240" cy="579755"/>
          </a:xfrm>
          <a:prstGeom prst="roundRect">
            <a:avLst/>
          </a:prstGeom>
          <a:gradFill flip="none">
            <a:gsLst>
              <a:gs pos="0">
                <a:srgbClr val="14CD68"/>
              </a:gs>
              <a:gs pos="100000">
                <a:srgbClr val="035C7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110</a:t>
            </a:r>
            <a:endParaRPr lang="en-US" sz="3200" dirty="0">
              <a:solidFill>
                <a:schemeClr val="tx1"/>
              </a:solidFill>
            </a:endParaRPr>
          </a:p>
        </p:txBody>
      </p:sp>
      <p:sp>
        <p:nvSpPr>
          <p:cNvPr id="101" name="Rounded Rectangle 100"/>
          <p:cNvSpPr/>
          <p:nvPr/>
        </p:nvSpPr>
        <p:spPr>
          <a:xfrm>
            <a:off x="8533765" y="1645285"/>
            <a:ext cx="904240" cy="579755"/>
          </a:xfrm>
          <a:prstGeom prst="roundRect">
            <a:avLst/>
          </a:prstGeom>
          <a:gradFill flip="none">
            <a:gsLst>
              <a:gs pos="0">
                <a:srgbClr val="14CD68"/>
              </a:gs>
              <a:gs pos="100000">
                <a:srgbClr val="035C7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56</a:t>
            </a:r>
          </a:p>
        </p:txBody>
      </p:sp>
      <p:sp>
        <p:nvSpPr>
          <p:cNvPr id="114" name="Rounded Rectangle 113"/>
          <p:cNvSpPr/>
          <p:nvPr/>
        </p:nvSpPr>
        <p:spPr>
          <a:xfrm>
            <a:off x="10840720" y="1645285"/>
            <a:ext cx="904240" cy="579755"/>
          </a:xfrm>
          <a:prstGeom prst="roundRect">
            <a:avLst/>
          </a:prstGeom>
          <a:gradFill flip="none">
            <a:gsLst>
              <a:gs pos="0">
                <a:srgbClr val="14CD68"/>
              </a:gs>
              <a:gs pos="100000">
                <a:srgbClr val="035C7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98</a:t>
            </a:r>
          </a:p>
        </p:txBody>
      </p:sp>
      <p:sp>
        <p:nvSpPr>
          <p:cNvPr id="115" name="Rounded Rectangle 114"/>
          <p:cNvSpPr/>
          <p:nvPr/>
        </p:nvSpPr>
        <p:spPr>
          <a:xfrm>
            <a:off x="3888740" y="1645285"/>
            <a:ext cx="904240" cy="579755"/>
          </a:xfrm>
          <a:prstGeom prst="roundRect">
            <a:avLst/>
          </a:prstGeom>
          <a:gradFill flip="none">
            <a:gsLst>
              <a:gs pos="0">
                <a:srgbClr val="14CD68"/>
              </a:gs>
              <a:gs pos="100000">
                <a:srgbClr val="035C7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21</a:t>
            </a:r>
          </a:p>
        </p:txBody>
      </p:sp>
      <p:sp>
        <p:nvSpPr>
          <p:cNvPr id="2" name="Rounded Rectangle 1"/>
          <p:cNvSpPr/>
          <p:nvPr/>
        </p:nvSpPr>
        <p:spPr>
          <a:xfrm>
            <a:off x="6197600" y="1645285"/>
            <a:ext cx="904240" cy="579755"/>
          </a:xfrm>
          <a:prstGeom prst="roundRect">
            <a:avLst/>
          </a:prstGeom>
          <a:gradFill flip="none">
            <a:gsLst>
              <a:gs pos="0">
                <a:srgbClr val="14CD68"/>
              </a:gs>
              <a:gs pos="100000">
                <a:srgbClr val="035C7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32</a:t>
            </a:r>
          </a:p>
        </p:txBody>
      </p:sp>
      <p:sp>
        <p:nvSpPr>
          <p:cNvPr id="3" name="Rounded Rectangle 2"/>
          <p:cNvSpPr/>
          <p:nvPr/>
        </p:nvSpPr>
        <p:spPr>
          <a:xfrm>
            <a:off x="419100" y="1645285"/>
            <a:ext cx="904240" cy="579755"/>
          </a:xfrm>
          <a:prstGeom prst="roundRect">
            <a:avLst/>
          </a:prstGeom>
          <a:gradFill flip="none">
            <a:gsLst>
              <a:gs pos="0">
                <a:srgbClr val="14CD68"/>
              </a:gs>
              <a:gs pos="100000">
                <a:srgbClr val="035C7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3</a:t>
            </a:r>
          </a:p>
        </p:txBody>
      </p:sp>
      <p:sp>
        <p:nvSpPr>
          <p:cNvPr id="4" name="Rounded Rectangle 3"/>
          <p:cNvSpPr/>
          <p:nvPr/>
        </p:nvSpPr>
        <p:spPr>
          <a:xfrm>
            <a:off x="9707880" y="1645285"/>
            <a:ext cx="904240" cy="579755"/>
          </a:xfrm>
          <a:prstGeom prst="roundRect">
            <a:avLst/>
          </a:prstGeom>
          <a:gradFill flip="none">
            <a:gsLst>
              <a:gs pos="0">
                <a:srgbClr val="14CD68"/>
              </a:gs>
              <a:gs pos="100000">
                <a:srgbClr val="035C7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67</a:t>
            </a:r>
          </a:p>
        </p:txBody>
      </p:sp>
      <p:sp>
        <p:nvSpPr>
          <p:cNvPr id="6" name="Rounded Rectangle 5"/>
          <p:cNvSpPr/>
          <p:nvPr/>
        </p:nvSpPr>
        <p:spPr>
          <a:xfrm>
            <a:off x="7366000" y="1645285"/>
            <a:ext cx="904240" cy="579755"/>
          </a:xfrm>
          <a:prstGeom prst="roundRect">
            <a:avLst/>
          </a:prstGeom>
          <a:gradFill flip="none">
            <a:gsLst>
              <a:gs pos="0">
                <a:srgbClr val="14CD68"/>
              </a:gs>
              <a:gs pos="100000">
                <a:srgbClr val="035C7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45</a:t>
            </a:r>
          </a:p>
        </p:txBody>
      </p:sp>
      <p:sp>
        <p:nvSpPr>
          <p:cNvPr id="8" name="Rounded Rectangle 7"/>
          <p:cNvSpPr/>
          <p:nvPr/>
        </p:nvSpPr>
        <p:spPr>
          <a:xfrm>
            <a:off x="1593215" y="1645285"/>
            <a:ext cx="904240" cy="579755"/>
          </a:xfrm>
          <a:prstGeom prst="roundRect">
            <a:avLst/>
          </a:prstGeom>
          <a:gradFill flip="none">
            <a:gsLst>
              <a:gs pos="0">
                <a:srgbClr val="14CD68"/>
              </a:gs>
              <a:gs pos="100000">
                <a:srgbClr val="035C7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p>
        </p:txBody>
      </p:sp>
      <p:sp>
        <p:nvSpPr>
          <p:cNvPr id="9" name="Rounded Rectangle 8"/>
          <p:cNvSpPr/>
          <p:nvPr/>
        </p:nvSpPr>
        <p:spPr>
          <a:xfrm>
            <a:off x="5016500" y="1645285"/>
            <a:ext cx="904240" cy="579755"/>
          </a:xfrm>
          <a:prstGeom prst="roundRect">
            <a:avLst/>
          </a:prstGeom>
          <a:gradFill flip="none">
            <a:gsLst>
              <a:gs pos="0">
                <a:srgbClr val="14CD68"/>
              </a:gs>
              <a:gs pos="100000">
                <a:srgbClr val="035C7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25</a:t>
            </a:r>
          </a:p>
        </p:txBody>
      </p:sp>
    </p:spTree>
    <p:extLst>
      <p:ext uri="{BB962C8B-B14F-4D97-AF65-F5344CB8AC3E}">
        <p14:creationId xmlns:p14="http://schemas.microsoft.com/office/powerpoint/2010/main" val="423490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70833E-6 -1.48148E-6 L -0.00026 0.53773 " pathEditMode="relative" rAng="0" ptsTypes="AA">
                                      <p:cBhvr>
                                        <p:cTn id="6" dur="2000" fill="hold"/>
                                        <p:tgtEl>
                                          <p:spTgt spid="3"/>
                                        </p:tgtEl>
                                        <p:attrNameLst>
                                          <p:attrName>ppt_x</p:attrName>
                                          <p:attrName>ppt_y</p:attrName>
                                        </p:attrNameLst>
                                      </p:cBhvr>
                                      <p:rCtr x="39" y="26921"/>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2.08333E-6 -2.59259E-6 L -0.09688 0.48402 " pathEditMode="relative" rAng="0" ptsTypes="AA">
                                      <p:cBhvr>
                                        <p:cTn id="10" dur="2000" fill="hold"/>
                                        <p:tgtEl>
                                          <p:spTgt spid="8"/>
                                        </p:tgtEl>
                                        <p:attrNameLst>
                                          <p:attrName>ppt_x</p:attrName>
                                          <p:attrName>ppt_y</p:attrName>
                                        </p:attrNameLst>
                                      </p:cBhvr>
                                      <p:rCtr x="-4831" y="24306"/>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1.875E-6 -1.48148E-6 L -0.0944 0.53055 " pathEditMode="relative" rAng="0" ptsTypes="AA">
                                      <p:cBhvr>
                                        <p:cTn id="14" dur="2000" fill="hold"/>
                                        <p:tgtEl>
                                          <p:spTgt spid="77"/>
                                        </p:tgtEl>
                                        <p:attrNameLst>
                                          <p:attrName>ppt_x</p:attrName>
                                          <p:attrName>ppt_y</p:attrName>
                                        </p:attrNameLst>
                                      </p:cBhvr>
                                      <p:rCtr x="-4714" y="26551"/>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1.45833E-6 -2.59259E-6 L -0.2849 0.42754 " pathEditMode="relative" rAng="0" ptsTypes="AA">
                                      <p:cBhvr>
                                        <p:cTn id="18" dur="2000" fill="hold"/>
                                        <p:tgtEl>
                                          <p:spTgt spid="115"/>
                                        </p:tgtEl>
                                        <p:attrNameLst>
                                          <p:attrName>ppt_x</p:attrName>
                                          <p:attrName>ppt_y</p:attrName>
                                        </p:attrNameLst>
                                      </p:cBhvr>
                                      <p:rCtr x="-14219" y="21481"/>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3.54167E-6 -2.59259E-6 L -0.37735 0.37013 " pathEditMode="relative" rAng="0" ptsTypes="AA">
                                      <p:cBhvr>
                                        <p:cTn id="22" dur="2000" fill="hold"/>
                                        <p:tgtEl>
                                          <p:spTgt spid="9"/>
                                        </p:tgtEl>
                                        <p:attrNameLst>
                                          <p:attrName>ppt_x</p:attrName>
                                          <p:attrName>ppt_y</p:attrName>
                                        </p:attrNameLst>
                                      </p:cBhvr>
                                      <p:rCtr x="-18828" y="18611"/>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2.70833E-6 4.07407E-6 L -0.47396 0.31365 " pathEditMode="relative" rAng="0" ptsTypes="AA">
                                      <p:cBhvr>
                                        <p:cTn id="26" dur="2000" fill="hold"/>
                                        <p:tgtEl>
                                          <p:spTgt spid="2"/>
                                        </p:tgtEl>
                                        <p:attrNameLst>
                                          <p:attrName>ppt_x</p:attrName>
                                          <p:attrName>ppt_y</p:attrName>
                                        </p:attrNameLst>
                                      </p:cBhvr>
                                      <p:rCtr x="-23698" y="15671"/>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0" nodeType="clickEffect">
                                  <p:stCondLst>
                                    <p:cond delay="0"/>
                                  </p:stCondLst>
                                  <p:childTnLst>
                                    <p:animMotion origin="layout" path="M 4.58333E-6 -3.7037E-7 L -0.56901 0.26064 " pathEditMode="relative" rAng="0" ptsTypes="AA">
                                      <p:cBhvr>
                                        <p:cTn id="30" dur="2000" fill="hold"/>
                                        <p:tgtEl>
                                          <p:spTgt spid="6"/>
                                        </p:tgtEl>
                                        <p:attrNameLst>
                                          <p:attrName>ppt_x</p:attrName>
                                          <p:attrName>ppt_y</p:attrName>
                                        </p:attrNameLst>
                                      </p:cBhvr>
                                      <p:rCtr x="-28438" y="12986"/>
                                    </p:animMotion>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0" nodeType="clickEffect">
                                  <p:stCondLst>
                                    <p:cond delay="0"/>
                                  </p:stCondLst>
                                  <p:childTnLst>
                                    <p:animMotion origin="layout" path="M 6.25E-7 -1.48148E-6 L -0.66471 0.20625 " pathEditMode="relative" rAng="0" ptsTypes="AA">
                                      <p:cBhvr>
                                        <p:cTn id="34" dur="2000" fill="hold"/>
                                        <p:tgtEl>
                                          <p:spTgt spid="101"/>
                                        </p:tgtEl>
                                        <p:attrNameLst>
                                          <p:attrName>ppt_x</p:attrName>
                                          <p:attrName>ppt_y</p:attrName>
                                        </p:attrNameLst>
                                      </p:cBhvr>
                                      <p:rCtr x="-33242" y="10347"/>
                                    </p:animMotion>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0" nodeType="clickEffect">
                                  <p:stCondLst>
                                    <p:cond delay="0"/>
                                  </p:stCondLst>
                                  <p:childTnLst>
                                    <p:animMotion origin="layout" path="M -3.33333E-6 -1.48148E-6 L -0.76185 0.14907 " pathEditMode="relative" rAng="0" ptsTypes="AA">
                                      <p:cBhvr>
                                        <p:cTn id="38" dur="2000" fill="hold"/>
                                        <p:tgtEl>
                                          <p:spTgt spid="4"/>
                                        </p:tgtEl>
                                        <p:attrNameLst>
                                          <p:attrName>ppt_x</p:attrName>
                                          <p:attrName>ppt_y</p:attrName>
                                        </p:attrNameLst>
                                      </p:cBhvr>
                                      <p:rCtr x="-38099" y="7477"/>
                                    </p:animMotion>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0" nodeType="clickEffect">
                                  <p:stCondLst>
                                    <p:cond delay="0"/>
                                  </p:stCondLst>
                                  <p:childTnLst>
                                    <p:animMotion origin="layout" path="M -3.54167E-6 -3.7037E-7 L -0.85443 0.0956 " pathEditMode="relative" rAng="0" ptsTypes="AA">
                                      <p:cBhvr>
                                        <p:cTn id="42" dur="2000" fill="hold"/>
                                        <p:tgtEl>
                                          <p:spTgt spid="114"/>
                                        </p:tgtEl>
                                        <p:attrNameLst>
                                          <p:attrName>ppt_x</p:attrName>
                                          <p:attrName>ppt_y</p:attrName>
                                        </p:attrNameLst>
                                      </p:cBhvr>
                                      <p:rCtr x="-42773" y="4745"/>
                                    </p:animMotion>
                                  </p:childTnLst>
                                </p:cTn>
                              </p:par>
                            </p:childTnLst>
                          </p:cTn>
                        </p:par>
                      </p:childTnLst>
                    </p:cTn>
                  </p:par>
                  <p:par>
                    <p:cTn id="43" fill="hold">
                      <p:stCondLst>
                        <p:cond delay="indefinite"/>
                      </p:stCondLst>
                      <p:childTnLst>
                        <p:par>
                          <p:cTn id="44" fill="hold">
                            <p:stCondLst>
                              <p:cond delay="0"/>
                            </p:stCondLst>
                            <p:childTnLst>
                              <p:par>
                                <p:cTn id="45" presetID="64" presetClass="path" presetSubtype="0" accel="50000" decel="50000" fill="hold" grpId="1" nodeType="clickEffect">
                                  <p:stCondLst>
                                    <p:cond delay="0"/>
                                  </p:stCondLst>
                                  <p:childTnLst>
                                    <p:animMotion origin="layout" path="M -0.00026 0.53773 L -4.375E-6 -0.00186 " pathEditMode="relative" rAng="0" ptsTypes="AA">
                                      <p:cBhvr>
                                        <p:cTn id="46" dur="2000" fill="hold"/>
                                        <p:tgtEl>
                                          <p:spTgt spid="3"/>
                                        </p:tgtEl>
                                        <p:attrNameLst>
                                          <p:attrName>ppt_x</p:attrName>
                                          <p:attrName>ppt_y</p:attrName>
                                        </p:attrNameLst>
                                      </p:cBhvr>
                                      <p:rCtr x="13" y="-26713"/>
                                    </p:animMotion>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1" nodeType="clickEffect">
                                  <p:stCondLst>
                                    <p:cond delay="0"/>
                                  </p:stCondLst>
                                  <p:childTnLst>
                                    <p:animMotion origin="layout" path="M -0.09688 0.48402 L 8.33333E-7 -3.7037E-7 " pathEditMode="relative" rAng="0" ptsTypes="AA">
                                      <p:cBhvr>
                                        <p:cTn id="50" dur="2000" fill="hold"/>
                                        <p:tgtEl>
                                          <p:spTgt spid="8"/>
                                        </p:tgtEl>
                                        <p:attrNameLst>
                                          <p:attrName>ppt_x</p:attrName>
                                          <p:attrName>ppt_y</p:attrName>
                                        </p:attrNameLst>
                                      </p:cBhvr>
                                      <p:rCtr x="4870" y="-24167"/>
                                    </p:animMotion>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grpId="1" nodeType="clickEffect">
                                  <p:stCondLst>
                                    <p:cond delay="0"/>
                                  </p:stCondLst>
                                  <p:childTnLst>
                                    <p:animMotion origin="layout" path="M -0.2849 0.42754 L -0.09219 0.00278 " pathEditMode="relative" rAng="0" ptsTypes="AA">
                                      <p:cBhvr>
                                        <p:cTn id="54" dur="2000" fill="hold"/>
                                        <p:tgtEl>
                                          <p:spTgt spid="115"/>
                                        </p:tgtEl>
                                        <p:attrNameLst>
                                          <p:attrName>ppt_x</p:attrName>
                                          <p:attrName>ppt_y</p:attrName>
                                        </p:attrNameLst>
                                      </p:cBhvr>
                                      <p:rCtr x="9544" y="-21412"/>
                                    </p:animMotion>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1" nodeType="clickEffect">
                                  <p:stCondLst>
                                    <p:cond delay="0"/>
                                  </p:stCondLst>
                                  <p:childTnLst>
                                    <p:animMotion origin="layout" path="M -0.37735 0.37013 L -0.09258 -1.48148E-6 " pathEditMode="relative" rAng="0" ptsTypes="AA">
                                      <p:cBhvr>
                                        <p:cTn id="58" dur="2000" fill="hold"/>
                                        <p:tgtEl>
                                          <p:spTgt spid="9"/>
                                        </p:tgtEl>
                                        <p:attrNameLst>
                                          <p:attrName>ppt_x</p:attrName>
                                          <p:attrName>ppt_y</p:attrName>
                                        </p:attrNameLst>
                                      </p:cBhvr>
                                      <p:rCtr x="14206" y="-18542"/>
                                    </p:animMotion>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1" nodeType="clickEffect">
                                  <p:stCondLst>
                                    <p:cond delay="0"/>
                                  </p:stCondLst>
                                  <p:childTnLst>
                                    <p:animMotion origin="layout" path="M -0.47396 0.31365 L -0.09687 -3.7037E-7 " pathEditMode="relative" rAng="0" ptsTypes="AA">
                                      <p:cBhvr>
                                        <p:cTn id="62" dur="2000" fill="hold"/>
                                        <p:tgtEl>
                                          <p:spTgt spid="2"/>
                                        </p:tgtEl>
                                        <p:attrNameLst>
                                          <p:attrName>ppt_x</p:attrName>
                                          <p:attrName>ppt_y</p:attrName>
                                        </p:attrNameLst>
                                      </p:cBhvr>
                                      <p:rCtr x="18841" y="-15648"/>
                                    </p:animMotion>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grpId="1" nodeType="clickEffect">
                                  <p:stCondLst>
                                    <p:cond delay="0"/>
                                  </p:stCondLst>
                                  <p:childTnLst>
                                    <p:animMotion origin="layout" path="M -0.5698 0.26064 L -0.09584 -3.7037E-7 " pathEditMode="relative" rAng="0" ptsTypes="AA">
                                      <p:cBhvr>
                                        <p:cTn id="66" dur="2000" fill="hold"/>
                                        <p:tgtEl>
                                          <p:spTgt spid="6"/>
                                        </p:tgtEl>
                                        <p:attrNameLst>
                                          <p:attrName>ppt_x</p:attrName>
                                          <p:attrName>ppt_y</p:attrName>
                                        </p:attrNameLst>
                                      </p:cBhvr>
                                      <p:rCtr x="23698" y="-13009"/>
                                    </p:animMotion>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grpId="1" nodeType="clickEffect">
                                  <p:stCondLst>
                                    <p:cond delay="0"/>
                                  </p:stCondLst>
                                  <p:childTnLst>
                                    <p:animMotion origin="layout" path="M -0.66471 0.20625 L -0.09571 -1.48148E-6 " pathEditMode="relative" rAng="0" ptsTypes="AA">
                                      <p:cBhvr>
                                        <p:cTn id="70" dur="2000" fill="hold"/>
                                        <p:tgtEl>
                                          <p:spTgt spid="101"/>
                                        </p:tgtEl>
                                        <p:attrNameLst>
                                          <p:attrName>ppt_x</p:attrName>
                                          <p:attrName>ppt_y</p:attrName>
                                        </p:attrNameLst>
                                      </p:cBhvr>
                                      <p:rCtr x="28385" y="-10347"/>
                                    </p:animMotion>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grpId="1" nodeType="clickEffect">
                                  <p:stCondLst>
                                    <p:cond delay="0"/>
                                  </p:stCondLst>
                                  <p:childTnLst>
                                    <p:animMotion origin="layout" path="M -0.76185 0.14907 L -0.09635 -3.7037E-7 " pathEditMode="relative" rAng="0" ptsTypes="AA">
                                      <p:cBhvr>
                                        <p:cTn id="74" dur="2000" fill="hold"/>
                                        <p:tgtEl>
                                          <p:spTgt spid="4"/>
                                        </p:tgtEl>
                                        <p:attrNameLst>
                                          <p:attrName>ppt_x</p:attrName>
                                          <p:attrName>ppt_y</p:attrName>
                                        </p:attrNameLst>
                                      </p:cBhvr>
                                      <p:rCtr x="33242" y="-7431"/>
                                    </p:animMotion>
                                  </p:childTnLst>
                                </p:cTn>
                              </p:par>
                            </p:childTnLst>
                          </p:cTn>
                        </p:par>
                      </p:childTnLst>
                    </p:cTn>
                  </p:par>
                  <p:par>
                    <p:cTn id="75" fill="hold">
                      <p:stCondLst>
                        <p:cond delay="indefinite"/>
                      </p:stCondLst>
                      <p:childTnLst>
                        <p:par>
                          <p:cTn id="76" fill="hold">
                            <p:stCondLst>
                              <p:cond delay="0"/>
                            </p:stCondLst>
                            <p:childTnLst>
                              <p:par>
                                <p:cTn id="77" presetID="42" presetClass="path" presetSubtype="0" accel="50000" decel="50000" fill="hold" grpId="1" nodeType="clickEffect">
                                  <p:stCondLst>
                                    <p:cond delay="0"/>
                                  </p:stCondLst>
                                  <p:childTnLst>
                                    <p:animMotion origin="layout" path="M -0.85469 0.09537 L -0.09284 -2.59259E-6 " pathEditMode="relative" rAng="0" ptsTypes="AA">
                                      <p:cBhvr>
                                        <p:cTn id="78" dur="2000" fill="hold"/>
                                        <p:tgtEl>
                                          <p:spTgt spid="114"/>
                                        </p:tgtEl>
                                        <p:attrNameLst>
                                          <p:attrName>ppt_x</p:attrName>
                                          <p:attrName>ppt_y</p:attrName>
                                        </p:attrNameLst>
                                      </p:cBhvr>
                                      <p:rCtr x="38047" y="-4884"/>
                                    </p:animMotion>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grpId="1" nodeType="clickEffect">
                                  <p:stCondLst>
                                    <p:cond delay="0"/>
                                  </p:stCondLst>
                                  <p:childTnLst>
                                    <p:animMotion origin="layout" path="M -0.0944 0.53055 L 0.66471 -2.59259E-6 " pathEditMode="relative" rAng="0" ptsTypes="AA">
                                      <p:cBhvr>
                                        <p:cTn id="82" dur="2000" fill="hold"/>
                                        <p:tgtEl>
                                          <p:spTgt spid="77"/>
                                        </p:tgtEl>
                                        <p:attrNameLst>
                                          <p:attrName>ppt_x</p:attrName>
                                          <p:attrName>ppt_y</p:attrName>
                                        </p:attrNameLst>
                                      </p:cBhvr>
                                      <p:rCtr x="37930" y="-266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7" grpId="1" animBg="1"/>
      <p:bldP spid="101" grpId="0" animBg="1"/>
      <p:bldP spid="101" grpId="1" animBg="1"/>
      <p:bldP spid="114" grpId="0" animBg="1"/>
      <p:bldP spid="114" grpId="1" animBg="1"/>
      <p:bldP spid="115" grpId="0" animBg="1"/>
      <p:bldP spid="115" grpId="1" animBg="1"/>
      <p:bldP spid="2" grpId="0" animBg="1"/>
      <p:bldP spid="2" grpId="1" animBg="1"/>
      <p:bldP spid="3" grpId="0" animBg="1"/>
      <p:bldP spid="3" grpId="1" animBg="1"/>
      <p:bldP spid="4" grpId="0" animBg="1"/>
      <p:bldP spid="4" grpId="1" animBg="1"/>
      <p:bldP spid="6" grpId="0" animBg="1"/>
      <p:bldP spid="6" grpId="1" animBg="1"/>
      <p:bldP spid="8" grpId="0" animBg="1"/>
      <p:bldP spid="8" grpId="1" animBg="1"/>
      <p:bldP spid="9" grpId="0" animBg="1"/>
      <p:bldP spid="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PSEUDOCODE</a:t>
            </a:r>
            <a:endParaRPr lang="en-US" dirty="0"/>
          </a:p>
        </p:txBody>
      </p:sp>
      <p:sp>
        <p:nvSpPr>
          <p:cNvPr id="3" name="Content Placeholder 2"/>
          <p:cNvSpPr>
            <a:spLocks noGrp="1"/>
          </p:cNvSpPr>
          <p:nvPr>
            <p:ph idx="1"/>
          </p:nvPr>
        </p:nvSpPr>
        <p:spPr>
          <a:xfrm>
            <a:off x="1141413" y="1979875"/>
            <a:ext cx="9905998" cy="3811325"/>
          </a:xfrm>
        </p:spPr>
        <p:txBody>
          <a:bodyPr>
            <a:normAutofit lnSpcReduction="10000"/>
          </a:bodyPr>
          <a:lstStyle/>
          <a:p>
            <a:r>
              <a:rPr lang="en-US" sz="2800" i="1" dirty="0">
                <a:effectLst/>
              </a:rPr>
              <a:t>1 Get the largest </a:t>
            </a:r>
            <a:r>
              <a:rPr lang="en-US" sz="2800" i="1" dirty="0" smtClean="0">
                <a:effectLst/>
              </a:rPr>
              <a:t>Significant Digit Position</a:t>
            </a:r>
          </a:p>
          <a:p>
            <a:r>
              <a:rPr lang="en-US" sz="2800" i="1" dirty="0" smtClean="0">
                <a:effectLst/>
              </a:rPr>
              <a:t>2 Start from the Least Significant Digit</a:t>
            </a:r>
            <a:r>
              <a:rPr lang="en-US" sz="2800" i="1" dirty="0">
                <a:effectLst/>
              </a:rPr>
              <a:t/>
            </a:r>
            <a:br>
              <a:rPr lang="en-US" sz="2800" i="1" dirty="0">
                <a:effectLst/>
              </a:rPr>
            </a:br>
            <a:r>
              <a:rPr lang="en-US" sz="2800" i="1" dirty="0" smtClean="0">
                <a:effectLst/>
              </a:rPr>
              <a:t>3 Iterate over the array and get the Significant Digit</a:t>
            </a:r>
            <a:r>
              <a:rPr lang="en-US" sz="2800" i="1" dirty="0">
                <a:effectLst/>
              </a:rPr>
              <a:t/>
            </a:r>
            <a:br>
              <a:rPr lang="en-US" sz="2800" i="1" dirty="0">
                <a:effectLst/>
              </a:rPr>
            </a:br>
            <a:r>
              <a:rPr lang="en-US" sz="2800" i="1" dirty="0" smtClean="0">
                <a:effectLst/>
              </a:rPr>
              <a:t>4 </a:t>
            </a:r>
            <a:r>
              <a:rPr lang="en-US" sz="2800" i="1" dirty="0">
                <a:effectLst/>
              </a:rPr>
              <a:t>Count its occurrence(how many times it appears)</a:t>
            </a:r>
            <a:br>
              <a:rPr lang="en-US" sz="2800" i="1" dirty="0">
                <a:effectLst/>
              </a:rPr>
            </a:br>
            <a:r>
              <a:rPr lang="en-US" sz="2800" i="1" dirty="0" smtClean="0">
                <a:effectLst/>
              </a:rPr>
              <a:t>5 </a:t>
            </a:r>
            <a:r>
              <a:rPr lang="en-US" sz="2800" i="1" dirty="0">
                <a:effectLst/>
              </a:rPr>
              <a:t>Modify the array</a:t>
            </a:r>
            <a:br>
              <a:rPr lang="en-US" sz="2800" i="1" dirty="0">
                <a:effectLst/>
              </a:rPr>
            </a:br>
            <a:r>
              <a:rPr lang="en-US" sz="2800" i="1" dirty="0" smtClean="0">
                <a:effectLst/>
              </a:rPr>
              <a:t>6 </a:t>
            </a:r>
            <a:r>
              <a:rPr lang="en-US" sz="2800" i="1" dirty="0">
                <a:effectLst/>
              </a:rPr>
              <a:t>Iterate over the array and position properly using the </a:t>
            </a:r>
            <a:r>
              <a:rPr lang="en-US" sz="2800" i="1" dirty="0" smtClean="0">
                <a:effectLst/>
              </a:rPr>
              <a:t>			Digit </a:t>
            </a:r>
            <a:r>
              <a:rPr lang="en-US" sz="2800" i="1" dirty="0">
                <a:effectLst/>
              </a:rPr>
              <a:t>in the counter</a:t>
            </a:r>
            <a:br>
              <a:rPr lang="en-US" sz="2800" i="1" dirty="0">
                <a:effectLst/>
              </a:rPr>
            </a:br>
            <a:r>
              <a:rPr lang="en-US" sz="2800" i="1" dirty="0" smtClean="0">
                <a:effectLst/>
              </a:rPr>
              <a:t>7 subtract </a:t>
            </a:r>
            <a:r>
              <a:rPr lang="en-US" sz="2800" i="1" dirty="0">
                <a:effectLst/>
              </a:rPr>
              <a:t>the counter by 1</a:t>
            </a:r>
            <a:br>
              <a:rPr lang="en-US" sz="2800" i="1" dirty="0">
                <a:effectLst/>
              </a:rPr>
            </a:br>
            <a:r>
              <a:rPr lang="en-US" sz="2800" i="1" dirty="0" smtClean="0">
                <a:effectLst/>
              </a:rPr>
              <a:t>8 </a:t>
            </a:r>
            <a:r>
              <a:rPr lang="en-US" sz="2800" i="1" dirty="0">
                <a:effectLst/>
              </a:rPr>
              <a:t>Go to the next Significant Digit</a:t>
            </a:r>
            <a:endParaRPr lang="en-US" sz="2800" dirty="0"/>
          </a:p>
        </p:txBody>
      </p:sp>
    </p:spTree>
    <p:extLst>
      <p:ext uri="{BB962C8B-B14F-4D97-AF65-F5344CB8AC3E}">
        <p14:creationId xmlns:p14="http://schemas.microsoft.com/office/powerpoint/2010/main" val="3269426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141413" y="1979875"/>
            <a:ext cx="9905998" cy="3811325"/>
          </a:xfrm>
        </p:spPr>
        <p:txBody>
          <a:bodyPr>
            <a:normAutofit/>
          </a:bodyPr>
          <a:lstStyle/>
          <a:p>
            <a:endParaRPr lang="en-US" sz="2800"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195" t="47768" r="28391" b="37971"/>
          <a:stretch/>
        </p:blipFill>
        <p:spPr bwMode="auto">
          <a:xfrm>
            <a:off x="42408" y="2326693"/>
            <a:ext cx="12149592" cy="1489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0001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141413" y="1979875"/>
            <a:ext cx="9905998" cy="3811325"/>
          </a:xfrm>
        </p:spPr>
        <p:txBody>
          <a:bodyPr>
            <a:normAutofit/>
          </a:bodyPr>
          <a:lstStyle/>
          <a:p>
            <a:endParaRPr lang="en-US" sz="2800"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348" t="22261" r="55195" b="16405"/>
          <a:stretch/>
        </p:blipFill>
        <p:spPr bwMode="auto">
          <a:xfrm>
            <a:off x="2833314" y="278293"/>
            <a:ext cx="4865807" cy="6345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4714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141413" y="1979875"/>
            <a:ext cx="9905998" cy="3811325"/>
          </a:xfrm>
        </p:spPr>
        <p:txBody>
          <a:bodyPr>
            <a:normAutofit/>
          </a:bodyPr>
          <a:lstStyle/>
          <a:p>
            <a:endParaRPr lang="en-US" sz="2800"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348" t="24720" r="55195" b="39674"/>
          <a:stretch/>
        </p:blipFill>
        <p:spPr bwMode="auto">
          <a:xfrm>
            <a:off x="1402080" y="139148"/>
            <a:ext cx="8486581" cy="6424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0184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176" y="707665"/>
            <a:ext cx="10964848" cy="4339650"/>
          </a:xfrm>
          <a:prstGeom prst="rect">
            <a:avLst/>
          </a:prstGeom>
          <a:noFill/>
        </p:spPr>
        <p:txBody>
          <a:bodyPr wrap="square" rtlCol="0">
            <a:spAutoFit/>
          </a:bodyPr>
          <a:lstStyle/>
          <a:p>
            <a:r>
              <a:rPr lang="en-US" dirty="0" smtClean="0"/>
              <a:t>Array:</a:t>
            </a:r>
          </a:p>
          <a:p>
            <a:r>
              <a:rPr lang="en-US" sz="4000" dirty="0" smtClean="0"/>
              <a:t>[6</a:t>
            </a:r>
            <a:r>
              <a:rPr lang="en-US" sz="4000" u="sng" dirty="0" smtClean="0"/>
              <a:t>7</a:t>
            </a:r>
            <a:r>
              <a:rPr lang="en-US" sz="4000" dirty="0" smtClean="0"/>
              <a:t> , 4</a:t>
            </a:r>
            <a:r>
              <a:rPr lang="en-US" sz="4000" u="sng" dirty="0" smtClean="0"/>
              <a:t>5</a:t>
            </a:r>
            <a:r>
              <a:rPr lang="en-US" sz="4000" dirty="0" smtClean="0"/>
              <a:t> , 2</a:t>
            </a:r>
            <a:r>
              <a:rPr lang="en-US" sz="4000" u="sng" dirty="0" smtClean="0"/>
              <a:t>5</a:t>
            </a:r>
            <a:r>
              <a:rPr lang="en-US" sz="4000" dirty="0" smtClean="0"/>
              <a:t> , </a:t>
            </a:r>
            <a:r>
              <a:rPr lang="en-US" sz="4000" u="sng" dirty="0" smtClean="0"/>
              <a:t>7</a:t>
            </a:r>
            <a:r>
              <a:rPr lang="en-US" sz="4000" dirty="0" smtClean="0"/>
              <a:t> , </a:t>
            </a:r>
            <a:r>
              <a:rPr lang="en-US" sz="4000" u="sng" dirty="0" smtClean="0"/>
              <a:t>3</a:t>
            </a:r>
            <a:r>
              <a:rPr lang="en-US" sz="4000" dirty="0" smtClean="0"/>
              <a:t> , 3</a:t>
            </a:r>
            <a:r>
              <a:rPr lang="en-US" sz="4000" u="sng" dirty="0" smtClean="0"/>
              <a:t>2</a:t>
            </a:r>
            <a:r>
              <a:rPr lang="en-US" sz="4000" dirty="0" smtClean="0"/>
              <a:t> , 2</a:t>
            </a:r>
            <a:r>
              <a:rPr lang="en-US" sz="4000" u="sng" dirty="0" smtClean="0"/>
              <a:t>1</a:t>
            </a:r>
            <a:r>
              <a:rPr lang="en-US" sz="4000" dirty="0" smtClean="0"/>
              <a:t> , 9</a:t>
            </a:r>
            <a:r>
              <a:rPr lang="en-US" sz="4000" u="sng" dirty="0" smtClean="0"/>
              <a:t>8</a:t>
            </a:r>
            <a:r>
              <a:rPr lang="en-US" sz="4000" dirty="0" smtClean="0"/>
              <a:t> , 5</a:t>
            </a:r>
            <a:r>
              <a:rPr lang="en-US" sz="4000" u="sng" dirty="0" smtClean="0"/>
              <a:t>6</a:t>
            </a:r>
            <a:r>
              <a:rPr lang="en-US" sz="4000" dirty="0" smtClean="0"/>
              <a:t> ,11</a:t>
            </a:r>
            <a:r>
              <a:rPr lang="en-US" sz="4000" u="sng" dirty="0" smtClean="0"/>
              <a:t>0</a:t>
            </a:r>
            <a:r>
              <a:rPr lang="en-US" sz="4000" dirty="0" smtClean="0"/>
              <a:t>]</a:t>
            </a:r>
            <a:endParaRPr lang="en-US" sz="4000" dirty="0"/>
          </a:p>
          <a:p>
            <a:r>
              <a:rPr lang="en-US" dirty="0" smtClean="0"/>
              <a:t>Counter:</a:t>
            </a:r>
          </a:p>
          <a:p>
            <a:r>
              <a:rPr lang="en-US" sz="4000" dirty="0"/>
              <a:t>[</a:t>
            </a:r>
            <a:r>
              <a:rPr lang="en-US" sz="4000" dirty="0" smtClean="0"/>
              <a:t>0 , 1 , 2 , 3 , 4 , 5 , 6 , 7 , 8 , 9] &lt;- ID</a:t>
            </a:r>
          </a:p>
          <a:p>
            <a:endParaRPr lang="en-US" sz="4000" dirty="0" smtClean="0"/>
          </a:p>
          <a:p>
            <a:r>
              <a:rPr lang="en-US" sz="4000" dirty="0" smtClean="0"/>
              <a:t>[1 , 1 , 1 , 1 , 0 , 2 , 1 , 2 , 1 , 0] &lt;- Count</a:t>
            </a:r>
          </a:p>
          <a:p>
            <a:endParaRPr lang="en-US" sz="4000" dirty="0" smtClean="0"/>
          </a:p>
          <a:p>
            <a:r>
              <a:rPr lang="en-US" sz="4000" dirty="0" smtClean="0"/>
              <a:t>[1 , 2 , 3 , 4 , 4 , 6 , 7 , 9 , 10 , 10] &lt;- </a:t>
            </a:r>
            <a:r>
              <a:rPr lang="en-US" sz="4000" dirty="0" err="1" smtClean="0"/>
              <a:t>Modded</a:t>
            </a:r>
            <a:endParaRPr lang="en-US" sz="4000" dirty="0" smtClean="0"/>
          </a:p>
        </p:txBody>
      </p:sp>
    </p:spTree>
    <p:extLst>
      <p:ext uri="{BB962C8B-B14F-4D97-AF65-F5344CB8AC3E}">
        <p14:creationId xmlns:p14="http://schemas.microsoft.com/office/powerpoint/2010/main" val="42310607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141413" y="1979875"/>
            <a:ext cx="9905998" cy="3811325"/>
          </a:xfrm>
        </p:spPr>
        <p:txBody>
          <a:bodyPr>
            <a:normAutofit/>
          </a:bodyPr>
          <a:lstStyle/>
          <a:p>
            <a:endParaRPr lang="en-US" sz="2800"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348" t="60230" r="55195" b="18249"/>
          <a:stretch/>
        </p:blipFill>
        <p:spPr bwMode="auto">
          <a:xfrm>
            <a:off x="678511" y="985961"/>
            <a:ext cx="8949607" cy="4094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01842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176" y="707665"/>
            <a:ext cx="10964848" cy="4001095"/>
          </a:xfrm>
          <a:prstGeom prst="rect">
            <a:avLst/>
          </a:prstGeom>
          <a:noFill/>
        </p:spPr>
        <p:txBody>
          <a:bodyPr wrap="square" rtlCol="0">
            <a:spAutoFit/>
          </a:bodyPr>
          <a:lstStyle/>
          <a:p>
            <a:r>
              <a:rPr lang="en-US" dirty="0" smtClean="0"/>
              <a:t>Array:</a:t>
            </a:r>
          </a:p>
          <a:p>
            <a:r>
              <a:rPr lang="en-US" sz="4000" dirty="0" smtClean="0"/>
              <a:t>[6</a:t>
            </a:r>
            <a:r>
              <a:rPr lang="en-US" sz="4000" u="sng" dirty="0" smtClean="0"/>
              <a:t>7</a:t>
            </a:r>
            <a:r>
              <a:rPr lang="en-US" sz="4000" dirty="0" smtClean="0"/>
              <a:t> , 4</a:t>
            </a:r>
            <a:r>
              <a:rPr lang="en-US" sz="4000" u="sng" dirty="0" smtClean="0"/>
              <a:t>5</a:t>
            </a:r>
            <a:r>
              <a:rPr lang="en-US" sz="4000" dirty="0" smtClean="0"/>
              <a:t> , 2</a:t>
            </a:r>
            <a:r>
              <a:rPr lang="en-US" sz="4000" u="sng" dirty="0" smtClean="0"/>
              <a:t>5</a:t>
            </a:r>
            <a:r>
              <a:rPr lang="en-US" sz="4000" dirty="0" smtClean="0"/>
              <a:t> , </a:t>
            </a:r>
            <a:r>
              <a:rPr lang="en-US" sz="4000" u="sng" dirty="0" smtClean="0"/>
              <a:t>7</a:t>
            </a:r>
            <a:r>
              <a:rPr lang="en-US" sz="4000" dirty="0" smtClean="0"/>
              <a:t> , </a:t>
            </a:r>
            <a:r>
              <a:rPr lang="en-US" sz="4000" u="sng" dirty="0" smtClean="0"/>
              <a:t>3</a:t>
            </a:r>
            <a:r>
              <a:rPr lang="en-US" sz="4000" dirty="0" smtClean="0"/>
              <a:t> , 3</a:t>
            </a:r>
            <a:r>
              <a:rPr lang="en-US" sz="4000" u="sng" dirty="0" smtClean="0"/>
              <a:t>2</a:t>
            </a:r>
            <a:r>
              <a:rPr lang="en-US" sz="4000" dirty="0" smtClean="0"/>
              <a:t> , 2</a:t>
            </a:r>
            <a:r>
              <a:rPr lang="en-US" sz="4000" u="sng" dirty="0" smtClean="0"/>
              <a:t>1</a:t>
            </a:r>
            <a:r>
              <a:rPr lang="en-US" sz="4000" dirty="0" smtClean="0"/>
              <a:t> , 9</a:t>
            </a:r>
            <a:r>
              <a:rPr lang="en-US" sz="4000" u="sng" dirty="0" smtClean="0"/>
              <a:t>8</a:t>
            </a:r>
            <a:r>
              <a:rPr lang="en-US" sz="4000" dirty="0" smtClean="0"/>
              <a:t> , 5</a:t>
            </a:r>
            <a:r>
              <a:rPr lang="en-US" sz="4000" u="sng" dirty="0" smtClean="0"/>
              <a:t>6</a:t>
            </a:r>
            <a:r>
              <a:rPr lang="en-US" sz="4000" dirty="0" smtClean="0"/>
              <a:t> ,11</a:t>
            </a:r>
            <a:r>
              <a:rPr lang="en-US" sz="4000" u="sng" dirty="0" smtClean="0"/>
              <a:t>0</a:t>
            </a:r>
            <a:r>
              <a:rPr lang="en-US" sz="4000" dirty="0" smtClean="0"/>
              <a:t>]</a:t>
            </a:r>
            <a:endParaRPr lang="en-US" sz="4000" dirty="0"/>
          </a:p>
          <a:p>
            <a:r>
              <a:rPr lang="en-US" dirty="0" err="1" smtClean="0"/>
              <a:t>Modded</a:t>
            </a:r>
            <a:r>
              <a:rPr lang="en-US" dirty="0" smtClean="0"/>
              <a:t> Array:</a:t>
            </a:r>
            <a:endParaRPr lang="en-US" sz="4000" dirty="0" smtClean="0"/>
          </a:p>
          <a:p>
            <a:r>
              <a:rPr lang="en-US" sz="4000" dirty="0" smtClean="0"/>
              <a:t>[1 , 2 , 3 , 4 , 4 , 6 , 7 , 9 , 10 , 10]</a:t>
            </a:r>
          </a:p>
          <a:p>
            <a:r>
              <a:rPr lang="en-US" sz="4000" dirty="0" smtClean="0"/>
              <a:t>Item: 11</a:t>
            </a:r>
            <a:r>
              <a:rPr lang="en-US" sz="4000" u="sng" dirty="0" smtClean="0"/>
              <a:t>0</a:t>
            </a:r>
          </a:p>
          <a:p>
            <a:r>
              <a:rPr lang="en-US" sz="4000" dirty="0" smtClean="0"/>
              <a:t>Result: 0 in position  1-1</a:t>
            </a:r>
          </a:p>
          <a:p>
            <a:r>
              <a:rPr lang="en-US" dirty="0" smtClean="0"/>
              <a:t>Resulting Array:</a:t>
            </a:r>
          </a:p>
          <a:p>
            <a:r>
              <a:rPr lang="en-US" sz="4000" dirty="0" smtClean="0"/>
              <a:t>[110 , 0 , 0 , 0 , 0 , 0 , 0 , 0 , 0 , 0]</a:t>
            </a:r>
            <a:endParaRPr lang="en-US" sz="4000" dirty="0"/>
          </a:p>
        </p:txBody>
      </p:sp>
    </p:spTree>
    <p:extLst>
      <p:ext uri="{BB962C8B-B14F-4D97-AF65-F5344CB8AC3E}">
        <p14:creationId xmlns:p14="http://schemas.microsoft.com/office/powerpoint/2010/main" val="41131074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176" y="707665"/>
            <a:ext cx="10964848" cy="4001095"/>
          </a:xfrm>
          <a:prstGeom prst="rect">
            <a:avLst/>
          </a:prstGeom>
          <a:noFill/>
        </p:spPr>
        <p:txBody>
          <a:bodyPr wrap="square" rtlCol="0">
            <a:spAutoFit/>
          </a:bodyPr>
          <a:lstStyle/>
          <a:p>
            <a:r>
              <a:rPr lang="en-US" dirty="0" smtClean="0"/>
              <a:t>Array:</a:t>
            </a:r>
          </a:p>
          <a:p>
            <a:r>
              <a:rPr lang="en-US" sz="4000" dirty="0" smtClean="0"/>
              <a:t>[6</a:t>
            </a:r>
            <a:r>
              <a:rPr lang="en-US" sz="4000" u="sng" dirty="0" smtClean="0"/>
              <a:t>7</a:t>
            </a:r>
            <a:r>
              <a:rPr lang="en-US" sz="4000" dirty="0" smtClean="0"/>
              <a:t> , 4</a:t>
            </a:r>
            <a:r>
              <a:rPr lang="en-US" sz="4000" u="sng" dirty="0" smtClean="0"/>
              <a:t>5</a:t>
            </a:r>
            <a:r>
              <a:rPr lang="en-US" sz="4000" dirty="0" smtClean="0"/>
              <a:t> , 2</a:t>
            </a:r>
            <a:r>
              <a:rPr lang="en-US" sz="4000" u="sng" dirty="0" smtClean="0"/>
              <a:t>5</a:t>
            </a:r>
            <a:r>
              <a:rPr lang="en-US" sz="4000" dirty="0" smtClean="0"/>
              <a:t> , </a:t>
            </a:r>
            <a:r>
              <a:rPr lang="en-US" sz="4000" u="sng" dirty="0" smtClean="0"/>
              <a:t>7</a:t>
            </a:r>
            <a:r>
              <a:rPr lang="en-US" sz="4000" dirty="0" smtClean="0"/>
              <a:t> , </a:t>
            </a:r>
            <a:r>
              <a:rPr lang="en-US" sz="4000" u="sng" dirty="0" smtClean="0"/>
              <a:t>3</a:t>
            </a:r>
            <a:r>
              <a:rPr lang="en-US" sz="4000" dirty="0" smtClean="0"/>
              <a:t> , 3</a:t>
            </a:r>
            <a:r>
              <a:rPr lang="en-US" sz="4000" u="sng" dirty="0" smtClean="0"/>
              <a:t>2</a:t>
            </a:r>
            <a:r>
              <a:rPr lang="en-US" sz="4000" dirty="0" smtClean="0"/>
              <a:t> , 2</a:t>
            </a:r>
            <a:r>
              <a:rPr lang="en-US" sz="4000" u="sng" dirty="0" smtClean="0"/>
              <a:t>1</a:t>
            </a:r>
            <a:r>
              <a:rPr lang="en-US" sz="4000" dirty="0" smtClean="0"/>
              <a:t> , 9</a:t>
            </a:r>
            <a:r>
              <a:rPr lang="en-US" sz="4000" u="sng" dirty="0" smtClean="0"/>
              <a:t>8</a:t>
            </a:r>
            <a:r>
              <a:rPr lang="en-US" sz="4000" dirty="0" smtClean="0"/>
              <a:t> , 5</a:t>
            </a:r>
            <a:r>
              <a:rPr lang="en-US" sz="4000" u="sng" dirty="0" smtClean="0"/>
              <a:t>6</a:t>
            </a:r>
            <a:r>
              <a:rPr lang="en-US" sz="4000" dirty="0" smtClean="0"/>
              <a:t> ,11</a:t>
            </a:r>
            <a:r>
              <a:rPr lang="en-US" sz="4000" u="sng" dirty="0" smtClean="0"/>
              <a:t>0</a:t>
            </a:r>
            <a:r>
              <a:rPr lang="en-US" sz="4000" dirty="0" smtClean="0"/>
              <a:t>]</a:t>
            </a:r>
            <a:endParaRPr lang="en-US" sz="4000" dirty="0"/>
          </a:p>
          <a:p>
            <a:r>
              <a:rPr lang="en-US" dirty="0" err="1" smtClean="0"/>
              <a:t>Modded</a:t>
            </a:r>
            <a:r>
              <a:rPr lang="en-US" dirty="0" smtClean="0"/>
              <a:t> Array:</a:t>
            </a:r>
            <a:endParaRPr lang="en-US" sz="4000" dirty="0" smtClean="0"/>
          </a:p>
          <a:p>
            <a:r>
              <a:rPr lang="en-US" sz="4000" dirty="0" smtClean="0"/>
              <a:t>[0 , 2 , 3 , 4 , 4 , 6 , 7 , 9 , 10 , 10]</a:t>
            </a:r>
          </a:p>
          <a:p>
            <a:r>
              <a:rPr lang="en-US" sz="4000" dirty="0" smtClean="0"/>
              <a:t>Item: 5</a:t>
            </a:r>
            <a:r>
              <a:rPr lang="en-US" sz="4000" u="sng" dirty="0" smtClean="0"/>
              <a:t>6</a:t>
            </a:r>
          </a:p>
          <a:p>
            <a:r>
              <a:rPr lang="en-US" sz="4000" dirty="0" smtClean="0"/>
              <a:t>Result: 6 in position  7-1</a:t>
            </a:r>
          </a:p>
          <a:p>
            <a:r>
              <a:rPr lang="en-US" dirty="0" smtClean="0"/>
              <a:t>Resulting Array:</a:t>
            </a:r>
          </a:p>
          <a:p>
            <a:r>
              <a:rPr lang="en-US" sz="4000" dirty="0" smtClean="0"/>
              <a:t>[110 , 0 , 0 , 0 , 0 , 0 , 56 , 0 , 0 , 0]</a:t>
            </a:r>
            <a:endParaRPr lang="en-US" sz="4000" dirty="0"/>
          </a:p>
        </p:txBody>
      </p:sp>
    </p:spTree>
    <p:extLst>
      <p:ext uri="{BB962C8B-B14F-4D97-AF65-F5344CB8AC3E}">
        <p14:creationId xmlns:p14="http://schemas.microsoft.com/office/powerpoint/2010/main" val="12131026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F0B9891-BE9B-4A95-8065-BC96EEF9D816}"/>
              </a:ext>
            </a:extLst>
          </p:cNvPr>
          <p:cNvSpPr txBox="1"/>
          <p:nvPr/>
        </p:nvSpPr>
        <p:spPr>
          <a:xfrm>
            <a:off x="976312" y="1536174"/>
            <a:ext cx="10239375" cy="3785652"/>
          </a:xfrm>
          <a:prstGeom prst="rect">
            <a:avLst/>
          </a:prstGeom>
          <a:noFill/>
        </p:spPr>
        <p:txBody>
          <a:bodyPr wrap="square" rtlCol="0">
            <a:spAutoFit/>
          </a:bodyPr>
          <a:lstStyle/>
          <a:p>
            <a:pPr algn="ctr"/>
            <a:r>
              <a:rPr lang="en-US" sz="2400" dirty="0"/>
              <a:t>In computer science, radix sort is a non-comparative integer sorting algorithm that sorts data with integer keys by grouping keys by the individual digits which share the same significant position and value. </a:t>
            </a:r>
          </a:p>
          <a:p>
            <a:pPr algn="ctr"/>
            <a:endParaRPr lang="en-US" sz="2400" dirty="0"/>
          </a:p>
          <a:p>
            <a:pPr algn="ctr"/>
            <a:r>
              <a:rPr lang="en-US" sz="2400" dirty="0"/>
              <a:t>A positional notation is required, but because integers can represent strings of characters (e.g., names or dates) and specially formatted floating point numbers, radix sort is not limited to integers.</a:t>
            </a:r>
          </a:p>
          <a:p>
            <a:pPr algn="ctr"/>
            <a:r>
              <a:rPr lang="en-US" sz="2400" dirty="0"/>
              <a:t> </a:t>
            </a:r>
          </a:p>
          <a:p>
            <a:pPr algn="ctr"/>
            <a:r>
              <a:rPr lang="en-US" sz="2400" dirty="0"/>
              <a:t>Radix sort dates back as far as 1887 to the work of Herman Hollerith on tabulating machines.</a:t>
            </a:r>
          </a:p>
        </p:txBody>
      </p:sp>
    </p:spTree>
    <p:extLst>
      <p:ext uri="{BB962C8B-B14F-4D97-AF65-F5344CB8AC3E}">
        <p14:creationId xmlns:p14="http://schemas.microsoft.com/office/powerpoint/2010/main" val="3951602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176" y="707665"/>
            <a:ext cx="10964848" cy="4001095"/>
          </a:xfrm>
          <a:prstGeom prst="rect">
            <a:avLst/>
          </a:prstGeom>
          <a:noFill/>
        </p:spPr>
        <p:txBody>
          <a:bodyPr wrap="square" rtlCol="0">
            <a:spAutoFit/>
          </a:bodyPr>
          <a:lstStyle/>
          <a:p>
            <a:r>
              <a:rPr lang="en-US" dirty="0" smtClean="0"/>
              <a:t>Array:</a:t>
            </a:r>
          </a:p>
          <a:p>
            <a:r>
              <a:rPr lang="en-US" sz="4000" dirty="0" smtClean="0"/>
              <a:t>[6</a:t>
            </a:r>
            <a:r>
              <a:rPr lang="en-US" sz="4000" u="sng" dirty="0" smtClean="0"/>
              <a:t>7</a:t>
            </a:r>
            <a:r>
              <a:rPr lang="en-US" sz="4000" dirty="0" smtClean="0"/>
              <a:t> , 4</a:t>
            </a:r>
            <a:r>
              <a:rPr lang="en-US" sz="4000" u="sng" dirty="0" smtClean="0"/>
              <a:t>5</a:t>
            </a:r>
            <a:r>
              <a:rPr lang="en-US" sz="4000" dirty="0" smtClean="0"/>
              <a:t> , 2</a:t>
            </a:r>
            <a:r>
              <a:rPr lang="en-US" sz="4000" u="sng" dirty="0" smtClean="0"/>
              <a:t>5</a:t>
            </a:r>
            <a:r>
              <a:rPr lang="en-US" sz="4000" dirty="0" smtClean="0"/>
              <a:t> , </a:t>
            </a:r>
            <a:r>
              <a:rPr lang="en-US" sz="4000" u="sng" dirty="0" smtClean="0"/>
              <a:t>7</a:t>
            </a:r>
            <a:r>
              <a:rPr lang="en-US" sz="4000" dirty="0" smtClean="0"/>
              <a:t> , </a:t>
            </a:r>
            <a:r>
              <a:rPr lang="en-US" sz="4000" u="sng" dirty="0" smtClean="0"/>
              <a:t>3</a:t>
            </a:r>
            <a:r>
              <a:rPr lang="en-US" sz="4000" dirty="0" smtClean="0"/>
              <a:t> , 3</a:t>
            </a:r>
            <a:r>
              <a:rPr lang="en-US" sz="4000" u="sng" dirty="0" smtClean="0"/>
              <a:t>2</a:t>
            </a:r>
            <a:r>
              <a:rPr lang="en-US" sz="4000" dirty="0" smtClean="0"/>
              <a:t> , 2</a:t>
            </a:r>
            <a:r>
              <a:rPr lang="en-US" sz="4000" u="sng" dirty="0" smtClean="0"/>
              <a:t>1</a:t>
            </a:r>
            <a:r>
              <a:rPr lang="en-US" sz="4000" dirty="0" smtClean="0"/>
              <a:t> , 9</a:t>
            </a:r>
            <a:r>
              <a:rPr lang="en-US" sz="4000" u="sng" dirty="0" smtClean="0"/>
              <a:t>8</a:t>
            </a:r>
            <a:r>
              <a:rPr lang="en-US" sz="4000" dirty="0" smtClean="0"/>
              <a:t> , 5</a:t>
            </a:r>
            <a:r>
              <a:rPr lang="en-US" sz="4000" u="sng" dirty="0" smtClean="0"/>
              <a:t>6</a:t>
            </a:r>
            <a:r>
              <a:rPr lang="en-US" sz="4000" dirty="0" smtClean="0"/>
              <a:t> ,11</a:t>
            </a:r>
            <a:r>
              <a:rPr lang="en-US" sz="4000" u="sng" dirty="0" smtClean="0"/>
              <a:t>0</a:t>
            </a:r>
            <a:r>
              <a:rPr lang="en-US" sz="4000" dirty="0" smtClean="0"/>
              <a:t>]</a:t>
            </a:r>
            <a:endParaRPr lang="en-US" sz="4000" dirty="0"/>
          </a:p>
          <a:p>
            <a:r>
              <a:rPr lang="en-US" dirty="0" err="1" smtClean="0"/>
              <a:t>Modded</a:t>
            </a:r>
            <a:r>
              <a:rPr lang="en-US" dirty="0" smtClean="0"/>
              <a:t> Array:</a:t>
            </a:r>
            <a:endParaRPr lang="en-US" sz="4000" dirty="0" smtClean="0"/>
          </a:p>
          <a:p>
            <a:r>
              <a:rPr lang="en-US" sz="4000" dirty="0" smtClean="0"/>
              <a:t>[0 , 2 , 3 , 4 , 4 , 6 , 6 , 9 , 10 , 10]</a:t>
            </a:r>
          </a:p>
          <a:p>
            <a:r>
              <a:rPr lang="en-US" sz="4000" dirty="0" smtClean="0"/>
              <a:t>Item: 9</a:t>
            </a:r>
            <a:r>
              <a:rPr lang="en-US" sz="4000" u="sng" dirty="0" smtClean="0"/>
              <a:t>8</a:t>
            </a:r>
          </a:p>
          <a:p>
            <a:r>
              <a:rPr lang="en-US" sz="4000" dirty="0" smtClean="0"/>
              <a:t>Result: 8 in position  10-1</a:t>
            </a:r>
          </a:p>
          <a:p>
            <a:r>
              <a:rPr lang="en-US" dirty="0" smtClean="0"/>
              <a:t>Resulting Array:</a:t>
            </a:r>
          </a:p>
          <a:p>
            <a:r>
              <a:rPr lang="en-US" sz="4000" dirty="0" smtClean="0"/>
              <a:t>[110 , 0 , 0 , 0 , 0 , 0 , 56 , 0 , 0 , 98]</a:t>
            </a:r>
            <a:endParaRPr lang="en-US" sz="4000" dirty="0"/>
          </a:p>
        </p:txBody>
      </p:sp>
    </p:spTree>
    <p:extLst>
      <p:ext uri="{BB962C8B-B14F-4D97-AF65-F5344CB8AC3E}">
        <p14:creationId xmlns:p14="http://schemas.microsoft.com/office/powerpoint/2010/main" val="37352664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176" y="707665"/>
            <a:ext cx="10964848" cy="4001095"/>
          </a:xfrm>
          <a:prstGeom prst="rect">
            <a:avLst/>
          </a:prstGeom>
          <a:noFill/>
        </p:spPr>
        <p:txBody>
          <a:bodyPr wrap="square" rtlCol="0">
            <a:spAutoFit/>
          </a:bodyPr>
          <a:lstStyle/>
          <a:p>
            <a:r>
              <a:rPr lang="en-US" dirty="0" smtClean="0"/>
              <a:t>Array:</a:t>
            </a:r>
          </a:p>
          <a:p>
            <a:r>
              <a:rPr lang="en-US" sz="4000" dirty="0" smtClean="0"/>
              <a:t>[6</a:t>
            </a:r>
            <a:r>
              <a:rPr lang="en-US" sz="4000" u="sng" dirty="0" smtClean="0"/>
              <a:t>7</a:t>
            </a:r>
            <a:r>
              <a:rPr lang="en-US" sz="4000" dirty="0" smtClean="0"/>
              <a:t> , 4</a:t>
            </a:r>
            <a:r>
              <a:rPr lang="en-US" sz="4000" u="sng" dirty="0" smtClean="0"/>
              <a:t>5</a:t>
            </a:r>
            <a:r>
              <a:rPr lang="en-US" sz="4000" dirty="0" smtClean="0"/>
              <a:t> , 2</a:t>
            </a:r>
            <a:r>
              <a:rPr lang="en-US" sz="4000" u="sng" dirty="0" smtClean="0"/>
              <a:t>5</a:t>
            </a:r>
            <a:r>
              <a:rPr lang="en-US" sz="4000" dirty="0" smtClean="0"/>
              <a:t> , </a:t>
            </a:r>
            <a:r>
              <a:rPr lang="en-US" sz="4000" u="sng" dirty="0" smtClean="0"/>
              <a:t>7</a:t>
            </a:r>
            <a:r>
              <a:rPr lang="en-US" sz="4000" dirty="0" smtClean="0"/>
              <a:t> , </a:t>
            </a:r>
            <a:r>
              <a:rPr lang="en-US" sz="4000" u="sng" dirty="0" smtClean="0"/>
              <a:t>3</a:t>
            </a:r>
            <a:r>
              <a:rPr lang="en-US" sz="4000" dirty="0" smtClean="0"/>
              <a:t> , 3</a:t>
            </a:r>
            <a:r>
              <a:rPr lang="en-US" sz="4000" u="sng" dirty="0" smtClean="0"/>
              <a:t>2</a:t>
            </a:r>
            <a:r>
              <a:rPr lang="en-US" sz="4000" dirty="0" smtClean="0"/>
              <a:t> , 2</a:t>
            </a:r>
            <a:r>
              <a:rPr lang="en-US" sz="4000" u="sng" dirty="0" smtClean="0"/>
              <a:t>1</a:t>
            </a:r>
            <a:r>
              <a:rPr lang="en-US" sz="4000" dirty="0" smtClean="0"/>
              <a:t> , 9</a:t>
            </a:r>
            <a:r>
              <a:rPr lang="en-US" sz="4000" u="sng" dirty="0" smtClean="0"/>
              <a:t>8</a:t>
            </a:r>
            <a:r>
              <a:rPr lang="en-US" sz="4000" dirty="0" smtClean="0"/>
              <a:t> , 5</a:t>
            </a:r>
            <a:r>
              <a:rPr lang="en-US" sz="4000" u="sng" dirty="0" smtClean="0"/>
              <a:t>6</a:t>
            </a:r>
            <a:r>
              <a:rPr lang="en-US" sz="4000" dirty="0" smtClean="0"/>
              <a:t> ,11</a:t>
            </a:r>
            <a:r>
              <a:rPr lang="en-US" sz="4000" u="sng" dirty="0" smtClean="0"/>
              <a:t>0</a:t>
            </a:r>
            <a:r>
              <a:rPr lang="en-US" sz="4000" dirty="0" smtClean="0"/>
              <a:t>]</a:t>
            </a:r>
            <a:endParaRPr lang="en-US" sz="4000" dirty="0"/>
          </a:p>
          <a:p>
            <a:r>
              <a:rPr lang="en-US" dirty="0" err="1" smtClean="0"/>
              <a:t>Modded</a:t>
            </a:r>
            <a:r>
              <a:rPr lang="en-US" dirty="0" smtClean="0"/>
              <a:t> Array:</a:t>
            </a:r>
            <a:endParaRPr lang="en-US" sz="4000" dirty="0" smtClean="0"/>
          </a:p>
          <a:p>
            <a:r>
              <a:rPr lang="en-US" sz="4000" dirty="0" smtClean="0"/>
              <a:t>[0 , 2 , 3 , 4 , 4 , 6 , 6 , 9 , 9 , 10]</a:t>
            </a:r>
          </a:p>
          <a:p>
            <a:r>
              <a:rPr lang="en-US" sz="4000" dirty="0" smtClean="0"/>
              <a:t>Item: 2</a:t>
            </a:r>
            <a:r>
              <a:rPr lang="en-US" sz="4000" u="sng" dirty="0" smtClean="0"/>
              <a:t>1</a:t>
            </a:r>
          </a:p>
          <a:p>
            <a:r>
              <a:rPr lang="en-US" sz="4000" dirty="0" smtClean="0"/>
              <a:t>Result: 1 in position  2-1</a:t>
            </a:r>
          </a:p>
          <a:p>
            <a:r>
              <a:rPr lang="en-US" dirty="0" smtClean="0"/>
              <a:t>Resulting Array:</a:t>
            </a:r>
          </a:p>
          <a:p>
            <a:r>
              <a:rPr lang="en-US" sz="4000" dirty="0" smtClean="0"/>
              <a:t>[110 , 21 , 0 , 0 , 0 , 0 , 56 , 0 , 0 , 98]</a:t>
            </a:r>
            <a:endParaRPr lang="en-US" sz="4000" dirty="0"/>
          </a:p>
        </p:txBody>
      </p:sp>
    </p:spTree>
    <p:extLst>
      <p:ext uri="{BB962C8B-B14F-4D97-AF65-F5344CB8AC3E}">
        <p14:creationId xmlns:p14="http://schemas.microsoft.com/office/powerpoint/2010/main" val="24077686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176" y="707665"/>
            <a:ext cx="10964848" cy="4001095"/>
          </a:xfrm>
          <a:prstGeom prst="rect">
            <a:avLst/>
          </a:prstGeom>
          <a:noFill/>
        </p:spPr>
        <p:txBody>
          <a:bodyPr wrap="square" rtlCol="0">
            <a:spAutoFit/>
          </a:bodyPr>
          <a:lstStyle/>
          <a:p>
            <a:r>
              <a:rPr lang="en-US" dirty="0" smtClean="0"/>
              <a:t>Array:</a:t>
            </a:r>
          </a:p>
          <a:p>
            <a:r>
              <a:rPr lang="en-US" sz="4000" dirty="0" smtClean="0"/>
              <a:t>[6</a:t>
            </a:r>
            <a:r>
              <a:rPr lang="en-US" sz="4000" u="sng" dirty="0" smtClean="0"/>
              <a:t>7</a:t>
            </a:r>
            <a:r>
              <a:rPr lang="en-US" sz="4000" dirty="0" smtClean="0"/>
              <a:t> , 4</a:t>
            </a:r>
            <a:r>
              <a:rPr lang="en-US" sz="4000" u="sng" dirty="0" smtClean="0"/>
              <a:t>5</a:t>
            </a:r>
            <a:r>
              <a:rPr lang="en-US" sz="4000" dirty="0" smtClean="0"/>
              <a:t> , 2</a:t>
            </a:r>
            <a:r>
              <a:rPr lang="en-US" sz="4000" u="sng" dirty="0" smtClean="0"/>
              <a:t>5</a:t>
            </a:r>
            <a:r>
              <a:rPr lang="en-US" sz="4000" dirty="0" smtClean="0"/>
              <a:t> , </a:t>
            </a:r>
            <a:r>
              <a:rPr lang="en-US" sz="4000" u="sng" dirty="0" smtClean="0"/>
              <a:t>7</a:t>
            </a:r>
            <a:r>
              <a:rPr lang="en-US" sz="4000" dirty="0" smtClean="0"/>
              <a:t> , </a:t>
            </a:r>
            <a:r>
              <a:rPr lang="en-US" sz="4000" u="sng" dirty="0" smtClean="0"/>
              <a:t>3</a:t>
            </a:r>
            <a:r>
              <a:rPr lang="en-US" sz="4000" dirty="0" smtClean="0"/>
              <a:t> , 3</a:t>
            </a:r>
            <a:r>
              <a:rPr lang="en-US" sz="4000" u="sng" dirty="0" smtClean="0"/>
              <a:t>2</a:t>
            </a:r>
            <a:r>
              <a:rPr lang="en-US" sz="4000" dirty="0" smtClean="0"/>
              <a:t> , 2</a:t>
            </a:r>
            <a:r>
              <a:rPr lang="en-US" sz="4000" u="sng" dirty="0" smtClean="0"/>
              <a:t>1</a:t>
            </a:r>
            <a:r>
              <a:rPr lang="en-US" sz="4000" dirty="0" smtClean="0"/>
              <a:t> , 9</a:t>
            </a:r>
            <a:r>
              <a:rPr lang="en-US" sz="4000" u="sng" dirty="0" smtClean="0"/>
              <a:t>8</a:t>
            </a:r>
            <a:r>
              <a:rPr lang="en-US" sz="4000" dirty="0" smtClean="0"/>
              <a:t> , 5</a:t>
            </a:r>
            <a:r>
              <a:rPr lang="en-US" sz="4000" u="sng" dirty="0" smtClean="0"/>
              <a:t>6</a:t>
            </a:r>
            <a:r>
              <a:rPr lang="en-US" sz="4000" dirty="0" smtClean="0"/>
              <a:t> ,11</a:t>
            </a:r>
            <a:r>
              <a:rPr lang="en-US" sz="4000" u="sng" dirty="0" smtClean="0"/>
              <a:t>0</a:t>
            </a:r>
            <a:r>
              <a:rPr lang="en-US" sz="4000" dirty="0" smtClean="0"/>
              <a:t>]</a:t>
            </a:r>
            <a:endParaRPr lang="en-US" sz="4000" dirty="0"/>
          </a:p>
          <a:p>
            <a:r>
              <a:rPr lang="en-US" dirty="0" err="1" smtClean="0"/>
              <a:t>Modded</a:t>
            </a:r>
            <a:r>
              <a:rPr lang="en-US" dirty="0" smtClean="0"/>
              <a:t> Array:</a:t>
            </a:r>
            <a:endParaRPr lang="en-US" sz="4000" dirty="0" smtClean="0"/>
          </a:p>
          <a:p>
            <a:r>
              <a:rPr lang="en-US" sz="4000" dirty="0" smtClean="0"/>
              <a:t>[0 , 1 , 3 , 4 , 4 , 6 , 6 , 9 , 9 , 10]</a:t>
            </a:r>
          </a:p>
          <a:p>
            <a:r>
              <a:rPr lang="en-US" sz="4000" dirty="0" smtClean="0"/>
              <a:t>Item: 3</a:t>
            </a:r>
            <a:r>
              <a:rPr lang="en-US" sz="4000" u="sng" dirty="0" smtClean="0"/>
              <a:t>2</a:t>
            </a:r>
          </a:p>
          <a:p>
            <a:r>
              <a:rPr lang="en-US" sz="4000" dirty="0" smtClean="0"/>
              <a:t>Result: 2 in position  3-1</a:t>
            </a:r>
          </a:p>
          <a:p>
            <a:r>
              <a:rPr lang="en-US" dirty="0" smtClean="0"/>
              <a:t>Resulting Array:</a:t>
            </a:r>
          </a:p>
          <a:p>
            <a:r>
              <a:rPr lang="en-US" sz="4000" dirty="0" smtClean="0"/>
              <a:t>[110 , 21 , 32 , 0 , 0 , 0 , 56 , 0 , 0 , 98]</a:t>
            </a:r>
            <a:endParaRPr lang="en-US" sz="4000" dirty="0"/>
          </a:p>
        </p:txBody>
      </p:sp>
    </p:spTree>
    <p:extLst>
      <p:ext uri="{BB962C8B-B14F-4D97-AF65-F5344CB8AC3E}">
        <p14:creationId xmlns:p14="http://schemas.microsoft.com/office/powerpoint/2010/main" val="31255843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176" y="707665"/>
            <a:ext cx="10964848" cy="4001095"/>
          </a:xfrm>
          <a:prstGeom prst="rect">
            <a:avLst/>
          </a:prstGeom>
          <a:noFill/>
        </p:spPr>
        <p:txBody>
          <a:bodyPr wrap="square" rtlCol="0">
            <a:spAutoFit/>
          </a:bodyPr>
          <a:lstStyle/>
          <a:p>
            <a:r>
              <a:rPr lang="en-US" dirty="0" smtClean="0"/>
              <a:t>Array:</a:t>
            </a:r>
          </a:p>
          <a:p>
            <a:r>
              <a:rPr lang="en-US" sz="4000" dirty="0" smtClean="0"/>
              <a:t>[6</a:t>
            </a:r>
            <a:r>
              <a:rPr lang="en-US" sz="4000" u="sng" dirty="0" smtClean="0"/>
              <a:t>7</a:t>
            </a:r>
            <a:r>
              <a:rPr lang="en-US" sz="4000" dirty="0" smtClean="0"/>
              <a:t> , 4</a:t>
            </a:r>
            <a:r>
              <a:rPr lang="en-US" sz="4000" u="sng" dirty="0" smtClean="0"/>
              <a:t>5</a:t>
            </a:r>
            <a:r>
              <a:rPr lang="en-US" sz="4000" dirty="0" smtClean="0"/>
              <a:t> , 2</a:t>
            </a:r>
            <a:r>
              <a:rPr lang="en-US" sz="4000" u="sng" dirty="0" smtClean="0"/>
              <a:t>5</a:t>
            </a:r>
            <a:r>
              <a:rPr lang="en-US" sz="4000" dirty="0" smtClean="0"/>
              <a:t> , </a:t>
            </a:r>
            <a:r>
              <a:rPr lang="en-US" sz="4000" u="sng" dirty="0" smtClean="0"/>
              <a:t>7</a:t>
            </a:r>
            <a:r>
              <a:rPr lang="en-US" sz="4000" dirty="0" smtClean="0"/>
              <a:t> , </a:t>
            </a:r>
            <a:r>
              <a:rPr lang="en-US" sz="4000" u="sng" dirty="0" smtClean="0"/>
              <a:t>3</a:t>
            </a:r>
            <a:r>
              <a:rPr lang="en-US" sz="4000" dirty="0" smtClean="0"/>
              <a:t> , 3</a:t>
            </a:r>
            <a:r>
              <a:rPr lang="en-US" sz="4000" u="sng" dirty="0" smtClean="0"/>
              <a:t>2</a:t>
            </a:r>
            <a:r>
              <a:rPr lang="en-US" sz="4000" dirty="0" smtClean="0"/>
              <a:t> , 2</a:t>
            </a:r>
            <a:r>
              <a:rPr lang="en-US" sz="4000" u="sng" dirty="0" smtClean="0"/>
              <a:t>1</a:t>
            </a:r>
            <a:r>
              <a:rPr lang="en-US" sz="4000" dirty="0" smtClean="0"/>
              <a:t> , 9</a:t>
            </a:r>
            <a:r>
              <a:rPr lang="en-US" sz="4000" u="sng" dirty="0" smtClean="0"/>
              <a:t>8</a:t>
            </a:r>
            <a:r>
              <a:rPr lang="en-US" sz="4000" dirty="0" smtClean="0"/>
              <a:t> , 5</a:t>
            </a:r>
            <a:r>
              <a:rPr lang="en-US" sz="4000" u="sng" dirty="0" smtClean="0"/>
              <a:t>6</a:t>
            </a:r>
            <a:r>
              <a:rPr lang="en-US" sz="4000" dirty="0" smtClean="0"/>
              <a:t> ,11</a:t>
            </a:r>
            <a:r>
              <a:rPr lang="en-US" sz="4000" u="sng" dirty="0" smtClean="0"/>
              <a:t>0</a:t>
            </a:r>
            <a:r>
              <a:rPr lang="en-US" sz="4000" dirty="0" smtClean="0"/>
              <a:t>]</a:t>
            </a:r>
            <a:endParaRPr lang="en-US" sz="4000" dirty="0"/>
          </a:p>
          <a:p>
            <a:r>
              <a:rPr lang="en-US" dirty="0" err="1" smtClean="0"/>
              <a:t>Modded</a:t>
            </a:r>
            <a:r>
              <a:rPr lang="en-US" dirty="0" smtClean="0"/>
              <a:t> Array:</a:t>
            </a:r>
            <a:endParaRPr lang="en-US" sz="4000" dirty="0" smtClean="0"/>
          </a:p>
          <a:p>
            <a:r>
              <a:rPr lang="en-US" sz="4000" dirty="0" smtClean="0"/>
              <a:t>[0 , 1 , 2 , 3, 4 , 6 , 6 , 9 , 9 , 10]</a:t>
            </a:r>
          </a:p>
          <a:p>
            <a:r>
              <a:rPr lang="en-US" sz="4000" dirty="0" smtClean="0"/>
              <a:t>Item: </a:t>
            </a:r>
            <a:r>
              <a:rPr lang="en-US" sz="4000" u="sng" dirty="0" smtClean="0"/>
              <a:t>3</a:t>
            </a:r>
          </a:p>
          <a:p>
            <a:r>
              <a:rPr lang="en-US" sz="4000" dirty="0" smtClean="0"/>
              <a:t>Result: 3 in position  4-1</a:t>
            </a:r>
          </a:p>
          <a:p>
            <a:r>
              <a:rPr lang="en-US" dirty="0" smtClean="0"/>
              <a:t>Resulting Array:</a:t>
            </a:r>
          </a:p>
          <a:p>
            <a:r>
              <a:rPr lang="en-US" sz="4000" dirty="0" smtClean="0"/>
              <a:t>[110 , 21 , 32 , 3, 0 , 0 , 56 , 0 , 0 , 98]</a:t>
            </a:r>
            <a:endParaRPr lang="en-US" sz="4000" dirty="0"/>
          </a:p>
        </p:txBody>
      </p:sp>
    </p:spTree>
    <p:extLst>
      <p:ext uri="{BB962C8B-B14F-4D97-AF65-F5344CB8AC3E}">
        <p14:creationId xmlns:p14="http://schemas.microsoft.com/office/powerpoint/2010/main" val="8053667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176" y="707665"/>
            <a:ext cx="10964848" cy="4001095"/>
          </a:xfrm>
          <a:prstGeom prst="rect">
            <a:avLst/>
          </a:prstGeom>
          <a:noFill/>
        </p:spPr>
        <p:txBody>
          <a:bodyPr wrap="square" rtlCol="0">
            <a:spAutoFit/>
          </a:bodyPr>
          <a:lstStyle/>
          <a:p>
            <a:r>
              <a:rPr lang="en-US" dirty="0" smtClean="0"/>
              <a:t>Array:</a:t>
            </a:r>
          </a:p>
          <a:p>
            <a:r>
              <a:rPr lang="en-US" sz="4000" dirty="0" smtClean="0"/>
              <a:t>[6</a:t>
            </a:r>
            <a:r>
              <a:rPr lang="en-US" sz="4000" u="sng" dirty="0" smtClean="0"/>
              <a:t>7</a:t>
            </a:r>
            <a:r>
              <a:rPr lang="en-US" sz="4000" dirty="0" smtClean="0"/>
              <a:t> , 4</a:t>
            </a:r>
            <a:r>
              <a:rPr lang="en-US" sz="4000" u="sng" dirty="0" smtClean="0"/>
              <a:t>5</a:t>
            </a:r>
            <a:r>
              <a:rPr lang="en-US" sz="4000" dirty="0" smtClean="0"/>
              <a:t> , 2</a:t>
            </a:r>
            <a:r>
              <a:rPr lang="en-US" sz="4000" u="sng" dirty="0" smtClean="0"/>
              <a:t>5</a:t>
            </a:r>
            <a:r>
              <a:rPr lang="en-US" sz="4000" dirty="0" smtClean="0"/>
              <a:t> , </a:t>
            </a:r>
            <a:r>
              <a:rPr lang="en-US" sz="4000" u="sng" dirty="0" smtClean="0"/>
              <a:t>7</a:t>
            </a:r>
            <a:r>
              <a:rPr lang="en-US" sz="4000" dirty="0" smtClean="0"/>
              <a:t> , </a:t>
            </a:r>
            <a:r>
              <a:rPr lang="en-US" sz="4000" u="sng" dirty="0" smtClean="0"/>
              <a:t>3</a:t>
            </a:r>
            <a:r>
              <a:rPr lang="en-US" sz="4000" dirty="0" smtClean="0"/>
              <a:t> , 3</a:t>
            </a:r>
            <a:r>
              <a:rPr lang="en-US" sz="4000" u="sng" dirty="0" smtClean="0"/>
              <a:t>2</a:t>
            </a:r>
            <a:r>
              <a:rPr lang="en-US" sz="4000" dirty="0" smtClean="0"/>
              <a:t> , 2</a:t>
            </a:r>
            <a:r>
              <a:rPr lang="en-US" sz="4000" u="sng" dirty="0" smtClean="0"/>
              <a:t>1</a:t>
            </a:r>
            <a:r>
              <a:rPr lang="en-US" sz="4000" dirty="0" smtClean="0"/>
              <a:t> , 9</a:t>
            </a:r>
            <a:r>
              <a:rPr lang="en-US" sz="4000" u="sng" dirty="0" smtClean="0"/>
              <a:t>8</a:t>
            </a:r>
            <a:r>
              <a:rPr lang="en-US" sz="4000" dirty="0" smtClean="0"/>
              <a:t> , 5</a:t>
            </a:r>
            <a:r>
              <a:rPr lang="en-US" sz="4000" u="sng" dirty="0" smtClean="0"/>
              <a:t>6</a:t>
            </a:r>
            <a:r>
              <a:rPr lang="en-US" sz="4000" dirty="0" smtClean="0"/>
              <a:t> ,11</a:t>
            </a:r>
            <a:r>
              <a:rPr lang="en-US" sz="4000" u="sng" dirty="0" smtClean="0"/>
              <a:t>0</a:t>
            </a:r>
            <a:r>
              <a:rPr lang="en-US" sz="4000" dirty="0" smtClean="0"/>
              <a:t>]</a:t>
            </a:r>
            <a:endParaRPr lang="en-US" sz="4000" dirty="0"/>
          </a:p>
          <a:p>
            <a:r>
              <a:rPr lang="en-US" dirty="0" err="1" smtClean="0"/>
              <a:t>Modded</a:t>
            </a:r>
            <a:r>
              <a:rPr lang="en-US" dirty="0" smtClean="0"/>
              <a:t> Array:</a:t>
            </a:r>
            <a:endParaRPr lang="en-US" sz="4000" dirty="0" smtClean="0"/>
          </a:p>
          <a:p>
            <a:r>
              <a:rPr lang="en-US" sz="4000" dirty="0" smtClean="0"/>
              <a:t>[0 , 1 , 2 , 4 , 4 , 6 , 6 , 9 , 9 , 10]</a:t>
            </a:r>
          </a:p>
          <a:p>
            <a:r>
              <a:rPr lang="en-US" sz="4000" dirty="0" smtClean="0"/>
              <a:t>Item: </a:t>
            </a:r>
            <a:r>
              <a:rPr lang="en-US" sz="4000" u="sng" dirty="0" smtClean="0"/>
              <a:t>7</a:t>
            </a:r>
          </a:p>
          <a:p>
            <a:r>
              <a:rPr lang="en-US" sz="4000" dirty="0" smtClean="0"/>
              <a:t>Result: 7 in position  9-1</a:t>
            </a:r>
          </a:p>
          <a:p>
            <a:r>
              <a:rPr lang="en-US" dirty="0" smtClean="0"/>
              <a:t>Resulting Array:</a:t>
            </a:r>
          </a:p>
          <a:p>
            <a:r>
              <a:rPr lang="en-US" sz="4000" dirty="0" smtClean="0"/>
              <a:t>[110 , 21 , 32 , 3, 0 , 0 , 56 , 0 , 7 , 98]</a:t>
            </a:r>
            <a:endParaRPr lang="en-US" sz="4000" dirty="0"/>
          </a:p>
        </p:txBody>
      </p:sp>
    </p:spTree>
    <p:extLst>
      <p:ext uri="{BB962C8B-B14F-4D97-AF65-F5344CB8AC3E}">
        <p14:creationId xmlns:p14="http://schemas.microsoft.com/office/powerpoint/2010/main" val="1780367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176" y="707665"/>
            <a:ext cx="10964848" cy="4001095"/>
          </a:xfrm>
          <a:prstGeom prst="rect">
            <a:avLst/>
          </a:prstGeom>
          <a:noFill/>
        </p:spPr>
        <p:txBody>
          <a:bodyPr wrap="square" rtlCol="0">
            <a:spAutoFit/>
          </a:bodyPr>
          <a:lstStyle/>
          <a:p>
            <a:r>
              <a:rPr lang="en-US" dirty="0" smtClean="0"/>
              <a:t>Array:</a:t>
            </a:r>
          </a:p>
          <a:p>
            <a:r>
              <a:rPr lang="en-US" sz="4000" dirty="0" smtClean="0"/>
              <a:t>[6</a:t>
            </a:r>
            <a:r>
              <a:rPr lang="en-US" sz="4000" u="sng" dirty="0" smtClean="0"/>
              <a:t>7</a:t>
            </a:r>
            <a:r>
              <a:rPr lang="en-US" sz="4000" dirty="0" smtClean="0"/>
              <a:t> , 4</a:t>
            </a:r>
            <a:r>
              <a:rPr lang="en-US" sz="4000" u="sng" dirty="0" smtClean="0"/>
              <a:t>5</a:t>
            </a:r>
            <a:r>
              <a:rPr lang="en-US" sz="4000" dirty="0" smtClean="0"/>
              <a:t> , 2</a:t>
            </a:r>
            <a:r>
              <a:rPr lang="en-US" sz="4000" u="sng" dirty="0" smtClean="0"/>
              <a:t>5</a:t>
            </a:r>
            <a:r>
              <a:rPr lang="en-US" sz="4000" dirty="0" smtClean="0"/>
              <a:t> , </a:t>
            </a:r>
            <a:r>
              <a:rPr lang="en-US" sz="4000" u="sng" dirty="0" smtClean="0"/>
              <a:t>7</a:t>
            </a:r>
            <a:r>
              <a:rPr lang="en-US" sz="4000" dirty="0" smtClean="0"/>
              <a:t> , </a:t>
            </a:r>
            <a:r>
              <a:rPr lang="en-US" sz="4000" u="sng" dirty="0" smtClean="0"/>
              <a:t>3</a:t>
            </a:r>
            <a:r>
              <a:rPr lang="en-US" sz="4000" dirty="0" smtClean="0"/>
              <a:t> , 3</a:t>
            </a:r>
            <a:r>
              <a:rPr lang="en-US" sz="4000" u="sng" dirty="0" smtClean="0"/>
              <a:t>2</a:t>
            </a:r>
            <a:r>
              <a:rPr lang="en-US" sz="4000" dirty="0" smtClean="0"/>
              <a:t> , 2</a:t>
            </a:r>
            <a:r>
              <a:rPr lang="en-US" sz="4000" u="sng" dirty="0" smtClean="0"/>
              <a:t>1</a:t>
            </a:r>
            <a:r>
              <a:rPr lang="en-US" sz="4000" dirty="0" smtClean="0"/>
              <a:t> , 9</a:t>
            </a:r>
            <a:r>
              <a:rPr lang="en-US" sz="4000" u="sng" dirty="0" smtClean="0"/>
              <a:t>8</a:t>
            </a:r>
            <a:r>
              <a:rPr lang="en-US" sz="4000" dirty="0" smtClean="0"/>
              <a:t> , 5</a:t>
            </a:r>
            <a:r>
              <a:rPr lang="en-US" sz="4000" u="sng" dirty="0" smtClean="0"/>
              <a:t>6</a:t>
            </a:r>
            <a:r>
              <a:rPr lang="en-US" sz="4000" dirty="0" smtClean="0"/>
              <a:t> ,11</a:t>
            </a:r>
            <a:r>
              <a:rPr lang="en-US" sz="4000" u="sng" dirty="0" smtClean="0"/>
              <a:t>0</a:t>
            </a:r>
            <a:r>
              <a:rPr lang="en-US" sz="4000" dirty="0" smtClean="0"/>
              <a:t>]</a:t>
            </a:r>
            <a:endParaRPr lang="en-US" sz="4000" dirty="0"/>
          </a:p>
          <a:p>
            <a:r>
              <a:rPr lang="en-US" dirty="0" err="1" smtClean="0"/>
              <a:t>Modded</a:t>
            </a:r>
            <a:r>
              <a:rPr lang="en-US" dirty="0" smtClean="0"/>
              <a:t> Array:</a:t>
            </a:r>
            <a:endParaRPr lang="en-US" sz="4000" dirty="0" smtClean="0"/>
          </a:p>
          <a:p>
            <a:r>
              <a:rPr lang="en-US" sz="4000" dirty="0" smtClean="0"/>
              <a:t>[0 , 1 , 2 , 4 , 4 , 6 , 6 , 8 , 9 , 10]</a:t>
            </a:r>
          </a:p>
          <a:p>
            <a:r>
              <a:rPr lang="en-US" sz="4000" dirty="0" smtClean="0"/>
              <a:t>Item: 2</a:t>
            </a:r>
            <a:r>
              <a:rPr lang="en-US" sz="4000" u="sng" dirty="0" smtClean="0"/>
              <a:t>5</a:t>
            </a:r>
          </a:p>
          <a:p>
            <a:r>
              <a:rPr lang="en-US" sz="4000" dirty="0" smtClean="0"/>
              <a:t>Result: 5 in position  6-1</a:t>
            </a:r>
          </a:p>
          <a:p>
            <a:r>
              <a:rPr lang="en-US" dirty="0" smtClean="0"/>
              <a:t>Resulting Array:</a:t>
            </a:r>
          </a:p>
          <a:p>
            <a:r>
              <a:rPr lang="en-US" sz="4000" dirty="0" smtClean="0"/>
              <a:t>[110 , 21 , 32 , 3, 0 , 25 , 56 , 0 , 7 , 98]</a:t>
            </a:r>
            <a:endParaRPr lang="en-US" sz="4000" dirty="0"/>
          </a:p>
        </p:txBody>
      </p:sp>
    </p:spTree>
    <p:extLst>
      <p:ext uri="{BB962C8B-B14F-4D97-AF65-F5344CB8AC3E}">
        <p14:creationId xmlns:p14="http://schemas.microsoft.com/office/powerpoint/2010/main" val="9419279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176" y="707665"/>
            <a:ext cx="10964848" cy="4001095"/>
          </a:xfrm>
          <a:prstGeom prst="rect">
            <a:avLst/>
          </a:prstGeom>
          <a:noFill/>
        </p:spPr>
        <p:txBody>
          <a:bodyPr wrap="square" rtlCol="0">
            <a:spAutoFit/>
          </a:bodyPr>
          <a:lstStyle/>
          <a:p>
            <a:r>
              <a:rPr lang="en-US" dirty="0" smtClean="0"/>
              <a:t>Array:</a:t>
            </a:r>
          </a:p>
          <a:p>
            <a:r>
              <a:rPr lang="en-US" sz="4000" dirty="0" smtClean="0"/>
              <a:t>[6</a:t>
            </a:r>
            <a:r>
              <a:rPr lang="en-US" sz="4000" u="sng" dirty="0" smtClean="0"/>
              <a:t>7</a:t>
            </a:r>
            <a:r>
              <a:rPr lang="en-US" sz="4000" dirty="0" smtClean="0"/>
              <a:t> , 4</a:t>
            </a:r>
            <a:r>
              <a:rPr lang="en-US" sz="4000" u="sng" dirty="0" smtClean="0"/>
              <a:t>5</a:t>
            </a:r>
            <a:r>
              <a:rPr lang="en-US" sz="4000" dirty="0" smtClean="0"/>
              <a:t> , 2</a:t>
            </a:r>
            <a:r>
              <a:rPr lang="en-US" sz="4000" u="sng" dirty="0" smtClean="0"/>
              <a:t>5</a:t>
            </a:r>
            <a:r>
              <a:rPr lang="en-US" sz="4000" dirty="0" smtClean="0"/>
              <a:t> , </a:t>
            </a:r>
            <a:r>
              <a:rPr lang="en-US" sz="4000" u="sng" dirty="0" smtClean="0"/>
              <a:t>7</a:t>
            </a:r>
            <a:r>
              <a:rPr lang="en-US" sz="4000" dirty="0" smtClean="0"/>
              <a:t> , </a:t>
            </a:r>
            <a:r>
              <a:rPr lang="en-US" sz="4000" u="sng" dirty="0" smtClean="0"/>
              <a:t>3</a:t>
            </a:r>
            <a:r>
              <a:rPr lang="en-US" sz="4000" dirty="0" smtClean="0"/>
              <a:t> , 3</a:t>
            </a:r>
            <a:r>
              <a:rPr lang="en-US" sz="4000" u="sng" dirty="0" smtClean="0"/>
              <a:t>2</a:t>
            </a:r>
            <a:r>
              <a:rPr lang="en-US" sz="4000" dirty="0" smtClean="0"/>
              <a:t> , 2</a:t>
            </a:r>
            <a:r>
              <a:rPr lang="en-US" sz="4000" u="sng" dirty="0" smtClean="0"/>
              <a:t>1</a:t>
            </a:r>
            <a:r>
              <a:rPr lang="en-US" sz="4000" dirty="0" smtClean="0"/>
              <a:t> , 9</a:t>
            </a:r>
            <a:r>
              <a:rPr lang="en-US" sz="4000" u="sng" dirty="0" smtClean="0"/>
              <a:t>8</a:t>
            </a:r>
            <a:r>
              <a:rPr lang="en-US" sz="4000" dirty="0" smtClean="0"/>
              <a:t> , 5</a:t>
            </a:r>
            <a:r>
              <a:rPr lang="en-US" sz="4000" u="sng" dirty="0" smtClean="0"/>
              <a:t>6</a:t>
            </a:r>
            <a:r>
              <a:rPr lang="en-US" sz="4000" dirty="0" smtClean="0"/>
              <a:t> ,11</a:t>
            </a:r>
            <a:r>
              <a:rPr lang="en-US" sz="4000" u="sng" dirty="0" smtClean="0"/>
              <a:t>0</a:t>
            </a:r>
            <a:r>
              <a:rPr lang="en-US" sz="4000" dirty="0" smtClean="0"/>
              <a:t>]</a:t>
            </a:r>
            <a:endParaRPr lang="en-US" sz="4000" dirty="0"/>
          </a:p>
          <a:p>
            <a:r>
              <a:rPr lang="en-US" dirty="0" err="1" smtClean="0"/>
              <a:t>Modded</a:t>
            </a:r>
            <a:r>
              <a:rPr lang="en-US" dirty="0" smtClean="0"/>
              <a:t> Array:</a:t>
            </a:r>
            <a:endParaRPr lang="en-US" sz="4000" dirty="0" smtClean="0"/>
          </a:p>
          <a:p>
            <a:r>
              <a:rPr lang="en-US" sz="4000" dirty="0" smtClean="0"/>
              <a:t>[0 , 1 , 2 , 4 , 4 , 5, 6 , 8 , 9 , 10]</a:t>
            </a:r>
          </a:p>
          <a:p>
            <a:r>
              <a:rPr lang="en-US" sz="4000" dirty="0" smtClean="0"/>
              <a:t>Item: 4</a:t>
            </a:r>
            <a:r>
              <a:rPr lang="en-US" sz="4000" u="sng" dirty="0" smtClean="0"/>
              <a:t>5</a:t>
            </a:r>
          </a:p>
          <a:p>
            <a:r>
              <a:rPr lang="en-US" sz="4000" dirty="0" smtClean="0"/>
              <a:t>Result: 5 in position  5-1</a:t>
            </a:r>
          </a:p>
          <a:p>
            <a:r>
              <a:rPr lang="en-US" dirty="0" smtClean="0"/>
              <a:t>Resulting Array:</a:t>
            </a:r>
          </a:p>
          <a:p>
            <a:r>
              <a:rPr lang="en-US" sz="4000" dirty="0" smtClean="0"/>
              <a:t>[110 , 21 , 32 , 3, 45, 25 , 56 , 0 , 7 , 98]</a:t>
            </a:r>
            <a:endParaRPr lang="en-US" sz="4000" dirty="0"/>
          </a:p>
        </p:txBody>
      </p:sp>
    </p:spTree>
    <p:extLst>
      <p:ext uri="{BB962C8B-B14F-4D97-AF65-F5344CB8AC3E}">
        <p14:creationId xmlns:p14="http://schemas.microsoft.com/office/powerpoint/2010/main" val="33708200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176" y="707665"/>
            <a:ext cx="10964848" cy="4001095"/>
          </a:xfrm>
          <a:prstGeom prst="rect">
            <a:avLst/>
          </a:prstGeom>
          <a:noFill/>
        </p:spPr>
        <p:txBody>
          <a:bodyPr wrap="square" rtlCol="0">
            <a:spAutoFit/>
          </a:bodyPr>
          <a:lstStyle/>
          <a:p>
            <a:r>
              <a:rPr lang="en-US" dirty="0" smtClean="0"/>
              <a:t>Array:</a:t>
            </a:r>
          </a:p>
          <a:p>
            <a:r>
              <a:rPr lang="en-US" sz="4000" dirty="0" smtClean="0"/>
              <a:t>[6</a:t>
            </a:r>
            <a:r>
              <a:rPr lang="en-US" sz="4000" u="sng" dirty="0" smtClean="0"/>
              <a:t>7</a:t>
            </a:r>
            <a:r>
              <a:rPr lang="en-US" sz="4000" dirty="0" smtClean="0"/>
              <a:t> , 4</a:t>
            </a:r>
            <a:r>
              <a:rPr lang="en-US" sz="4000" u="sng" dirty="0" smtClean="0"/>
              <a:t>5</a:t>
            </a:r>
            <a:r>
              <a:rPr lang="en-US" sz="4000" dirty="0" smtClean="0"/>
              <a:t> , 2</a:t>
            </a:r>
            <a:r>
              <a:rPr lang="en-US" sz="4000" u="sng" dirty="0" smtClean="0"/>
              <a:t>5</a:t>
            </a:r>
            <a:r>
              <a:rPr lang="en-US" sz="4000" dirty="0" smtClean="0"/>
              <a:t> , </a:t>
            </a:r>
            <a:r>
              <a:rPr lang="en-US" sz="4000" u="sng" dirty="0" smtClean="0"/>
              <a:t>7</a:t>
            </a:r>
            <a:r>
              <a:rPr lang="en-US" sz="4000" dirty="0" smtClean="0"/>
              <a:t> , </a:t>
            </a:r>
            <a:r>
              <a:rPr lang="en-US" sz="4000" u="sng" dirty="0" smtClean="0"/>
              <a:t>3</a:t>
            </a:r>
            <a:r>
              <a:rPr lang="en-US" sz="4000" dirty="0" smtClean="0"/>
              <a:t> , 3</a:t>
            </a:r>
            <a:r>
              <a:rPr lang="en-US" sz="4000" u="sng" dirty="0" smtClean="0"/>
              <a:t>2</a:t>
            </a:r>
            <a:r>
              <a:rPr lang="en-US" sz="4000" dirty="0" smtClean="0"/>
              <a:t> , 2</a:t>
            </a:r>
            <a:r>
              <a:rPr lang="en-US" sz="4000" u="sng" dirty="0" smtClean="0"/>
              <a:t>1</a:t>
            </a:r>
            <a:r>
              <a:rPr lang="en-US" sz="4000" dirty="0" smtClean="0"/>
              <a:t> , 9</a:t>
            </a:r>
            <a:r>
              <a:rPr lang="en-US" sz="4000" u="sng" dirty="0" smtClean="0"/>
              <a:t>8</a:t>
            </a:r>
            <a:r>
              <a:rPr lang="en-US" sz="4000" dirty="0" smtClean="0"/>
              <a:t> , 5</a:t>
            </a:r>
            <a:r>
              <a:rPr lang="en-US" sz="4000" u="sng" dirty="0" smtClean="0"/>
              <a:t>6</a:t>
            </a:r>
            <a:r>
              <a:rPr lang="en-US" sz="4000" dirty="0" smtClean="0"/>
              <a:t> ,11</a:t>
            </a:r>
            <a:r>
              <a:rPr lang="en-US" sz="4000" u="sng" dirty="0" smtClean="0"/>
              <a:t>0</a:t>
            </a:r>
            <a:r>
              <a:rPr lang="en-US" sz="4000" dirty="0" smtClean="0"/>
              <a:t>]</a:t>
            </a:r>
            <a:endParaRPr lang="en-US" sz="4000" dirty="0"/>
          </a:p>
          <a:p>
            <a:r>
              <a:rPr lang="en-US" dirty="0" err="1" smtClean="0"/>
              <a:t>Modded</a:t>
            </a:r>
            <a:r>
              <a:rPr lang="en-US" dirty="0" smtClean="0"/>
              <a:t> Array:</a:t>
            </a:r>
            <a:endParaRPr lang="en-US" sz="4000" dirty="0" smtClean="0"/>
          </a:p>
          <a:p>
            <a:r>
              <a:rPr lang="en-US" sz="4000" dirty="0" smtClean="0"/>
              <a:t>[0 , 1 , 2 , 4 , 4 , 4, 6 , 8 , 9 , 10]</a:t>
            </a:r>
          </a:p>
          <a:p>
            <a:r>
              <a:rPr lang="en-US" sz="4000" dirty="0" smtClean="0"/>
              <a:t>Item: 6</a:t>
            </a:r>
            <a:r>
              <a:rPr lang="en-US" sz="4000" u="sng" dirty="0" smtClean="0"/>
              <a:t>7</a:t>
            </a:r>
          </a:p>
          <a:p>
            <a:r>
              <a:rPr lang="en-US" sz="4000" dirty="0" smtClean="0"/>
              <a:t>Result: 7 in position  8-1</a:t>
            </a:r>
          </a:p>
          <a:p>
            <a:r>
              <a:rPr lang="en-US" dirty="0" smtClean="0"/>
              <a:t>Resulting Array:</a:t>
            </a:r>
          </a:p>
          <a:p>
            <a:r>
              <a:rPr lang="en-US" sz="4000" dirty="0" smtClean="0"/>
              <a:t>[110 , 21 , 32 , 3, 45, 25 , 56 , 67 , 7 , 98]</a:t>
            </a:r>
            <a:endParaRPr lang="en-US" sz="4000" dirty="0"/>
          </a:p>
        </p:txBody>
      </p:sp>
    </p:spTree>
    <p:extLst>
      <p:ext uri="{BB962C8B-B14F-4D97-AF65-F5344CB8AC3E}">
        <p14:creationId xmlns:p14="http://schemas.microsoft.com/office/powerpoint/2010/main" val="14912419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176" y="707665"/>
            <a:ext cx="10964848" cy="2769989"/>
          </a:xfrm>
          <a:prstGeom prst="rect">
            <a:avLst/>
          </a:prstGeom>
          <a:noFill/>
        </p:spPr>
        <p:txBody>
          <a:bodyPr wrap="square" rtlCol="0">
            <a:spAutoFit/>
          </a:bodyPr>
          <a:lstStyle/>
          <a:p>
            <a:r>
              <a:rPr lang="en-US" dirty="0" smtClean="0"/>
              <a:t>Array:</a:t>
            </a:r>
          </a:p>
          <a:p>
            <a:r>
              <a:rPr lang="en-US" sz="4000" dirty="0" smtClean="0"/>
              <a:t>[6</a:t>
            </a:r>
            <a:r>
              <a:rPr lang="en-US" sz="4000" u="sng" dirty="0" smtClean="0"/>
              <a:t>7</a:t>
            </a:r>
            <a:r>
              <a:rPr lang="en-US" sz="4000" dirty="0" smtClean="0"/>
              <a:t> , 4</a:t>
            </a:r>
            <a:r>
              <a:rPr lang="en-US" sz="4000" u="sng" dirty="0" smtClean="0"/>
              <a:t>5</a:t>
            </a:r>
            <a:r>
              <a:rPr lang="en-US" sz="4000" dirty="0" smtClean="0"/>
              <a:t> , 2</a:t>
            </a:r>
            <a:r>
              <a:rPr lang="en-US" sz="4000" u="sng" dirty="0" smtClean="0"/>
              <a:t>5</a:t>
            </a:r>
            <a:r>
              <a:rPr lang="en-US" sz="4000" dirty="0" smtClean="0"/>
              <a:t> , </a:t>
            </a:r>
            <a:r>
              <a:rPr lang="en-US" sz="4000" u="sng" dirty="0" smtClean="0"/>
              <a:t>7</a:t>
            </a:r>
            <a:r>
              <a:rPr lang="en-US" sz="4000" dirty="0" smtClean="0"/>
              <a:t> , </a:t>
            </a:r>
            <a:r>
              <a:rPr lang="en-US" sz="4000" u="sng" dirty="0" smtClean="0"/>
              <a:t>3</a:t>
            </a:r>
            <a:r>
              <a:rPr lang="en-US" sz="4000" dirty="0" smtClean="0"/>
              <a:t> , 3</a:t>
            </a:r>
            <a:r>
              <a:rPr lang="en-US" sz="4000" u="sng" dirty="0" smtClean="0"/>
              <a:t>2</a:t>
            </a:r>
            <a:r>
              <a:rPr lang="en-US" sz="4000" dirty="0" smtClean="0"/>
              <a:t> , 2</a:t>
            </a:r>
            <a:r>
              <a:rPr lang="en-US" sz="4000" u="sng" dirty="0" smtClean="0"/>
              <a:t>1</a:t>
            </a:r>
            <a:r>
              <a:rPr lang="en-US" sz="4000" dirty="0" smtClean="0"/>
              <a:t> , 9</a:t>
            </a:r>
            <a:r>
              <a:rPr lang="en-US" sz="4000" u="sng" dirty="0" smtClean="0"/>
              <a:t>8</a:t>
            </a:r>
            <a:r>
              <a:rPr lang="en-US" sz="4000" dirty="0" smtClean="0"/>
              <a:t> , 5</a:t>
            </a:r>
            <a:r>
              <a:rPr lang="en-US" sz="4000" u="sng" dirty="0" smtClean="0"/>
              <a:t>6</a:t>
            </a:r>
            <a:r>
              <a:rPr lang="en-US" sz="4000" dirty="0" smtClean="0"/>
              <a:t> ,11</a:t>
            </a:r>
            <a:r>
              <a:rPr lang="en-US" sz="4000" u="sng" dirty="0" smtClean="0"/>
              <a:t>0</a:t>
            </a:r>
            <a:r>
              <a:rPr lang="en-US" sz="4000" dirty="0" smtClean="0"/>
              <a:t>]</a:t>
            </a:r>
            <a:endParaRPr lang="en-US" sz="4000" dirty="0"/>
          </a:p>
          <a:p>
            <a:r>
              <a:rPr lang="en-US" dirty="0" err="1" smtClean="0"/>
              <a:t>Modded</a:t>
            </a:r>
            <a:r>
              <a:rPr lang="en-US" dirty="0" smtClean="0"/>
              <a:t> Array:</a:t>
            </a:r>
            <a:endParaRPr lang="en-US" sz="4000" dirty="0" smtClean="0"/>
          </a:p>
          <a:p>
            <a:r>
              <a:rPr lang="en-US" sz="4000" dirty="0" smtClean="0"/>
              <a:t>[0 , 1 , 2 , 4 , 4 , 4, 6 , 7 , 9 , 10]</a:t>
            </a:r>
          </a:p>
          <a:p>
            <a:r>
              <a:rPr lang="en-US" dirty="0" smtClean="0"/>
              <a:t>Resulting Array:</a:t>
            </a:r>
          </a:p>
          <a:p>
            <a:r>
              <a:rPr lang="en-US" sz="4000" dirty="0" smtClean="0"/>
              <a:t>[110 , 21 , 32 , 3, 45, 25 , 56 , 67 , 7 , 98]</a:t>
            </a:r>
            <a:endParaRPr lang="en-US" sz="4000" dirty="0"/>
          </a:p>
        </p:txBody>
      </p:sp>
    </p:spTree>
    <p:extLst>
      <p:ext uri="{BB962C8B-B14F-4D97-AF65-F5344CB8AC3E}">
        <p14:creationId xmlns:p14="http://schemas.microsoft.com/office/powerpoint/2010/main" val="9143621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141413" y="1979875"/>
            <a:ext cx="9905998" cy="3811325"/>
          </a:xfrm>
        </p:spPr>
        <p:txBody>
          <a:bodyPr>
            <a:normAutofit/>
          </a:bodyPr>
          <a:lstStyle/>
          <a:p>
            <a:endParaRPr lang="en-US" sz="2800"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348" t="22261" r="55195" b="16405"/>
          <a:stretch/>
        </p:blipFill>
        <p:spPr bwMode="auto">
          <a:xfrm>
            <a:off x="2833314" y="278293"/>
            <a:ext cx="4865807" cy="6345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0184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a:extLst>
              <a:ext uri="{FF2B5EF4-FFF2-40B4-BE49-F238E27FC236}">
                <a16:creationId xmlns:a16="http://schemas.microsoft.com/office/drawing/2014/main" xmlns="" id="{14E6B078-0856-472F-AB42-6EB6A45A5E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990600"/>
            <a:ext cx="97536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4406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141413" y="1979875"/>
            <a:ext cx="9905998" cy="3811325"/>
          </a:xfrm>
        </p:spPr>
        <p:txBody>
          <a:bodyPr>
            <a:normAutofit/>
          </a:bodyPr>
          <a:lstStyle/>
          <a:p>
            <a:endParaRPr lang="en-US" sz="2800"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587" t="61449" r="60674" b="24058"/>
          <a:stretch/>
        </p:blipFill>
        <p:spPr bwMode="auto">
          <a:xfrm>
            <a:off x="421419" y="1129085"/>
            <a:ext cx="10923176" cy="42937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16909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6F03110-DC10-487A-B165-D5C2543285AF}"/>
              </a:ext>
            </a:extLst>
          </p:cNvPr>
          <p:cNvSpPr txBox="1"/>
          <p:nvPr/>
        </p:nvSpPr>
        <p:spPr>
          <a:xfrm>
            <a:off x="2005012" y="1166842"/>
            <a:ext cx="8181975" cy="4524315"/>
          </a:xfrm>
          <a:prstGeom prst="rect">
            <a:avLst/>
          </a:prstGeom>
          <a:noFill/>
        </p:spPr>
        <p:txBody>
          <a:bodyPr wrap="square" rtlCol="0">
            <a:spAutoFit/>
          </a:bodyPr>
          <a:lstStyle/>
          <a:p>
            <a:pPr algn="ctr"/>
            <a:r>
              <a:rPr lang="en-US" sz="2400" dirty="0"/>
              <a:t>Most digital computers internally represent all of their data as electronic representations of binary numbers, so processing the digits of integer representations by groups of binary digit representations is most convenient. </a:t>
            </a:r>
          </a:p>
          <a:p>
            <a:pPr algn="ctr"/>
            <a:endParaRPr lang="en-US" sz="2400" dirty="0"/>
          </a:p>
          <a:p>
            <a:pPr algn="ctr"/>
            <a:r>
              <a:rPr lang="en-US" sz="2400" dirty="0"/>
              <a:t>Radix sorts can be implemented to start at either the most significant digit (MSD) or least significant digit (LSD). </a:t>
            </a:r>
          </a:p>
          <a:p>
            <a:pPr algn="ctr"/>
            <a:endParaRPr lang="en-US" sz="2400" dirty="0"/>
          </a:p>
          <a:p>
            <a:pPr algn="ctr"/>
            <a:r>
              <a:rPr lang="en-US" sz="2400" dirty="0"/>
              <a:t>For example, when sorting the number 1234 into a list, one could start with the 1 or the 4.</a:t>
            </a:r>
          </a:p>
        </p:txBody>
      </p:sp>
    </p:spTree>
    <p:extLst>
      <p:ext uri="{BB962C8B-B14F-4D97-AF65-F5344CB8AC3E}">
        <p14:creationId xmlns:p14="http://schemas.microsoft.com/office/powerpoint/2010/main" val="3791528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radix sort MSD example">
            <a:extLst>
              <a:ext uri="{FF2B5EF4-FFF2-40B4-BE49-F238E27FC236}">
                <a16:creationId xmlns:a16="http://schemas.microsoft.com/office/drawing/2014/main" xmlns="" id="{0DAE3374-66A6-49EB-947F-25289757BE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3613" y="957263"/>
            <a:ext cx="7724775" cy="494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1658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3D3DBE0-6AED-4CB0-9847-8ED6F99DED11}"/>
              </a:ext>
            </a:extLst>
          </p:cNvPr>
          <p:cNvSpPr txBox="1"/>
          <p:nvPr/>
        </p:nvSpPr>
        <p:spPr>
          <a:xfrm>
            <a:off x="2824162" y="1905506"/>
            <a:ext cx="6543675" cy="3046988"/>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LSD radix sorts typically use the following sorting order: short keys come before longer keys, and then keys of the same length are sorted lexicographically. </a:t>
            </a:r>
          </a:p>
          <a:p>
            <a:pPr algn="ct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This coincides with the normal order of integer representations, such as the sequence 1, 2, 3, 4, 5, 6, 7, 8, 9, 10, 11.</a:t>
            </a:r>
          </a:p>
        </p:txBody>
      </p:sp>
    </p:spTree>
    <p:extLst>
      <p:ext uri="{BB962C8B-B14F-4D97-AF65-F5344CB8AC3E}">
        <p14:creationId xmlns:p14="http://schemas.microsoft.com/office/powerpoint/2010/main" val="45524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lsd radix sort">
            <a:extLst>
              <a:ext uri="{FF2B5EF4-FFF2-40B4-BE49-F238E27FC236}">
                <a16:creationId xmlns:a16="http://schemas.microsoft.com/office/drawing/2014/main" xmlns="" id="{B3A59542-C62C-4880-9F9B-F81871FE27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42913"/>
            <a:ext cx="11430000" cy="597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533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367FE67-EAEF-434B-B139-C1F02DC5F152}"/>
              </a:ext>
            </a:extLst>
          </p:cNvPr>
          <p:cNvSpPr txBox="1"/>
          <p:nvPr/>
        </p:nvSpPr>
        <p:spPr>
          <a:xfrm>
            <a:off x="1552575" y="1166842"/>
            <a:ext cx="9086850" cy="452431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MSD radix sorts use lexicographic order, which is suitable for sorting strings, such as words, or fixed-length integer representations. </a:t>
            </a:r>
          </a:p>
          <a:p>
            <a:pPr algn="ct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A sequence such as "b, c, d, e, f, g, h,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j, </a:t>
            </a:r>
            <a:r>
              <a:rPr lang="en-US" sz="2400" dirty="0" err="1">
                <a:latin typeface="Times New Roman" panose="02020603050405020304" pitchFamily="18" charset="0"/>
                <a:cs typeface="Times New Roman" panose="02020603050405020304" pitchFamily="18" charset="0"/>
              </a:rPr>
              <a:t>ba</a:t>
            </a:r>
            <a:r>
              <a:rPr lang="en-US" sz="2400" dirty="0">
                <a:latin typeface="Times New Roman" panose="02020603050405020304" pitchFamily="18" charset="0"/>
                <a:cs typeface="Times New Roman" panose="02020603050405020304" pitchFamily="18" charset="0"/>
              </a:rPr>
              <a:t>" would be lexicographically sorted as "b, </a:t>
            </a:r>
            <a:r>
              <a:rPr lang="en-US" sz="2400" dirty="0" err="1">
                <a:latin typeface="Times New Roman" panose="02020603050405020304" pitchFamily="18" charset="0"/>
                <a:cs typeface="Times New Roman" panose="02020603050405020304" pitchFamily="18" charset="0"/>
              </a:rPr>
              <a:t>ba</a:t>
            </a:r>
            <a:r>
              <a:rPr lang="en-US" sz="2400" dirty="0">
                <a:latin typeface="Times New Roman" panose="02020603050405020304" pitchFamily="18" charset="0"/>
                <a:cs typeface="Times New Roman" panose="02020603050405020304" pitchFamily="18" charset="0"/>
              </a:rPr>
              <a:t>, c, d, e, f, g, h,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j". </a:t>
            </a:r>
          </a:p>
          <a:p>
            <a:pPr algn="ct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If lexicographic ordering is used to sort variable-length integer representations, then the representations of the numbers from 1 to 10 would be output as 1, 10, 2, 3, 4, 5, 6, 7, 8, 9, as if the shorter keys were left-justified and padded on the right with blank characters to make the shorter keys as long as the longest key for the purpose of determining sorted order.</a:t>
            </a:r>
          </a:p>
        </p:txBody>
      </p:sp>
    </p:spTree>
    <p:extLst>
      <p:ext uri="{BB962C8B-B14F-4D97-AF65-F5344CB8AC3E}">
        <p14:creationId xmlns:p14="http://schemas.microsoft.com/office/powerpoint/2010/main" val="3735452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Rectangle 156"/>
          <p:cNvSpPr/>
          <p:nvPr/>
        </p:nvSpPr>
        <p:spPr>
          <a:xfrm>
            <a:off x="-5715" y="579120"/>
            <a:ext cx="12202795" cy="5882640"/>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endParaRPr>
          </a:p>
        </p:txBody>
      </p:sp>
      <p:pic>
        <p:nvPicPr>
          <p:cNvPr id="5" name="Picture 4" descr="pptbg2"/>
          <p:cNvPicPr>
            <a:picLocks noChangeAspect="1"/>
          </p:cNvPicPr>
          <p:nvPr/>
        </p:nvPicPr>
        <p:blipFill>
          <a:blip r:embed="rId2"/>
          <a:srcRect r="1476" b="1449"/>
          <a:stretch>
            <a:fillRect/>
          </a:stretch>
        </p:blipFill>
        <p:spPr>
          <a:xfrm>
            <a:off x="-6350" y="-4445"/>
            <a:ext cx="12204700" cy="6866890"/>
          </a:xfrm>
          <a:prstGeom prst="rect">
            <a:avLst/>
          </a:prstGeom>
        </p:spPr>
      </p:pic>
      <p:sp>
        <p:nvSpPr>
          <p:cNvPr id="7" name="Rectangle 6"/>
          <p:cNvSpPr/>
          <p:nvPr/>
        </p:nvSpPr>
        <p:spPr>
          <a:xfrm>
            <a:off x="0" y="579120"/>
            <a:ext cx="12202795" cy="588264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endParaRPr>
          </a:p>
        </p:txBody>
      </p:sp>
      <p:sp>
        <p:nvSpPr>
          <p:cNvPr id="275" name="Rounded Rectangle 274"/>
          <p:cNvSpPr/>
          <p:nvPr/>
        </p:nvSpPr>
        <p:spPr>
          <a:xfrm>
            <a:off x="1577340" y="3708400"/>
            <a:ext cx="914400" cy="2499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ounded Rectangle 245"/>
          <p:cNvSpPr/>
          <p:nvPr/>
        </p:nvSpPr>
        <p:spPr>
          <a:xfrm>
            <a:off x="10840720" y="3708400"/>
            <a:ext cx="914400" cy="2499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Rounded Rectangle 276"/>
          <p:cNvSpPr/>
          <p:nvPr/>
        </p:nvSpPr>
        <p:spPr>
          <a:xfrm>
            <a:off x="3888740" y="3708400"/>
            <a:ext cx="914400" cy="2499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ounded Rectangle 277"/>
          <p:cNvSpPr/>
          <p:nvPr/>
        </p:nvSpPr>
        <p:spPr>
          <a:xfrm>
            <a:off x="5016500" y="3708400"/>
            <a:ext cx="914400" cy="2499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Rounded Rectangle 278"/>
          <p:cNvSpPr/>
          <p:nvPr/>
        </p:nvSpPr>
        <p:spPr>
          <a:xfrm>
            <a:off x="6197600" y="3708400"/>
            <a:ext cx="914400" cy="2499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ounded Rectangle 279"/>
          <p:cNvSpPr/>
          <p:nvPr/>
        </p:nvSpPr>
        <p:spPr>
          <a:xfrm>
            <a:off x="9697720" y="3708400"/>
            <a:ext cx="914400" cy="2499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Rounded Rectangle 280"/>
          <p:cNvSpPr/>
          <p:nvPr/>
        </p:nvSpPr>
        <p:spPr>
          <a:xfrm>
            <a:off x="8529320" y="3708400"/>
            <a:ext cx="914400" cy="2499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Rounded Rectangle 275"/>
          <p:cNvSpPr/>
          <p:nvPr/>
        </p:nvSpPr>
        <p:spPr>
          <a:xfrm>
            <a:off x="2725420" y="3708400"/>
            <a:ext cx="914400" cy="2499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ounded Rectangle 281"/>
          <p:cNvSpPr/>
          <p:nvPr/>
        </p:nvSpPr>
        <p:spPr>
          <a:xfrm>
            <a:off x="7366000" y="3708400"/>
            <a:ext cx="914400" cy="2499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Rounded Rectangle 282"/>
          <p:cNvSpPr/>
          <p:nvPr/>
        </p:nvSpPr>
        <p:spPr>
          <a:xfrm>
            <a:off x="408940" y="3708400"/>
            <a:ext cx="914400" cy="2499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Text Box 284"/>
          <p:cNvSpPr txBox="1"/>
          <p:nvPr/>
        </p:nvSpPr>
        <p:spPr>
          <a:xfrm>
            <a:off x="11148695" y="5839460"/>
            <a:ext cx="298450" cy="368300"/>
          </a:xfrm>
          <a:prstGeom prst="rect">
            <a:avLst/>
          </a:prstGeom>
          <a:noFill/>
        </p:spPr>
        <p:txBody>
          <a:bodyPr wrap="none" rtlCol="0">
            <a:spAutoFit/>
          </a:bodyPr>
          <a:lstStyle/>
          <a:p>
            <a:r>
              <a:rPr lang="en-US"/>
              <a:t>9</a:t>
            </a:r>
          </a:p>
        </p:txBody>
      </p:sp>
      <p:sp>
        <p:nvSpPr>
          <p:cNvPr id="288" name="Text Box 287"/>
          <p:cNvSpPr txBox="1"/>
          <p:nvPr/>
        </p:nvSpPr>
        <p:spPr>
          <a:xfrm>
            <a:off x="1880235" y="5839460"/>
            <a:ext cx="298450" cy="368300"/>
          </a:xfrm>
          <a:prstGeom prst="rect">
            <a:avLst/>
          </a:prstGeom>
          <a:noFill/>
        </p:spPr>
        <p:txBody>
          <a:bodyPr wrap="none" rtlCol="0">
            <a:spAutoFit/>
          </a:bodyPr>
          <a:lstStyle/>
          <a:p>
            <a:r>
              <a:rPr lang="en-US"/>
              <a:t>1</a:t>
            </a:r>
          </a:p>
        </p:txBody>
      </p:sp>
      <p:sp>
        <p:nvSpPr>
          <p:cNvPr id="289" name="Text Box 288"/>
          <p:cNvSpPr txBox="1"/>
          <p:nvPr/>
        </p:nvSpPr>
        <p:spPr>
          <a:xfrm>
            <a:off x="3040380" y="5839460"/>
            <a:ext cx="283845" cy="368300"/>
          </a:xfrm>
          <a:prstGeom prst="rect">
            <a:avLst/>
          </a:prstGeom>
          <a:noFill/>
        </p:spPr>
        <p:txBody>
          <a:bodyPr wrap="square" rtlCol="0">
            <a:spAutoFit/>
          </a:bodyPr>
          <a:lstStyle/>
          <a:p>
            <a:r>
              <a:rPr lang="en-US"/>
              <a:t>2</a:t>
            </a:r>
          </a:p>
        </p:txBody>
      </p:sp>
      <p:sp>
        <p:nvSpPr>
          <p:cNvPr id="290" name="Text Box 289"/>
          <p:cNvSpPr txBox="1"/>
          <p:nvPr/>
        </p:nvSpPr>
        <p:spPr>
          <a:xfrm>
            <a:off x="4191635" y="5839460"/>
            <a:ext cx="298450" cy="368300"/>
          </a:xfrm>
          <a:prstGeom prst="rect">
            <a:avLst/>
          </a:prstGeom>
          <a:noFill/>
        </p:spPr>
        <p:txBody>
          <a:bodyPr wrap="none" rtlCol="0">
            <a:spAutoFit/>
          </a:bodyPr>
          <a:lstStyle/>
          <a:p>
            <a:r>
              <a:rPr lang="en-US"/>
              <a:t>3</a:t>
            </a:r>
          </a:p>
        </p:txBody>
      </p:sp>
      <p:sp>
        <p:nvSpPr>
          <p:cNvPr id="291" name="Text Box 290"/>
          <p:cNvSpPr txBox="1"/>
          <p:nvPr/>
        </p:nvSpPr>
        <p:spPr>
          <a:xfrm>
            <a:off x="5324475" y="5839460"/>
            <a:ext cx="298450" cy="368300"/>
          </a:xfrm>
          <a:prstGeom prst="rect">
            <a:avLst/>
          </a:prstGeom>
          <a:noFill/>
        </p:spPr>
        <p:txBody>
          <a:bodyPr wrap="none" rtlCol="0">
            <a:spAutoFit/>
          </a:bodyPr>
          <a:lstStyle/>
          <a:p>
            <a:r>
              <a:rPr lang="en-US"/>
              <a:t>4</a:t>
            </a:r>
          </a:p>
        </p:txBody>
      </p:sp>
      <p:sp>
        <p:nvSpPr>
          <p:cNvPr id="292" name="Text Box 291"/>
          <p:cNvSpPr txBox="1"/>
          <p:nvPr/>
        </p:nvSpPr>
        <p:spPr>
          <a:xfrm>
            <a:off x="6506845" y="5839460"/>
            <a:ext cx="296545" cy="368300"/>
          </a:xfrm>
          <a:prstGeom prst="rect">
            <a:avLst/>
          </a:prstGeom>
          <a:noFill/>
        </p:spPr>
        <p:txBody>
          <a:bodyPr wrap="square" rtlCol="0">
            <a:spAutoFit/>
          </a:bodyPr>
          <a:lstStyle/>
          <a:p>
            <a:r>
              <a:rPr lang="en-US"/>
              <a:t>5</a:t>
            </a:r>
          </a:p>
        </p:txBody>
      </p:sp>
      <p:sp>
        <p:nvSpPr>
          <p:cNvPr id="293" name="Text Box 292"/>
          <p:cNvSpPr txBox="1"/>
          <p:nvPr/>
        </p:nvSpPr>
        <p:spPr>
          <a:xfrm>
            <a:off x="7668895" y="5839460"/>
            <a:ext cx="298450" cy="368300"/>
          </a:xfrm>
          <a:prstGeom prst="rect">
            <a:avLst/>
          </a:prstGeom>
          <a:noFill/>
        </p:spPr>
        <p:txBody>
          <a:bodyPr wrap="none" rtlCol="0">
            <a:spAutoFit/>
          </a:bodyPr>
          <a:lstStyle/>
          <a:p>
            <a:r>
              <a:rPr lang="en-US"/>
              <a:t>6</a:t>
            </a:r>
          </a:p>
        </p:txBody>
      </p:sp>
      <p:sp>
        <p:nvSpPr>
          <p:cNvPr id="294" name="Text Box 293"/>
          <p:cNvSpPr txBox="1"/>
          <p:nvPr/>
        </p:nvSpPr>
        <p:spPr>
          <a:xfrm>
            <a:off x="8839200" y="5839460"/>
            <a:ext cx="294005" cy="368300"/>
          </a:xfrm>
          <a:prstGeom prst="rect">
            <a:avLst/>
          </a:prstGeom>
          <a:noFill/>
        </p:spPr>
        <p:txBody>
          <a:bodyPr wrap="square" rtlCol="0">
            <a:spAutoFit/>
          </a:bodyPr>
          <a:lstStyle/>
          <a:p>
            <a:r>
              <a:rPr lang="en-US"/>
              <a:t>7</a:t>
            </a:r>
          </a:p>
        </p:txBody>
      </p:sp>
      <p:sp>
        <p:nvSpPr>
          <p:cNvPr id="295" name="Text Box 294"/>
          <p:cNvSpPr txBox="1"/>
          <p:nvPr/>
        </p:nvSpPr>
        <p:spPr>
          <a:xfrm>
            <a:off x="10005695" y="5839460"/>
            <a:ext cx="298450" cy="368300"/>
          </a:xfrm>
          <a:prstGeom prst="rect">
            <a:avLst/>
          </a:prstGeom>
          <a:noFill/>
        </p:spPr>
        <p:txBody>
          <a:bodyPr wrap="none" rtlCol="0">
            <a:spAutoFit/>
          </a:bodyPr>
          <a:lstStyle/>
          <a:p>
            <a:r>
              <a:rPr lang="en-US"/>
              <a:t>8</a:t>
            </a:r>
          </a:p>
        </p:txBody>
      </p:sp>
      <p:sp>
        <p:nvSpPr>
          <p:cNvPr id="296" name="Text Box 295"/>
          <p:cNvSpPr txBox="1"/>
          <p:nvPr/>
        </p:nvSpPr>
        <p:spPr>
          <a:xfrm>
            <a:off x="716915" y="5839460"/>
            <a:ext cx="298450" cy="368300"/>
          </a:xfrm>
          <a:prstGeom prst="rect">
            <a:avLst/>
          </a:prstGeom>
          <a:noFill/>
        </p:spPr>
        <p:txBody>
          <a:bodyPr wrap="none" rtlCol="0">
            <a:spAutoFit/>
          </a:bodyPr>
          <a:lstStyle/>
          <a:p>
            <a:r>
              <a:rPr lang="en-US"/>
              <a:t>0</a:t>
            </a:r>
          </a:p>
        </p:txBody>
      </p:sp>
      <p:sp>
        <p:nvSpPr>
          <p:cNvPr id="77" name="Rounded Rectangle 76"/>
          <p:cNvSpPr/>
          <p:nvPr/>
        </p:nvSpPr>
        <p:spPr>
          <a:xfrm>
            <a:off x="10850880" y="1645285"/>
            <a:ext cx="904240" cy="579755"/>
          </a:xfrm>
          <a:prstGeom prst="roundRect">
            <a:avLst/>
          </a:prstGeom>
          <a:gradFill flip="none">
            <a:gsLst>
              <a:gs pos="0">
                <a:srgbClr val="14CD68"/>
              </a:gs>
              <a:gs pos="100000">
                <a:srgbClr val="035C7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110</a:t>
            </a:r>
          </a:p>
        </p:txBody>
      </p:sp>
      <p:sp>
        <p:nvSpPr>
          <p:cNvPr id="101" name="Rounded Rectangle 100"/>
          <p:cNvSpPr/>
          <p:nvPr/>
        </p:nvSpPr>
        <p:spPr>
          <a:xfrm>
            <a:off x="9707880" y="1645285"/>
            <a:ext cx="904240" cy="579755"/>
          </a:xfrm>
          <a:prstGeom prst="roundRect">
            <a:avLst/>
          </a:prstGeom>
          <a:gradFill flip="none">
            <a:gsLst>
              <a:gs pos="0">
                <a:srgbClr val="14CD68"/>
              </a:gs>
              <a:gs pos="100000">
                <a:srgbClr val="035C7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56</a:t>
            </a:r>
          </a:p>
        </p:txBody>
      </p:sp>
      <p:sp>
        <p:nvSpPr>
          <p:cNvPr id="114" name="Rounded Rectangle 113"/>
          <p:cNvSpPr/>
          <p:nvPr/>
        </p:nvSpPr>
        <p:spPr>
          <a:xfrm>
            <a:off x="8539480" y="1645285"/>
            <a:ext cx="904240" cy="579755"/>
          </a:xfrm>
          <a:prstGeom prst="roundRect">
            <a:avLst/>
          </a:prstGeom>
          <a:gradFill flip="none">
            <a:gsLst>
              <a:gs pos="0">
                <a:srgbClr val="14CD68"/>
              </a:gs>
              <a:gs pos="100000">
                <a:srgbClr val="035C7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98</a:t>
            </a:r>
          </a:p>
        </p:txBody>
      </p:sp>
      <p:sp>
        <p:nvSpPr>
          <p:cNvPr id="115" name="Rounded Rectangle 114"/>
          <p:cNvSpPr/>
          <p:nvPr/>
        </p:nvSpPr>
        <p:spPr>
          <a:xfrm>
            <a:off x="7376160" y="1645285"/>
            <a:ext cx="904240" cy="579755"/>
          </a:xfrm>
          <a:prstGeom prst="roundRect">
            <a:avLst/>
          </a:prstGeom>
          <a:gradFill flip="none">
            <a:gsLst>
              <a:gs pos="0">
                <a:srgbClr val="14CD68"/>
              </a:gs>
              <a:gs pos="100000">
                <a:srgbClr val="035C7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21</a:t>
            </a:r>
          </a:p>
        </p:txBody>
      </p:sp>
      <p:sp>
        <p:nvSpPr>
          <p:cNvPr id="2" name="Rounded Rectangle 1"/>
          <p:cNvSpPr/>
          <p:nvPr/>
        </p:nvSpPr>
        <p:spPr>
          <a:xfrm>
            <a:off x="6212840" y="1645285"/>
            <a:ext cx="904240" cy="579755"/>
          </a:xfrm>
          <a:prstGeom prst="roundRect">
            <a:avLst/>
          </a:prstGeom>
          <a:gradFill flip="none">
            <a:gsLst>
              <a:gs pos="0">
                <a:srgbClr val="14CD68"/>
              </a:gs>
              <a:gs pos="100000">
                <a:srgbClr val="035C7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32</a:t>
            </a:r>
          </a:p>
        </p:txBody>
      </p:sp>
      <p:sp>
        <p:nvSpPr>
          <p:cNvPr id="3" name="Rounded Rectangle 2"/>
          <p:cNvSpPr/>
          <p:nvPr/>
        </p:nvSpPr>
        <p:spPr>
          <a:xfrm>
            <a:off x="5074103" y="1645285"/>
            <a:ext cx="904240" cy="579755"/>
          </a:xfrm>
          <a:prstGeom prst="roundRect">
            <a:avLst/>
          </a:prstGeom>
          <a:gradFill flip="none">
            <a:gsLst>
              <a:gs pos="0">
                <a:srgbClr val="14CD68"/>
              </a:gs>
              <a:gs pos="100000">
                <a:srgbClr val="035C7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3</a:t>
            </a:r>
          </a:p>
        </p:txBody>
      </p:sp>
      <p:sp>
        <p:nvSpPr>
          <p:cNvPr id="4" name="Rounded Rectangle 3"/>
          <p:cNvSpPr/>
          <p:nvPr/>
        </p:nvSpPr>
        <p:spPr>
          <a:xfrm>
            <a:off x="428715" y="1645285"/>
            <a:ext cx="904240" cy="579755"/>
          </a:xfrm>
          <a:prstGeom prst="roundRect">
            <a:avLst/>
          </a:prstGeom>
          <a:gradFill flip="none">
            <a:gsLst>
              <a:gs pos="0">
                <a:srgbClr val="14CD68"/>
              </a:gs>
              <a:gs pos="100000">
                <a:srgbClr val="035C7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67</a:t>
            </a:r>
          </a:p>
        </p:txBody>
      </p:sp>
      <p:sp>
        <p:nvSpPr>
          <p:cNvPr id="6" name="Rounded Rectangle 5"/>
          <p:cNvSpPr/>
          <p:nvPr/>
        </p:nvSpPr>
        <p:spPr>
          <a:xfrm>
            <a:off x="1586502" y="1645285"/>
            <a:ext cx="904240" cy="579755"/>
          </a:xfrm>
          <a:prstGeom prst="roundRect">
            <a:avLst/>
          </a:prstGeom>
          <a:gradFill flip="none">
            <a:gsLst>
              <a:gs pos="0">
                <a:srgbClr val="14CD68"/>
              </a:gs>
              <a:gs pos="100000">
                <a:srgbClr val="035C7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45</a:t>
            </a:r>
          </a:p>
        </p:txBody>
      </p:sp>
      <p:sp>
        <p:nvSpPr>
          <p:cNvPr id="8" name="Rounded Rectangle 7"/>
          <p:cNvSpPr/>
          <p:nvPr/>
        </p:nvSpPr>
        <p:spPr>
          <a:xfrm>
            <a:off x="3910783" y="1645285"/>
            <a:ext cx="904240" cy="579755"/>
          </a:xfrm>
          <a:prstGeom prst="roundRect">
            <a:avLst/>
          </a:prstGeom>
          <a:gradFill flip="none">
            <a:gsLst>
              <a:gs pos="0">
                <a:srgbClr val="14CD68"/>
              </a:gs>
              <a:gs pos="100000">
                <a:srgbClr val="035C7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7</a:t>
            </a:r>
          </a:p>
        </p:txBody>
      </p:sp>
      <p:sp>
        <p:nvSpPr>
          <p:cNvPr id="9" name="Rounded Rectangle 8"/>
          <p:cNvSpPr/>
          <p:nvPr/>
        </p:nvSpPr>
        <p:spPr>
          <a:xfrm>
            <a:off x="2744289" y="1645285"/>
            <a:ext cx="904240" cy="579755"/>
          </a:xfrm>
          <a:prstGeom prst="roundRect">
            <a:avLst/>
          </a:prstGeom>
          <a:gradFill flip="none">
            <a:gsLst>
              <a:gs pos="0">
                <a:srgbClr val="14CD68"/>
              </a:gs>
              <a:gs pos="100000">
                <a:srgbClr val="035C7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25</a:t>
            </a:r>
          </a:p>
        </p:txBody>
      </p:sp>
    </p:spTree>
    <p:extLst>
      <p:ext uri="{BB962C8B-B14F-4D97-AF65-F5344CB8AC3E}">
        <p14:creationId xmlns:p14="http://schemas.microsoft.com/office/powerpoint/2010/main" val="2675563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91 -0.00162 L 0.66471 0.52685 " pathEditMode="relative" rAng="0" ptsTypes="AA">
                                      <p:cBhvr>
                                        <p:cTn id="6" dur="2000" fill="hold"/>
                                        <p:tgtEl>
                                          <p:spTgt spid="4"/>
                                        </p:tgtEl>
                                        <p:attrNameLst>
                                          <p:attrName>ppt_x</p:attrName>
                                          <p:attrName>ppt_y</p:attrName>
                                        </p:attrNameLst>
                                      </p:cBhvr>
                                      <p:rCtr x="33190" y="26412"/>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2.08333E-6 -1.48148E-6 L 0.3789 0.52685 " pathEditMode="relative" rAng="0" ptsTypes="AA">
                                      <p:cBhvr>
                                        <p:cTn id="10" dur="2000" fill="hold"/>
                                        <p:tgtEl>
                                          <p:spTgt spid="6"/>
                                        </p:tgtEl>
                                        <p:attrNameLst>
                                          <p:attrName>ppt_x</p:attrName>
                                          <p:attrName>ppt_y</p:attrName>
                                        </p:attrNameLst>
                                      </p:cBhvr>
                                      <p:rCtr x="18932" y="26366"/>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1.875E-6 -1.48148E-6 L 0.28411 0.44398 " pathEditMode="relative" rAng="0" ptsTypes="AA">
                                      <p:cBhvr>
                                        <p:cTn id="14" dur="2000" fill="hold"/>
                                        <p:tgtEl>
                                          <p:spTgt spid="9"/>
                                        </p:tgtEl>
                                        <p:attrNameLst>
                                          <p:attrName>ppt_x</p:attrName>
                                          <p:attrName>ppt_y</p:attrName>
                                        </p:attrNameLst>
                                      </p:cBhvr>
                                      <p:rCtr x="14245" y="22222"/>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0.00156 4.07407E-6 L 0.37852 0.44398 " pathEditMode="relative" rAng="0" ptsTypes="AA">
                                      <p:cBhvr>
                                        <p:cTn id="18" dur="2000" fill="hold"/>
                                        <p:tgtEl>
                                          <p:spTgt spid="8"/>
                                        </p:tgtEl>
                                        <p:attrNameLst>
                                          <p:attrName>ppt_x</p:attrName>
                                          <p:attrName>ppt_y</p:attrName>
                                        </p:attrNameLst>
                                      </p:cBhvr>
                                      <p:rCtr x="18997" y="22199"/>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0.00079 4.07407E-6 L -0.09636 0.52523 " pathEditMode="relative" rAng="0" ptsTypes="AA">
                                      <p:cBhvr>
                                        <p:cTn id="22" dur="2000" fill="hold"/>
                                        <p:tgtEl>
                                          <p:spTgt spid="3"/>
                                        </p:tgtEl>
                                        <p:attrNameLst>
                                          <p:attrName>ppt_x</p:attrName>
                                          <p:attrName>ppt_y</p:attrName>
                                        </p:attrNameLst>
                                      </p:cBhvr>
                                      <p:rCtr x="-4779" y="26250"/>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0065 -0.00208 L -0.28554 0.52523 " pathEditMode="relative" rAng="0" ptsTypes="AA">
                                      <p:cBhvr>
                                        <p:cTn id="26" dur="2000" fill="hold"/>
                                        <p:tgtEl>
                                          <p:spTgt spid="2"/>
                                        </p:tgtEl>
                                        <p:attrNameLst>
                                          <p:attrName>ppt_x</p:attrName>
                                          <p:attrName>ppt_y</p:attrName>
                                        </p:attrNameLst>
                                      </p:cBhvr>
                                      <p:rCtr x="-14297" y="26296"/>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0" nodeType="clickEffect">
                                  <p:stCondLst>
                                    <p:cond delay="0"/>
                                  </p:stCondLst>
                                  <p:childTnLst>
                                    <p:animMotion origin="layout" path="M 2.08333E-6 -2.59259E-6 L -0.47513 0.52361 " pathEditMode="relative" rAng="0" ptsTypes="AA">
                                      <p:cBhvr>
                                        <p:cTn id="30" dur="2000" fill="hold"/>
                                        <p:tgtEl>
                                          <p:spTgt spid="115"/>
                                        </p:tgtEl>
                                        <p:attrNameLst>
                                          <p:attrName>ppt_x</p:attrName>
                                          <p:attrName>ppt_y</p:attrName>
                                        </p:attrNameLst>
                                      </p:cBhvr>
                                      <p:rCtr x="-23776" y="26273"/>
                                    </p:animMotion>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0" nodeType="clickEffect">
                                  <p:stCondLst>
                                    <p:cond delay="0"/>
                                  </p:stCondLst>
                                  <p:childTnLst>
                                    <p:animMotion origin="layout" path="M -0.0013 0.00162 L 0.09531 0.52013 " pathEditMode="relative" rAng="0" ptsTypes="AA">
                                      <p:cBhvr>
                                        <p:cTn id="34" dur="2000" fill="hold"/>
                                        <p:tgtEl>
                                          <p:spTgt spid="114"/>
                                        </p:tgtEl>
                                        <p:attrNameLst>
                                          <p:attrName>ppt_x</p:attrName>
                                          <p:attrName>ppt_y</p:attrName>
                                        </p:attrNameLst>
                                      </p:cBhvr>
                                      <p:rCtr x="4831" y="25926"/>
                                    </p:animMotion>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0" nodeType="clickEffect">
                                  <p:stCondLst>
                                    <p:cond delay="0"/>
                                  </p:stCondLst>
                                  <p:childTnLst>
                                    <p:animMotion origin="layout" path="M 0.00287 4.07407E-6 L -0.19127 0.52523 " pathEditMode="relative" rAng="0" ptsTypes="AA">
                                      <p:cBhvr>
                                        <p:cTn id="38" dur="2000" fill="hold"/>
                                        <p:tgtEl>
                                          <p:spTgt spid="101"/>
                                        </p:tgtEl>
                                        <p:attrNameLst>
                                          <p:attrName>ppt_x</p:attrName>
                                          <p:attrName>ppt_y</p:attrName>
                                        </p:attrNameLst>
                                      </p:cBhvr>
                                      <p:rCtr x="-9714" y="26250"/>
                                    </p:animMotion>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0" nodeType="clickEffect">
                                  <p:stCondLst>
                                    <p:cond delay="0"/>
                                  </p:stCondLst>
                                  <p:iterate type="lt">
                                    <p:tmPct val="0"/>
                                  </p:iterate>
                                  <p:childTnLst>
                                    <p:animMotion origin="layout" path="M -3.54167E-6 -2.59259E-6 L -0.85638 0.52083 " pathEditMode="relative" rAng="0" ptsTypes="AA">
                                      <p:cBhvr>
                                        <p:cTn id="42" dur="2000" fill="hold"/>
                                        <p:tgtEl>
                                          <p:spTgt spid="77"/>
                                        </p:tgtEl>
                                        <p:attrNameLst>
                                          <p:attrName>ppt_x</p:attrName>
                                          <p:attrName>ppt_y</p:attrName>
                                        </p:attrNameLst>
                                      </p:cBhvr>
                                      <p:rCtr x="-42826" y="26134"/>
                                    </p:animMotion>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grpId="1" nodeType="clickEffect">
                                  <p:stCondLst>
                                    <p:cond delay="0"/>
                                  </p:stCondLst>
                                  <p:iterate type="lt">
                                    <p:tmPct val="0"/>
                                  </p:iterate>
                                  <p:childTnLst>
                                    <p:animMotion origin="layout" path="M -0.85599 0.51921 L -0.8569 -0.00093 " pathEditMode="relative" rAng="0" ptsTypes="AA">
                                      <p:cBhvr>
                                        <p:cTn id="46" dur="2000" fill="hold"/>
                                        <p:tgtEl>
                                          <p:spTgt spid="77"/>
                                        </p:tgtEl>
                                        <p:attrNameLst>
                                          <p:attrName>ppt_x</p:attrName>
                                          <p:attrName>ppt_y</p:attrName>
                                        </p:attrNameLst>
                                      </p:cBhvr>
                                      <p:rCtr x="-52" y="-26019"/>
                                    </p:animMotion>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grpId="1" nodeType="clickEffect">
                                  <p:stCondLst>
                                    <p:cond delay="0"/>
                                  </p:stCondLst>
                                  <p:childTnLst>
                                    <p:animMotion origin="layout" path="M -0.475885 0.519259 L -0.474948 -0.000926 " pathEditMode="relative" ptsTypes="">
                                      <p:cBhvr>
                                        <p:cTn id="50" dur="2000" fill="hold"/>
                                        <p:tgtEl>
                                          <p:spTgt spid="115"/>
                                        </p:tgtEl>
                                        <p:attrNameLst>
                                          <p:attrName>ppt_x</p:attrName>
                                          <p:attrName>ppt_y</p:attrName>
                                        </p:attrNameLst>
                                      </p:cBhvr>
                                    </p:animMotion>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grpId="1" nodeType="clickEffect">
                                  <p:stCondLst>
                                    <p:cond delay="0"/>
                                  </p:stCondLst>
                                  <p:childTnLst>
                                    <p:animMotion origin="layout" path="M -0.28255 0.51481 L -0.28255 -0.00024 " pathEditMode="relative" rAng="0" ptsTypes="AA">
                                      <p:cBhvr>
                                        <p:cTn id="54" dur="2000" fill="hold"/>
                                        <p:tgtEl>
                                          <p:spTgt spid="2"/>
                                        </p:tgtEl>
                                        <p:attrNameLst>
                                          <p:attrName>ppt_x</p:attrName>
                                          <p:attrName>ppt_y</p:attrName>
                                        </p:attrNameLst>
                                      </p:cBhvr>
                                      <p:rCtr x="0" y="-25764"/>
                                    </p:animMotion>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grpId="1" nodeType="clickEffect">
                                  <p:stCondLst>
                                    <p:cond delay="0"/>
                                  </p:stCondLst>
                                  <p:childTnLst>
                                    <p:animMotion origin="layout" path="M -0.0961 0.51296 L -0.09688 -0.00186 " pathEditMode="relative" rAng="0" ptsTypes="AA">
                                      <p:cBhvr>
                                        <p:cTn id="58" dur="2000" fill="hold"/>
                                        <p:tgtEl>
                                          <p:spTgt spid="3"/>
                                        </p:tgtEl>
                                        <p:attrNameLst>
                                          <p:attrName>ppt_x</p:attrName>
                                          <p:attrName>ppt_y</p:attrName>
                                        </p:attrNameLst>
                                      </p:cBhvr>
                                      <p:rCtr x="-39" y="-25741"/>
                                    </p:animMotion>
                                  </p:childTnLst>
                                </p:cTn>
                              </p:par>
                            </p:childTnLst>
                          </p:cTn>
                        </p:par>
                      </p:childTnLst>
                    </p:cTn>
                  </p:par>
                  <p:par>
                    <p:cTn id="59" fill="hold">
                      <p:stCondLst>
                        <p:cond delay="indefinite"/>
                      </p:stCondLst>
                      <p:childTnLst>
                        <p:par>
                          <p:cTn id="60" fill="hold">
                            <p:stCondLst>
                              <p:cond delay="0"/>
                            </p:stCondLst>
                            <p:childTnLst>
                              <p:par>
                                <p:cTn id="61" presetID="0" presetClass="path" presetSubtype="0" accel="50000" decel="50000" fill="hold" grpId="1" nodeType="clickEffect">
                                  <p:stCondLst>
                                    <p:cond delay="0"/>
                                  </p:stCondLst>
                                  <p:childTnLst>
                                    <p:animMotion origin="layout" path="M 0.37721 0.51296 L 0.2862 -0.00162 " pathEditMode="relative" rAng="0" ptsTypes="AA">
                                      <p:cBhvr>
                                        <p:cTn id="62" dur="2000" fill="hold"/>
                                        <p:tgtEl>
                                          <p:spTgt spid="6"/>
                                        </p:tgtEl>
                                        <p:attrNameLst>
                                          <p:attrName>ppt_x</p:attrName>
                                          <p:attrName>ppt_y</p:attrName>
                                        </p:attrNameLst>
                                      </p:cBhvr>
                                      <p:rCtr x="-4557" y="-25741"/>
                                    </p:animMotion>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1" nodeType="clickEffect">
                                  <p:stCondLst>
                                    <p:cond delay="0"/>
                                  </p:stCondLst>
                                  <p:childTnLst>
                                    <p:animMotion origin="layout" path="M 0.28294 0.43611 L 0.28385 -0.00209 " pathEditMode="relative" rAng="0" ptsTypes="AA">
                                      <p:cBhvr>
                                        <p:cTn id="66" dur="2000" fill="hold"/>
                                        <p:tgtEl>
                                          <p:spTgt spid="9"/>
                                        </p:tgtEl>
                                        <p:attrNameLst>
                                          <p:attrName>ppt_x</p:attrName>
                                          <p:attrName>ppt_y</p:attrName>
                                        </p:attrNameLst>
                                      </p:cBhvr>
                                      <p:rCtr x="39" y="-21921"/>
                                    </p:animMotion>
                                  </p:childTnLst>
                                </p:cTn>
                              </p:par>
                            </p:childTnLst>
                          </p:cTn>
                        </p:par>
                      </p:childTnLst>
                    </p:cTn>
                  </p:par>
                  <p:par>
                    <p:cTn id="67" fill="hold">
                      <p:stCondLst>
                        <p:cond delay="indefinite"/>
                      </p:stCondLst>
                      <p:childTnLst>
                        <p:par>
                          <p:cTn id="68" fill="hold">
                            <p:stCondLst>
                              <p:cond delay="0"/>
                            </p:stCondLst>
                            <p:childTnLst>
                              <p:par>
                                <p:cTn id="69" presetID="0" presetClass="path" presetSubtype="0" accel="50000" decel="50000" fill="hold" grpId="1" nodeType="clickEffect">
                                  <p:stCondLst>
                                    <p:cond delay="0"/>
                                  </p:stCondLst>
                                  <p:childTnLst>
                                    <p:animMotion origin="layout" path="M -0.191094 0.520093 L -0.191094 0.001019 " pathEditMode="relative" ptsTypes="">
                                      <p:cBhvr>
                                        <p:cTn id="70" dur="2000" fill="hold"/>
                                        <p:tgtEl>
                                          <p:spTgt spid="101"/>
                                        </p:tgtEl>
                                        <p:attrNameLst>
                                          <p:attrName>ppt_x</p:attrName>
                                          <p:attrName>ppt_y</p:attrName>
                                        </p:attrNameLst>
                                      </p:cBhvr>
                                    </p:animMotion>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1" nodeType="clickEffect">
                                  <p:stCondLst>
                                    <p:cond delay="0"/>
                                  </p:stCondLst>
                                  <p:childTnLst>
                                    <p:animMotion origin="layout" path="M 0.66497 0.52176 L 0.66497 0.00138 " pathEditMode="relative" rAng="0" ptsTypes="AA">
                                      <p:cBhvr>
                                        <p:cTn id="74" dur="2000" fill="hold"/>
                                        <p:tgtEl>
                                          <p:spTgt spid="4"/>
                                        </p:tgtEl>
                                        <p:attrNameLst>
                                          <p:attrName>ppt_x</p:attrName>
                                          <p:attrName>ppt_y</p:attrName>
                                        </p:attrNameLst>
                                      </p:cBhvr>
                                      <p:rCtr x="0" y="-26019"/>
                                    </p:animMotion>
                                  </p:childTnLst>
                                </p:cTn>
                              </p:par>
                            </p:childTnLst>
                          </p:cTn>
                        </p:par>
                      </p:childTnLst>
                    </p:cTn>
                  </p:par>
                  <p:par>
                    <p:cTn id="75" fill="hold">
                      <p:stCondLst>
                        <p:cond delay="indefinite"/>
                      </p:stCondLst>
                      <p:childTnLst>
                        <p:par>
                          <p:cTn id="76" fill="hold">
                            <p:stCondLst>
                              <p:cond delay="0"/>
                            </p:stCondLst>
                            <p:childTnLst>
                              <p:par>
                                <p:cTn id="77" presetID="0" presetClass="path" presetSubtype="0" accel="50000" decel="50000" fill="hold" grpId="1" nodeType="clickEffect">
                                  <p:stCondLst>
                                    <p:cond delay="0"/>
                                  </p:stCondLst>
                                  <p:childTnLst>
                                    <p:animMotion origin="layout" path="M 0.378 0.43634 L 0.47813 0.00092 " pathEditMode="relative" rAng="0" ptsTypes="AA">
                                      <p:cBhvr>
                                        <p:cTn id="78" dur="2000" fill="hold"/>
                                        <p:tgtEl>
                                          <p:spTgt spid="8"/>
                                        </p:tgtEl>
                                        <p:attrNameLst>
                                          <p:attrName>ppt_x</p:attrName>
                                          <p:attrName>ppt_y</p:attrName>
                                        </p:attrNameLst>
                                      </p:cBhvr>
                                      <p:rCtr x="5000" y="-21782"/>
                                    </p:animMotion>
                                  </p:childTnLst>
                                </p:cTn>
                              </p:par>
                            </p:childTnLst>
                          </p:cTn>
                        </p:par>
                      </p:childTnLst>
                    </p:cTn>
                  </p:par>
                  <p:par>
                    <p:cTn id="79" fill="hold">
                      <p:stCondLst>
                        <p:cond delay="indefinite"/>
                      </p:stCondLst>
                      <p:childTnLst>
                        <p:par>
                          <p:cTn id="80" fill="hold">
                            <p:stCondLst>
                              <p:cond delay="0"/>
                            </p:stCondLst>
                            <p:childTnLst>
                              <p:par>
                                <p:cTn id="81" presetID="0" presetClass="path" presetSubtype="0" accel="50000" decel="50000" fill="hold" grpId="1" nodeType="clickEffect">
                                  <p:stCondLst>
                                    <p:cond delay="0"/>
                                  </p:stCondLst>
                                  <p:childTnLst>
                                    <p:animMotion origin="layout" path="M 0.095729 0.512778 L 0.190000 -0.000370 " pathEditMode="relative" rAng="0" ptsTypes="">
                                      <p:cBhvr>
                                        <p:cTn id="82" dur="2000" fill="hold"/>
                                        <p:tgtEl>
                                          <p:spTgt spid="114"/>
                                        </p:tgtEl>
                                        <p:attrNameLst>
                                          <p:attrName>ppt_x</p:attrName>
                                          <p:attrName>ppt_y</p:attrName>
                                        </p:attrNameLst>
                                      </p:cBhvr>
                                      <p:rCtr x="47" y="-2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7" grpId="1" animBg="1"/>
      <p:bldP spid="101" grpId="0" animBg="1"/>
      <p:bldP spid="101" grpId="1" animBg="1"/>
      <p:bldP spid="114" grpId="0" bldLvl="0" animBg="1"/>
      <p:bldP spid="114" grpId="1" bldLvl="0" animBg="1"/>
      <p:bldP spid="115" grpId="0" bldLvl="0" animBg="1"/>
      <p:bldP spid="115" grpId="1" animBg="1"/>
      <p:bldP spid="2" grpId="0" bldLvl="0" animBg="1"/>
      <p:bldP spid="2" grpId="1" bldLvl="0" animBg="1"/>
      <p:bldP spid="3" grpId="0" bldLvl="0" animBg="1"/>
      <p:bldP spid="3" grpId="1" bldLvl="0" animBg="1"/>
      <p:bldP spid="4" grpId="0" bldLvl="0" animBg="1"/>
      <p:bldP spid="4" grpId="1" animBg="1"/>
      <p:bldP spid="6" grpId="0" bldLvl="0" animBg="1"/>
      <p:bldP spid="6" grpId="1" animBg="1"/>
      <p:bldP spid="8" grpId="0" animBg="1"/>
      <p:bldP spid="8" grpId="1" animBg="1"/>
      <p:bldP spid="9" grpId="0" bldLvl="0" animBg="1"/>
      <p:bldP spid="9" grpId="1"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xmlns=""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610</TotalTime>
  <Words>1428</Words>
  <Application>Microsoft Office PowerPoint</Application>
  <PresentationFormat>Custom</PresentationFormat>
  <Paragraphs>178</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Mesh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PSEUDOCODE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Elie Cordero</dc:creator>
  <cp:lastModifiedBy>earvin</cp:lastModifiedBy>
  <cp:revision>10</cp:revision>
  <dcterms:created xsi:type="dcterms:W3CDTF">2019-07-06T13:35:03Z</dcterms:created>
  <dcterms:modified xsi:type="dcterms:W3CDTF">2019-07-10T23:15:41Z</dcterms:modified>
</cp:coreProperties>
</file>