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3"/>
  </p:notesMasterIdLst>
  <p:sldIdLst>
    <p:sldId id="256" r:id="rId2"/>
    <p:sldId id="257" r:id="rId3"/>
    <p:sldId id="266" r:id="rId4"/>
    <p:sldId id="264" r:id="rId5"/>
    <p:sldId id="258" r:id="rId6"/>
    <p:sldId id="262" r:id="rId7"/>
    <p:sldId id="260" r:id="rId8"/>
    <p:sldId id="265" r:id="rId9"/>
    <p:sldId id="259"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439" autoAdjust="0"/>
  </p:normalViewPr>
  <p:slideViewPr>
    <p:cSldViewPr snapToGrid="0">
      <p:cViewPr varScale="1">
        <p:scale>
          <a:sx n="86" d="100"/>
          <a:sy n="86" d="100"/>
        </p:scale>
        <p:origin x="14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02F4A-0407-4F23-82C4-EE0ACC59E947}" type="datetimeFigureOut">
              <a:rPr lang="de-DE" smtClean="0"/>
              <a:t>12.11.2020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7D781-2B19-46FF-82D1-2A838C7DA24D}" type="slidenum">
              <a:rPr lang="de-DE" smtClean="0"/>
              <a:t>‹#›</a:t>
            </a:fld>
            <a:endParaRPr lang="de-DE"/>
          </a:p>
        </p:txBody>
      </p:sp>
    </p:spTree>
    <p:extLst>
      <p:ext uri="{BB962C8B-B14F-4D97-AF65-F5344CB8AC3E}">
        <p14:creationId xmlns:p14="http://schemas.microsoft.com/office/powerpoint/2010/main" val="272966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2</a:t>
            </a:fld>
            <a:endParaRPr lang="de-DE"/>
          </a:p>
        </p:txBody>
      </p:sp>
    </p:spTree>
    <p:extLst>
      <p:ext uri="{BB962C8B-B14F-4D97-AF65-F5344CB8AC3E}">
        <p14:creationId xmlns:p14="http://schemas.microsoft.com/office/powerpoint/2010/main" val="167068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3</a:t>
            </a:fld>
            <a:endParaRPr lang="de-DE"/>
          </a:p>
        </p:txBody>
      </p:sp>
    </p:spTree>
    <p:extLst>
      <p:ext uri="{BB962C8B-B14F-4D97-AF65-F5344CB8AC3E}">
        <p14:creationId xmlns:p14="http://schemas.microsoft.com/office/powerpoint/2010/main" val="91689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4</a:t>
            </a:fld>
            <a:endParaRPr lang="de-DE"/>
          </a:p>
        </p:txBody>
      </p:sp>
    </p:spTree>
    <p:extLst>
      <p:ext uri="{BB962C8B-B14F-4D97-AF65-F5344CB8AC3E}">
        <p14:creationId xmlns:p14="http://schemas.microsoft.com/office/powerpoint/2010/main" val="139201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they rotate quick enough they will emit electromagnetic radiation since charged particles accelerate along their magnetic field lines and this emission can then be observed by us if it passes our line of sight</a:t>
            </a:r>
          </a:p>
        </p:txBody>
      </p:sp>
      <p:sp>
        <p:nvSpPr>
          <p:cNvPr id="4" name="Slide Number Placeholder 3"/>
          <p:cNvSpPr>
            <a:spLocks noGrp="1"/>
          </p:cNvSpPr>
          <p:nvPr>
            <p:ph type="sldNum" sz="quarter" idx="5"/>
          </p:nvPr>
        </p:nvSpPr>
        <p:spPr/>
        <p:txBody>
          <a:bodyPr/>
          <a:lstStyle/>
          <a:p>
            <a:fld id="{A0F7D781-2B19-46FF-82D1-2A838C7DA24D}" type="slidenum">
              <a:rPr lang="de-DE" smtClean="0"/>
              <a:t>5</a:t>
            </a:fld>
            <a:endParaRPr lang="de-DE"/>
          </a:p>
        </p:txBody>
      </p:sp>
    </p:spTree>
    <p:extLst>
      <p:ext uri="{BB962C8B-B14F-4D97-AF65-F5344CB8AC3E}">
        <p14:creationId xmlns:p14="http://schemas.microsoft.com/office/powerpoint/2010/main" val="243603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6</a:t>
            </a:fld>
            <a:endParaRPr lang="de-DE"/>
          </a:p>
        </p:txBody>
      </p:sp>
    </p:spTree>
    <p:extLst>
      <p:ext uri="{BB962C8B-B14F-4D97-AF65-F5344CB8AC3E}">
        <p14:creationId xmlns:p14="http://schemas.microsoft.com/office/powerpoint/2010/main" val="30152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was a major assumption in our report as there were no papers found analysing the birthrate of MSP in the LMC</a:t>
            </a:r>
          </a:p>
          <a:p>
            <a:pPr marL="171450" indent="-171450">
              <a:buFont typeface="Arial" panose="020B0604020202020204" pitchFamily="34" charset="0"/>
              <a:buChar char="•"/>
            </a:pPr>
            <a:r>
              <a:rPr lang="en-US" dirty="0"/>
              <a:t>We used the SFR of the MW and LMC of the last 2Gyr and used it as a ratio of their MSP birthrate based on the observed birthrate of the MW</a:t>
            </a:r>
          </a:p>
          <a:p>
            <a:pPr marL="171450" indent="-171450">
              <a:buFont typeface="Arial" panose="020B0604020202020204" pitchFamily="34" charset="0"/>
              <a:buChar char="•"/>
            </a:pPr>
            <a:r>
              <a:rPr lang="en-US" dirty="0"/>
              <a:t>Last 2Gyr because our simulation goes 1Gyr back in time</a:t>
            </a:r>
          </a:p>
          <a:p>
            <a:pPr marL="171450" indent="-171450">
              <a:buFont typeface="Arial" panose="020B0604020202020204" pitchFamily="34" charset="0"/>
              <a:buChar char="•"/>
            </a:pPr>
            <a:r>
              <a:rPr lang="en-US" dirty="0"/>
              <a:t>This gave an original result of a MSP being born every 0.36 Myr but if we incorporate the fact that 20% of them are solitary – which is the population we want as these systems have had a high enough velocity to be ejected from the system, our new birth rate becomes every 1.80 Myr</a:t>
            </a:r>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9</a:t>
            </a:fld>
            <a:endParaRPr lang="de-DE"/>
          </a:p>
        </p:txBody>
      </p:sp>
    </p:spTree>
    <p:extLst>
      <p:ext uri="{BB962C8B-B14F-4D97-AF65-F5344CB8AC3E}">
        <p14:creationId xmlns:p14="http://schemas.microsoft.com/office/powerpoint/2010/main" val="2873989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Three percent of the MSP had masses above 2.1 </a:t>
            </a:r>
            <a:r>
              <a:rPr lang="en-US" dirty="0" err="1"/>
              <a:t>M_odot</a:t>
            </a:r>
            <a:r>
              <a:rPr lang="en-US" dirty="0"/>
              <a:t> but with a maximum mass of 2.15 M_\</a:t>
            </a:r>
            <a:r>
              <a:rPr lang="en-US" dirty="0" err="1"/>
              <a:t>odot</a:t>
            </a:r>
            <a:endParaRPr lang="en-US" dirty="0"/>
          </a:p>
          <a:p>
            <a:pPr marL="171450" indent="-171450">
              <a:buFont typeface="Arial" panose="020B0604020202020204" pitchFamily="34" charset="0"/>
              <a:buChar char="•"/>
            </a:pPr>
            <a:r>
              <a:rPr lang="en-US" dirty="0"/>
              <a:t>Used the values given to work backwards and find standard deviation but there was no theorized function so we used a normal distribution based on CLT</a:t>
            </a:r>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10</a:t>
            </a:fld>
            <a:endParaRPr lang="de-DE"/>
          </a:p>
        </p:txBody>
      </p:sp>
    </p:spTree>
    <p:extLst>
      <p:ext uri="{BB962C8B-B14F-4D97-AF65-F5344CB8AC3E}">
        <p14:creationId xmlns:p14="http://schemas.microsoft.com/office/powerpoint/2010/main" val="21083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11</a:t>
            </a:fld>
            <a:endParaRPr lang="de-DE"/>
          </a:p>
        </p:txBody>
      </p:sp>
    </p:spTree>
    <p:extLst>
      <p:ext uri="{BB962C8B-B14F-4D97-AF65-F5344CB8AC3E}">
        <p14:creationId xmlns:p14="http://schemas.microsoft.com/office/powerpoint/2010/main" val="18156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23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1447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16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5299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5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2264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8271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7141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70F276-1833-4A75-9C1D-A56E2295A68D}" type="datetimeFigureOut">
              <a:rPr lang="en-US" smtClean="0"/>
              <a:t>11/12/2020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056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70F276-1833-4A75-9C1D-A56E2295A68D}" type="datetimeFigureOut">
              <a:rPr lang="en-US" smtClean="0"/>
              <a:t>11/12/2020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326771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A70F276-1833-4A75-9C1D-A56E2295A68D}" type="datetimeFigureOut">
              <a:rPr lang="en-US" smtClean="0"/>
              <a:t>11/12/2020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257205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70F276-1833-4A75-9C1D-A56E2295A68D}" type="datetimeFigureOut">
              <a:rPr lang="en-US" smtClean="0"/>
              <a:pPr/>
              <a:t>11/12/2020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844951-7827-47D4-8276-7DDE1FA7D85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52249"/>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FBDF-EC54-4269-8453-B58C1D557841}"/>
              </a:ext>
            </a:extLst>
          </p:cNvPr>
          <p:cNvSpPr>
            <a:spLocks noGrp="1"/>
          </p:cNvSpPr>
          <p:nvPr>
            <p:ph type="ctrTitle"/>
          </p:nvPr>
        </p:nvSpPr>
        <p:spPr>
          <a:xfrm>
            <a:off x="1060411" y="1575369"/>
            <a:ext cx="7177577" cy="2387600"/>
          </a:xfrm>
        </p:spPr>
        <p:txBody>
          <a:bodyPr>
            <a:noAutofit/>
          </a:bodyPr>
          <a:lstStyle/>
          <a:p>
            <a:pPr algn="l"/>
            <a:r>
              <a:rPr lang="en-US" sz="6000" b="1" dirty="0">
                <a:solidFill>
                  <a:schemeClr val="tx1"/>
                </a:solidFill>
                <a:latin typeface="Times New Roman" panose="02020603050405020304" pitchFamily="18" charset="0"/>
                <a:cs typeface="Times New Roman" panose="02020603050405020304" pitchFamily="18" charset="0"/>
              </a:rPr>
              <a:t>The Milky Way and its Millisecond Pulsar Population</a:t>
            </a:r>
            <a:endParaRPr lang="de-DE" sz="6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FBEF3D-7572-4BF0-AC40-2DDDAFAC12AF}"/>
              </a:ext>
            </a:extLst>
          </p:cNvPr>
          <p:cNvSpPr>
            <a:spLocks noGrp="1"/>
          </p:cNvSpPr>
          <p:nvPr>
            <p:ph type="subTitle" idx="1"/>
          </p:nvPr>
        </p:nvSpPr>
        <p:spPr>
          <a:xfrm>
            <a:off x="1060412" y="4471528"/>
            <a:ext cx="6858000" cy="1655762"/>
          </a:xfrm>
        </p:spPr>
        <p:txBody>
          <a:bodyPr>
            <a:normAutofit/>
          </a:bodyPr>
          <a:lstStyle/>
          <a:p>
            <a:pPr algn="l"/>
            <a:r>
              <a:rPr lang="en-US" sz="2200" dirty="0" err="1">
                <a:solidFill>
                  <a:schemeClr val="tx2">
                    <a:alpha val="60000"/>
                  </a:schemeClr>
                </a:solidFill>
              </a:rPr>
              <a:t>Shiyang</a:t>
            </a:r>
            <a:r>
              <a:rPr lang="en-US" sz="2200" dirty="0">
                <a:solidFill>
                  <a:schemeClr val="tx2">
                    <a:alpha val="60000"/>
                  </a:schemeClr>
                </a:solidFill>
              </a:rPr>
              <a:t> Zhang, </a:t>
            </a:r>
            <a:r>
              <a:rPr lang="en-US" sz="2200" dirty="0" err="1">
                <a:solidFill>
                  <a:schemeClr val="tx2">
                    <a:alpha val="60000"/>
                  </a:schemeClr>
                </a:solidFill>
              </a:rPr>
              <a:t>Arend</a:t>
            </a:r>
            <a:r>
              <a:rPr lang="en-US" sz="2200" dirty="0">
                <a:solidFill>
                  <a:schemeClr val="tx2">
                    <a:alpha val="60000"/>
                  </a:schemeClr>
                </a:solidFill>
              </a:rPr>
              <a:t> </a:t>
            </a:r>
            <a:r>
              <a:rPr lang="en-US" sz="2200" dirty="0" err="1">
                <a:solidFill>
                  <a:schemeClr val="tx2">
                    <a:alpha val="60000"/>
                  </a:schemeClr>
                </a:solidFill>
              </a:rPr>
              <a:t>Moerman</a:t>
            </a:r>
            <a:r>
              <a:rPr lang="en-US" sz="2200" dirty="0">
                <a:solidFill>
                  <a:schemeClr val="tx2">
                    <a:alpha val="60000"/>
                  </a:schemeClr>
                </a:solidFill>
              </a:rPr>
              <a:t>, </a:t>
            </a:r>
          </a:p>
          <a:p>
            <a:pPr algn="l"/>
            <a:r>
              <a:rPr lang="en-US" sz="2200" dirty="0">
                <a:solidFill>
                  <a:schemeClr val="tx2">
                    <a:alpha val="60000"/>
                  </a:schemeClr>
                </a:solidFill>
              </a:rPr>
              <a:t>Erwan Hochart</a:t>
            </a:r>
            <a:endParaRPr lang="de-DE" sz="2200" dirty="0">
              <a:solidFill>
                <a:schemeClr val="tx2">
                  <a:alpha val="60000"/>
                </a:schemeClr>
              </a:solidFill>
            </a:endParaRPr>
          </a:p>
        </p:txBody>
      </p:sp>
      <p:pic>
        <p:nvPicPr>
          <p:cNvPr id="4" name="Picture 3">
            <a:extLst>
              <a:ext uri="{FF2B5EF4-FFF2-40B4-BE49-F238E27FC236}">
                <a16:creationId xmlns:a16="http://schemas.microsoft.com/office/drawing/2014/main" id="{DB278B7E-5E47-46B6-9D2E-4DF5270957F3}"/>
              </a:ext>
            </a:extLst>
          </p:cNvPr>
          <p:cNvPicPr>
            <a:picLocks noChangeAspect="1"/>
          </p:cNvPicPr>
          <p:nvPr/>
        </p:nvPicPr>
        <p:blipFill rotWithShape="1">
          <a:blip r:embed="rId2">
            <a:alphaModFix/>
          </a:blip>
          <a:srcRect l="28291" r="34550" b="-1"/>
          <a:stretch/>
        </p:blipFill>
        <p:spPr>
          <a:xfrm>
            <a:off x="8383817" y="11"/>
            <a:ext cx="3795990" cy="6333678"/>
          </a:xfrm>
          <a:prstGeom prst="rect">
            <a:avLst/>
          </a:prstGeom>
        </p:spPr>
      </p:pic>
    </p:spTree>
    <p:extLst>
      <p:ext uri="{BB962C8B-B14F-4D97-AF65-F5344CB8AC3E}">
        <p14:creationId xmlns:p14="http://schemas.microsoft.com/office/powerpoint/2010/main" val="313178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Mass Distribution</a:t>
            </a:r>
            <a:endParaRPr lang="de-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093466-BF7B-40D6-9AC4-DCFA51C97653}"/>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Energy conservation code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Neutron stars tend to be </a:t>
                </a:r>
                <a14:m>
                  <m:oMath xmlns:m="http://schemas.openxmlformats.org/officeDocument/2006/math">
                    <m:r>
                      <a:rPr lang="en-US" b="0" i="1" smtClean="0">
                        <a:latin typeface="Cambria Math" panose="02040503050406030204" pitchFamily="18" charset="0"/>
                      </a:rPr>
                      <m:t>1.4 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m:t>
                        </m:r>
                      </m:sub>
                    </m:sSub>
                  </m:oMath>
                </a14:m>
                <a:r>
                  <a:rPr lang="de-DE" dirty="0">
                    <a:latin typeface="Times New Roman" panose="02020603050405020304" pitchFamily="18" charset="0"/>
                    <a:cs typeface="Times New Roman" panose="02020603050405020304" pitchFamily="18" charset="0"/>
                  </a:rPr>
                  <a:t> (Chandresakhar limit)</a:t>
                </a: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 Millisecond pulsars accrete mass</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Data taken from Antoniadis et al. 2016</a:t>
                </a:r>
              </a:p>
              <a:p>
                <a:pPr lvl="2">
                  <a:buFont typeface="Arial" panose="020B0604020202020204" pitchFamily="34" charset="0"/>
                  <a:buChar char="•"/>
                </a:pPr>
                <a14:m>
                  <m:oMath xmlns:m="http://schemas.openxmlformats.org/officeDocument/2006/math">
                    <m:acc>
                      <m:accPr>
                        <m:chr m:val="̅"/>
                        <m:ctrlPr>
                          <a:rPr lang="en-US" sz="2000" b="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𝑚</m:t>
                        </m:r>
                      </m:e>
                    </m:acc>
                    <m:r>
                      <a:rPr lang="en-US" sz="2000" b="0" i="1" smtClean="0">
                        <a:latin typeface="Cambria Math" panose="02040503050406030204" pitchFamily="18" charset="0"/>
                        <a:cs typeface="Times New Roman" panose="02020603050405020304" pitchFamily="18" charset="0"/>
                      </a:rPr>
                      <m:t>=1.4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𝑀</m:t>
                        </m:r>
                      </m:e>
                      <m:sub>
                        <m:r>
                          <a:rPr lang="en-US" sz="2000" b="0" i="1" smtClean="0">
                            <a:latin typeface="Cambria Math" panose="02040503050406030204" pitchFamily="18" charset="0"/>
                            <a:cs typeface="Times New Roman" panose="02020603050405020304" pitchFamily="18" charset="0"/>
                          </a:rPr>
                          <m:t>⊙</m:t>
                        </m:r>
                      </m:sub>
                    </m:sSub>
                  </m:oMath>
                </a14:m>
                <a:endParaRPr lang="de-DE" sz="20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𝑚</m:t>
                        </m:r>
                      </m:sub>
                    </m:sSub>
                    <m:r>
                      <a:rPr lang="en-US" sz="2000" b="0" i="0" smtClean="0">
                        <a:latin typeface="Cambria Math" panose="02040503050406030204" pitchFamily="18" charset="0"/>
                        <a:cs typeface="Times New Roman" panose="02020603050405020304" pitchFamily="18" charset="0"/>
                      </a:rPr>
                      <m:t>=0.3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𝑀</m:t>
                        </m:r>
                      </m:e>
                      <m:sub>
                        <m:r>
                          <a:rPr lang="en-US" sz="2000" b="0" i="1" smtClean="0">
                            <a:latin typeface="Cambria Math" panose="02040503050406030204" pitchFamily="18" charset="0"/>
                            <a:cs typeface="Times New Roman" panose="02020603050405020304" pitchFamily="18" charset="0"/>
                          </a:rPr>
                          <m:t>⊙</m:t>
                        </m:r>
                      </m:sub>
                    </m:sSub>
                  </m:oMath>
                </a14:m>
                <a:endParaRPr lang="de-DE"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 Gaussian Distribution – Central Limit Theorem</a:t>
                </a:r>
              </a:p>
            </p:txBody>
          </p:sp>
        </mc:Choice>
        <mc:Fallback xmlns="">
          <p:sp>
            <p:nvSpPr>
              <p:cNvPr id="3" name="Content Placeholder 2">
                <a:extLst>
                  <a:ext uri="{FF2B5EF4-FFF2-40B4-BE49-F238E27FC236}">
                    <a16:creationId xmlns:a16="http://schemas.microsoft.com/office/drawing/2014/main" id="{8A093466-BF7B-40D6-9AC4-DCFA51C97653}"/>
                  </a:ext>
                </a:extLst>
              </p:cNvPr>
              <p:cNvSpPr>
                <a:spLocks noGrp="1" noRot="1" noChangeAspect="1" noMove="1" noResize="1" noEditPoints="1" noAdjustHandles="1" noChangeArrowheads="1" noChangeShapeType="1" noTextEdit="1"/>
              </p:cNvSpPr>
              <p:nvPr>
                <p:ph idx="1"/>
              </p:nvPr>
            </p:nvSpPr>
            <p:spPr>
              <a:blipFill>
                <a:blip r:embed="rId3"/>
                <a:stretch>
                  <a:fillRect l="-1455" t="-1667"/>
                </a:stretch>
              </a:blipFill>
            </p:spPr>
            <p:txBody>
              <a:bodyPr/>
              <a:lstStyle/>
              <a:p>
                <a:r>
                  <a:rPr lang="de-DE">
                    <a:noFill/>
                  </a:rPr>
                  <a:t> </a:t>
                </a:r>
              </a:p>
            </p:txBody>
          </p:sp>
        </mc:Fallback>
      </mc:AlternateContent>
      <p:sp>
        <p:nvSpPr>
          <p:cNvPr id="5" name="TextBox 4">
            <a:extLst>
              <a:ext uri="{FF2B5EF4-FFF2-40B4-BE49-F238E27FC236}">
                <a16:creationId xmlns:a16="http://schemas.microsoft.com/office/drawing/2014/main" id="{3C797C46-52F9-48B7-82C1-BED61BD74B07}"/>
              </a:ext>
            </a:extLst>
          </p:cNvPr>
          <p:cNvSpPr txBox="1"/>
          <p:nvPr/>
        </p:nvSpPr>
        <p:spPr>
          <a:xfrm>
            <a:off x="-1" y="6469112"/>
            <a:ext cx="574915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2.3 Sampled Millisecond Pulsar Population: Mass Distribution</a:t>
            </a:r>
            <a:endParaRPr lang="de-D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01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spTree>
    <p:extLst>
      <p:ext uri="{BB962C8B-B14F-4D97-AF65-F5344CB8AC3E}">
        <p14:creationId xmlns:p14="http://schemas.microsoft.com/office/powerpoint/2010/main" val="258666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idx="4294967295"/>
          </p:nvPr>
        </p:nvSpPr>
        <p:spPr>
          <a:xfrm>
            <a:off x="122237" y="2023879"/>
            <a:ext cx="11947525" cy="2810242"/>
          </a:xfrm>
        </p:spPr>
        <p:txBody>
          <a:bodyPr>
            <a:normAutofit/>
          </a:bodyPr>
          <a:lstStyle/>
          <a:p>
            <a:r>
              <a:rPr lang="en-US" sz="6600" b="1" dirty="0">
                <a:latin typeface="Times New Roman" panose="02020603050405020304" pitchFamily="18" charset="0"/>
                <a:cs typeface="Times New Roman" panose="02020603050405020304" pitchFamily="18" charset="0"/>
              </a:rPr>
              <a:t>Aim: To research the possibility of an exotic millisecond pulsar population within the Milky Way</a:t>
            </a:r>
            <a:endParaRPr lang="de-DE"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48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pic>
        <p:nvPicPr>
          <p:cNvPr id="6" name="Picture 5">
            <a:extLst>
              <a:ext uri="{FF2B5EF4-FFF2-40B4-BE49-F238E27FC236}">
                <a16:creationId xmlns:a16="http://schemas.microsoft.com/office/drawing/2014/main" id="{C1B910C3-FCBE-42CD-8E1B-D2E93D88DE7A}"/>
              </a:ext>
            </a:extLst>
          </p:cNvPr>
          <p:cNvPicPr>
            <a:picLocks noChangeAspect="1"/>
          </p:cNvPicPr>
          <p:nvPr/>
        </p:nvPicPr>
        <p:blipFill rotWithShape="1">
          <a:blip r:embed="rId3">
            <a:extLst>
              <a:ext uri="{28A0092B-C50C-407E-A947-70E740481C1C}">
                <a14:useLocalDpi xmlns:a14="http://schemas.microsoft.com/office/drawing/2010/main" val="0"/>
              </a:ext>
            </a:extLst>
          </a:blip>
          <a:srcRect l="2162" r="7107"/>
          <a:stretch/>
        </p:blipFill>
        <p:spPr>
          <a:xfrm>
            <a:off x="5868977" y="1915153"/>
            <a:ext cx="5286703" cy="3884522"/>
          </a:xfrm>
          <a:prstGeom prst="rect">
            <a:avLst/>
          </a:prstGeom>
        </p:spPr>
      </p:pic>
    </p:spTree>
    <p:extLst>
      <p:ext uri="{BB962C8B-B14F-4D97-AF65-F5344CB8AC3E}">
        <p14:creationId xmlns:p14="http://schemas.microsoft.com/office/powerpoint/2010/main" val="381510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pic>
        <p:nvPicPr>
          <p:cNvPr id="8" name="Picture 7">
            <a:extLst>
              <a:ext uri="{FF2B5EF4-FFF2-40B4-BE49-F238E27FC236}">
                <a16:creationId xmlns:a16="http://schemas.microsoft.com/office/drawing/2014/main" id="{F55A39CC-0535-4726-8C75-4E78E821A470}"/>
              </a:ext>
            </a:extLst>
          </p:cNvPr>
          <p:cNvPicPr>
            <a:picLocks noChangeAspect="1"/>
          </p:cNvPicPr>
          <p:nvPr/>
        </p:nvPicPr>
        <p:blipFill rotWithShape="1">
          <a:blip r:embed="rId3">
            <a:extLst>
              <a:ext uri="{28A0092B-C50C-407E-A947-70E740481C1C}">
                <a14:useLocalDpi xmlns:a14="http://schemas.microsoft.com/office/drawing/2010/main" val="0"/>
              </a:ext>
            </a:extLst>
          </a:blip>
          <a:srcRect l="2162" r="7107"/>
          <a:stretch/>
        </p:blipFill>
        <p:spPr>
          <a:xfrm>
            <a:off x="5868977" y="1915153"/>
            <a:ext cx="5286703" cy="3884522"/>
          </a:xfrm>
          <a:prstGeom prst="rect">
            <a:avLst/>
          </a:prstGeom>
        </p:spPr>
      </p:pic>
    </p:spTree>
    <p:extLst>
      <p:ext uri="{BB962C8B-B14F-4D97-AF65-F5344CB8AC3E}">
        <p14:creationId xmlns:p14="http://schemas.microsoft.com/office/powerpoint/2010/main" val="110034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FE99-3FB1-41FB-888F-B8C23085DD5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Millisecond Pulsars: What are they?</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B7716B-BAEE-4CD2-A094-DFEFEDE701E0}"/>
              </a:ext>
            </a:extLst>
          </p:cNvPr>
          <p:cNvSpPr>
            <a:spLocks noGrp="1"/>
          </p:cNvSpPr>
          <p:nvPr>
            <p:ph idx="1"/>
          </p:nvPr>
        </p:nvSpPr>
        <p:spPr>
          <a:xfrm>
            <a:off x="1066800" y="1854123"/>
            <a:ext cx="10058400" cy="4023360"/>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Supernova event causes significant mass loss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Research targets for a wide range of physics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General Relativity</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Planetary Systems </a:t>
            </a:r>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rotate 30 to 700 times per second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Lifetime comparable to the age of the Universe</a:t>
            </a:r>
          </a:p>
        </p:txBody>
      </p:sp>
      <p:sp>
        <p:nvSpPr>
          <p:cNvPr id="4" name="TextBox 3">
            <a:extLst>
              <a:ext uri="{FF2B5EF4-FFF2-40B4-BE49-F238E27FC236}">
                <a16:creationId xmlns:a16="http://schemas.microsoft.com/office/drawing/2014/main" id="{C4687036-889B-46A9-8494-BC76F567DC44}"/>
              </a:ext>
            </a:extLst>
          </p:cNvPr>
          <p:cNvSpPr txBox="1"/>
          <p:nvPr/>
        </p:nvSpPr>
        <p:spPr>
          <a:xfrm>
            <a:off x="0" y="6469112"/>
            <a:ext cx="429516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Millisecond Pulsars: What are they?</a:t>
            </a:r>
            <a:endParaRPr lang="de-DE"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55DAB4E-EC1F-42C9-8D4C-259D5FF858E1}"/>
              </a:ext>
            </a:extLst>
          </p:cNvPr>
          <p:cNvPicPr>
            <a:picLocks noChangeAspect="1"/>
          </p:cNvPicPr>
          <p:nvPr/>
        </p:nvPicPr>
        <p:blipFill>
          <a:blip r:embed="rId3"/>
          <a:stretch>
            <a:fillRect/>
          </a:stretch>
        </p:blipFill>
        <p:spPr>
          <a:xfrm>
            <a:off x="6768791" y="2174432"/>
            <a:ext cx="5164060" cy="2509135"/>
          </a:xfrm>
          <a:prstGeom prst="rect">
            <a:avLst/>
          </a:prstGeom>
        </p:spPr>
      </p:pic>
      <p:sp>
        <p:nvSpPr>
          <p:cNvPr id="10" name="TextBox 9">
            <a:extLst>
              <a:ext uri="{FF2B5EF4-FFF2-40B4-BE49-F238E27FC236}">
                <a16:creationId xmlns:a16="http://schemas.microsoft.com/office/drawing/2014/main" id="{3379FB2F-FE27-4B71-B35E-A58BECDA9E5B}"/>
              </a:ext>
            </a:extLst>
          </p:cNvPr>
          <p:cNvSpPr txBox="1"/>
          <p:nvPr/>
        </p:nvSpPr>
        <p:spPr>
          <a:xfrm>
            <a:off x="6618249" y="4800330"/>
            <a:ext cx="5465143"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Image courtesy of Lorimer 2001</a:t>
            </a:r>
            <a:endParaRPr lang="de-D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47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spTree>
    <p:extLst>
      <p:ext uri="{BB962C8B-B14F-4D97-AF65-F5344CB8AC3E}">
        <p14:creationId xmlns:p14="http://schemas.microsoft.com/office/powerpoint/2010/main" val="158722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Velocity Distribution</a:t>
            </a:r>
            <a:endParaRPr lang="de-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093466-BF7B-40D6-9AC4-DCFA51C97653}"/>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Only look at a Supernova origin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Distribution based on Hansen and Phinney (1997)</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𝑘</m:t>
                              </m:r>
                            </m:sub>
                          </m:sSub>
                        </m:e>
                      </m:d>
                      <m:r>
                        <a:rPr lang="en-US" sz="2400" b="0" i="1" smtClean="0">
                          <a:latin typeface="Cambria Math" panose="02040503050406030204" pitchFamily="18" charset="0"/>
                          <a:cs typeface="Times New Roman" panose="02020603050405020304" pitchFamily="18" charset="0"/>
                        </a:rPr>
                        <m:t>=</m:t>
                      </m:r>
                      <m:rad>
                        <m:radPr>
                          <m:degHide m:val="on"/>
                          <m:ctrlPr>
                            <a:rPr lang="en-US" sz="2400" b="0" i="1" smtClean="0">
                              <a:latin typeface="Cambria Math" panose="02040503050406030204" pitchFamily="18" charset="0"/>
                              <a:cs typeface="Times New Roman" panose="02020603050405020304" pitchFamily="18" charset="0"/>
                            </a:rPr>
                          </m:ctrlPr>
                        </m:radPr>
                        <m:deg/>
                        <m:e>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𝜋</m:t>
                              </m:r>
                            </m:den>
                          </m:f>
                        </m:e>
                      </m:rad>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𝑣</m:t>
                                      </m:r>
                                    </m:e>
                                  </m:acc>
                                </m:e>
                                <m:sub>
                                  <m:r>
                                    <a:rPr lang="en-US" sz="2400" b="0" i="1" smtClean="0">
                                      <a:latin typeface="Cambria Math" panose="02040503050406030204" pitchFamily="18" charset="0"/>
                                      <a:cs typeface="Times New Roman" panose="02020603050405020304" pitchFamily="18" charset="0"/>
                                    </a:rPr>
                                    <m:t>𝑘</m:t>
                                  </m:r>
                                </m:sub>
                              </m:sSub>
                            </m:e>
                            <m:sup>
                              <m:r>
                                <a:rPr lang="en-US" sz="2400" b="0" i="1" smtClean="0">
                                  <a:latin typeface="Cambria Math" panose="02040503050406030204" pitchFamily="18" charset="0"/>
                                  <a:cs typeface="Times New Roman" panose="02020603050405020304" pitchFamily="18" charset="0"/>
                                </a:rPr>
                                <m:t>2</m:t>
                              </m:r>
                            </m:sup>
                          </m:sSup>
                        </m:num>
                        <m:den>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𝑣</m:t>
                              </m:r>
                            </m:sub>
                            <m:sup>
                              <m:r>
                                <a:rPr lang="en-US" sz="2400" b="0" i="1" smtClean="0">
                                  <a:latin typeface="Cambria Math" panose="02040503050406030204" pitchFamily="18" charset="0"/>
                                  <a:cs typeface="Times New Roman" panose="02020603050405020304" pitchFamily="18" charset="0"/>
                                </a:rPr>
                                <m:t>3</m:t>
                              </m:r>
                            </m:sup>
                          </m:sSubSup>
                        </m:den>
                      </m:f>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𝑘</m:t>
                                      </m:r>
                                    </m:sub>
                                    <m:sup>
                                      <m:r>
                                        <a:rPr lang="en-US" sz="2400" i="1">
                                          <a:latin typeface="Cambria Math" panose="02040503050406030204" pitchFamily="18" charset="0"/>
                                          <a:cs typeface="Times New Roman" panose="02020603050405020304" pitchFamily="18" charset="0"/>
                                        </a:rPr>
                                        <m:t>2</m:t>
                                      </m:r>
                                    </m:sup>
                                  </m:sSubSup>
                                </m:num>
                                <m:den>
                                  <m:r>
                                    <a:rPr lang="en-US" sz="2400" i="1">
                                      <a:latin typeface="Cambria Math" panose="02040503050406030204" pitchFamily="18" charset="0"/>
                                      <a:cs typeface="Times New Roman" panose="02020603050405020304" pitchFamily="18" charset="0"/>
                                    </a:rPr>
                                    <m:t>2</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𝑣</m:t>
                                      </m:r>
                                    </m:sub>
                                    <m:sup>
                                      <m:r>
                                        <a:rPr lang="en-US" sz="2400" i="1">
                                          <a:latin typeface="Cambria Math" panose="02040503050406030204" pitchFamily="18" charset="0"/>
                                          <a:cs typeface="Times New Roman" panose="02020603050405020304" pitchFamily="18" charset="0"/>
                                        </a:rPr>
                                        <m:t>2</m:t>
                                      </m:r>
                                    </m:sup>
                                  </m:sSubSup>
                                </m:den>
                              </m:f>
                            </m:e>
                          </m:d>
                        </m:e>
                      </m:func>
                    </m:oMath>
                  </m:oMathPara>
                </a14:m>
                <a:endParaRPr lang="de-DE"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𝑣</m:t>
                        </m:r>
                      </m:sub>
                    </m:sSub>
                    <m:r>
                      <a:rPr lang="en-US" b="0" i="1" smtClean="0">
                        <a:latin typeface="Cambria Math" panose="02040503050406030204" pitchFamily="18" charset="0"/>
                        <a:cs typeface="Times New Roman" panose="02020603050405020304" pitchFamily="18" charset="0"/>
                      </a:rPr>
                      <m:t>=190 </m:t>
                    </m:r>
                    <m:r>
                      <m:rPr>
                        <m:sty m:val="p"/>
                      </m:rPr>
                      <a:rPr lang="en-US" b="0" i="0" smtClean="0">
                        <a:latin typeface="Cambria Math" panose="02040503050406030204" pitchFamily="18" charset="0"/>
                        <a:cs typeface="Times New Roman" panose="02020603050405020304" pitchFamily="18" charset="0"/>
                      </a:rPr>
                      <m:t>km</m:t>
                    </m:r>
                    <m:r>
                      <a:rPr lang="en-US" b="0" i="0"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s</m:t>
                        </m:r>
                      </m:e>
                      <m:sup>
                        <m:r>
                          <a:rPr lang="en-US" b="0" i="0" smtClean="0">
                            <a:latin typeface="Cambria Math" panose="02040503050406030204" pitchFamily="18" charset="0"/>
                            <a:cs typeface="Times New Roman" panose="02020603050405020304" pitchFamily="18" charset="0"/>
                          </a:rPr>
                          <m:t>−1</m:t>
                        </m:r>
                      </m:sup>
                    </m:sSup>
                  </m:oMath>
                </a14:m>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dirty="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𝑣</m:t>
                            </m:r>
                          </m:e>
                        </m:acc>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=250</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km</m:t>
                    </m:r>
                    <m:r>
                      <a:rPr lang="en-US" b="0" i="0"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s</m:t>
                        </m:r>
                      </m:e>
                      <m:sup>
                        <m:r>
                          <a:rPr lang="en-US" b="0" i="0" smtClean="0">
                            <a:latin typeface="Cambria Math" panose="02040503050406030204" pitchFamily="18" charset="0"/>
                            <a:cs typeface="Times New Roman" panose="02020603050405020304" pitchFamily="18" charset="0"/>
                          </a:rPr>
                          <m:t>−1</m:t>
                        </m:r>
                      </m:sup>
                    </m:sSup>
                  </m:oMath>
                </a14:m>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 Randomised orientation</a:t>
                </a:r>
              </a:p>
            </p:txBody>
          </p:sp>
        </mc:Choice>
        <mc:Fallback xmlns="">
          <p:sp>
            <p:nvSpPr>
              <p:cNvPr id="3" name="Content Placeholder 2">
                <a:extLst>
                  <a:ext uri="{FF2B5EF4-FFF2-40B4-BE49-F238E27FC236}">
                    <a16:creationId xmlns:a16="http://schemas.microsoft.com/office/drawing/2014/main" id="{8A093466-BF7B-40D6-9AC4-DCFA51C97653}"/>
                  </a:ext>
                </a:extLst>
              </p:cNvPr>
              <p:cNvSpPr>
                <a:spLocks noGrp="1" noRot="1" noChangeAspect="1" noMove="1" noResize="1" noEditPoints="1" noAdjustHandles="1" noChangeArrowheads="1" noChangeShapeType="1" noTextEdit="1"/>
              </p:cNvSpPr>
              <p:nvPr>
                <p:ph idx="1"/>
              </p:nvPr>
            </p:nvSpPr>
            <p:spPr>
              <a:blipFill>
                <a:blip r:embed="rId2"/>
                <a:stretch>
                  <a:fillRect l="-1697" t="-1667"/>
                </a:stretch>
              </a:blipFill>
            </p:spPr>
            <p:txBody>
              <a:bodyPr/>
              <a:lstStyle/>
              <a:p>
                <a:r>
                  <a:rPr lang="de-DE">
                    <a:noFill/>
                  </a:rPr>
                  <a:t> </a:t>
                </a:r>
              </a:p>
            </p:txBody>
          </p:sp>
        </mc:Fallback>
      </mc:AlternateContent>
      <p:sp>
        <p:nvSpPr>
          <p:cNvPr id="5" name="TextBox 4">
            <a:extLst>
              <a:ext uri="{FF2B5EF4-FFF2-40B4-BE49-F238E27FC236}">
                <a16:creationId xmlns:a16="http://schemas.microsoft.com/office/drawing/2014/main" id="{3C797C46-52F9-48B7-82C1-BED61BD74B07}"/>
              </a:ext>
            </a:extLst>
          </p:cNvPr>
          <p:cNvSpPr txBox="1"/>
          <p:nvPr/>
        </p:nvSpPr>
        <p:spPr>
          <a:xfrm>
            <a:off x="-1" y="6469112"/>
            <a:ext cx="57596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2.1 Sampled Millisecond Pulsar Population: Velocity Distribution</a:t>
            </a:r>
            <a:endParaRPr lang="de-D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13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497A5C-A250-448F-9A96-32574DEC4311}"/>
              </a:ext>
            </a:extLst>
          </p:cNvPr>
          <p:cNvPicPr>
            <a:picLocks noChangeAspect="1"/>
          </p:cNvPicPr>
          <p:nvPr/>
        </p:nvPicPr>
        <p:blipFill rotWithShape="1">
          <a:blip r:embed="rId2">
            <a:extLst>
              <a:ext uri="{28A0092B-C50C-407E-A947-70E740481C1C}">
                <a14:useLocalDpi xmlns:a14="http://schemas.microsoft.com/office/drawing/2010/main" val="0"/>
              </a:ext>
            </a:extLst>
          </a:blip>
          <a:srcRect r="6818"/>
          <a:stretch/>
        </p:blipFill>
        <p:spPr>
          <a:xfrm>
            <a:off x="1097279" y="1845734"/>
            <a:ext cx="4998722" cy="4023359"/>
          </a:xfrm>
          <a:prstGeom prst="rect">
            <a:avLst/>
          </a:prstGeom>
        </p:spPr>
      </p:pic>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Velocity Distribution</a:t>
            </a:r>
            <a:endParaRPr lang="de-DE" dirty="0"/>
          </a:p>
        </p:txBody>
      </p:sp>
      <p:sp>
        <p:nvSpPr>
          <p:cNvPr id="5" name="TextBox 4">
            <a:extLst>
              <a:ext uri="{FF2B5EF4-FFF2-40B4-BE49-F238E27FC236}">
                <a16:creationId xmlns:a16="http://schemas.microsoft.com/office/drawing/2014/main" id="{3C797C46-52F9-48B7-82C1-BED61BD74B07}"/>
              </a:ext>
            </a:extLst>
          </p:cNvPr>
          <p:cNvSpPr txBox="1"/>
          <p:nvPr/>
        </p:nvSpPr>
        <p:spPr>
          <a:xfrm>
            <a:off x="-1" y="6469112"/>
            <a:ext cx="57596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2.1 Sampled Millisecond Pulsar Population: Velocity Distribution</a:t>
            </a:r>
            <a:endParaRPr lang="de-DE" sz="16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F881DD4-0FDF-4F1F-8C78-59CD8EE874E8}"/>
              </a:ext>
            </a:extLst>
          </p:cNvPr>
          <p:cNvPicPr>
            <a:picLocks noChangeAspect="1"/>
          </p:cNvPicPr>
          <p:nvPr/>
        </p:nvPicPr>
        <p:blipFill rotWithShape="1">
          <a:blip r:embed="rId3">
            <a:extLst>
              <a:ext uri="{28A0092B-C50C-407E-A947-70E740481C1C}">
                <a14:useLocalDpi xmlns:a14="http://schemas.microsoft.com/office/drawing/2010/main" val="0"/>
              </a:ext>
            </a:extLst>
          </a:blip>
          <a:srcRect r="7955"/>
          <a:stretch/>
        </p:blipFill>
        <p:spPr>
          <a:xfrm>
            <a:off x="6217921" y="1845732"/>
            <a:ext cx="4937759" cy="4023361"/>
          </a:xfrm>
          <a:prstGeom prst="rect">
            <a:avLst/>
          </a:prstGeom>
        </p:spPr>
      </p:pic>
      <p:sp>
        <p:nvSpPr>
          <p:cNvPr id="15" name="TextBox 14">
            <a:extLst>
              <a:ext uri="{FF2B5EF4-FFF2-40B4-BE49-F238E27FC236}">
                <a16:creationId xmlns:a16="http://schemas.microsoft.com/office/drawing/2014/main" id="{019564D7-AEFF-4C74-9841-306317610A42}"/>
              </a:ext>
            </a:extLst>
          </p:cNvPr>
          <p:cNvSpPr txBox="1"/>
          <p:nvPr/>
        </p:nvSpPr>
        <p:spPr>
          <a:xfrm>
            <a:off x="1097278" y="5878899"/>
            <a:ext cx="499872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Data taken from the Australia Telescope National Facility catalogue (2019)</a:t>
            </a:r>
            <a:endParaRPr lang="de-D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3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D774-A568-4C4F-9C54-8C040A76CE6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Birth Rate</a:t>
            </a:r>
            <a:endParaRPr lang="de-DE" dirty="0"/>
          </a:p>
        </p:txBody>
      </p:sp>
      <p:sp>
        <p:nvSpPr>
          <p:cNvPr id="3" name="Content Placeholder 2">
            <a:extLst>
              <a:ext uri="{FF2B5EF4-FFF2-40B4-BE49-F238E27FC236}">
                <a16:creationId xmlns:a16="http://schemas.microsoft.com/office/drawing/2014/main" id="{D09E6C6B-D5F8-452E-B542-D0E2A7D125CD}"/>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Milky Way birthrate: </a:t>
            </a:r>
            <a:r>
              <a:rPr lang="en-US" sz="1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0.05 Myr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LMC birthrate: </a:t>
            </a:r>
            <a:r>
              <a:rPr lang="en-US" sz="1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1.80 Myr</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SFR of Milky Way and LMC</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Incorporate fraction of binary population</a:t>
            </a:r>
          </a:p>
          <a:p>
            <a:pPr>
              <a:buFont typeface="Arial" panose="020B0604020202020204" pitchFamily="34" charset="0"/>
              <a:buChar char="•"/>
            </a:pPr>
            <a:r>
              <a:rPr lang="de-DE" sz="2200" dirty="0">
                <a:latin typeface="Times New Roman" panose="02020603050405020304" pitchFamily="18" charset="0"/>
                <a:cs typeface="Times New Roman" panose="02020603050405020304" pitchFamily="18" charset="0"/>
              </a:rPr>
              <a:t> Total of 555 ejections per simulation</a:t>
            </a:r>
          </a:p>
          <a:p>
            <a:pPr lvl="1">
              <a:buFont typeface="Arial" panose="020B0604020202020204" pitchFamily="34" charset="0"/>
              <a:buChar char="•"/>
            </a:pPr>
            <a:endParaRPr lang="de-DE"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B4F8AF-DC28-469E-9579-53125F529CC9}"/>
              </a:ext>
            </a:extLst>
          </p:cNvPr>
          <p:cNvSpPr txBox="1"/>
          <p:nvPr/>
        </p:nvSpPr>
        <p:spPr>
          <a:xfrm>
            <a:off x="0" y="6469112"/>
            <a:ext cx="482424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2.2 Sampled Millisecond Pulsar Population: Birth Rate</a:t>
            </a:r>
            <a:endParaRPr lang="de-DE"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A3D836-35A3-4BFB-BA12-3A98C4E30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845734"/>
            <a:ext cx="5364480" cy="4023360"/>
          </a:xfrm>
          <a:prstGeom prst="rect">
            <a:avLst/>
          </a:prstGeom>
        </p:spPr>
      </p:pic>
    </p:spTree>
    <p:extLst>
      <p:ext uri="{BB962C8B-B14F-4D97-AF65-F5344CB8AC3E}">
        <p14:creationId xmlns:p14="http://schemas.microsoft.com/office/powerpoint/2010/main" val="2446754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626</Words>
  <Application>Microsoft Office PowerPoint</Application>
  <PresentationFormat>Widescreen</PresentationFormat>
  <Paragraphs>100</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Retrospect</vt:lpstr>
      <vt:lpstr>The Milky Way and its Millisecond Pulsar Population</vt:lpstr>
      <vt:lpstr>Aim: To research the possibility of an exotic millisecond pulsar population within the Milky Way</vt:lpstr>
      <vt:lpstr>Overview</vt:lpstr>
      <vt:lpstr>Overview</vt:lpstr>
      <vt:lpstr>Millisecond Pulsars: What are they?</vt:lpstr>
      <vt:lpstr>Overview</vt:lpstr>
      <vt:lpstr>Sampled Millisecond Pulsar Population: Velocity Distribution</vt:lpstr>
      <vt:lpstr>Sampled Millisecond Pulsar Population: Velocity Distribution</vt:lpstr>
      <vt:lpstr>Sampled Millisecond Pulsar Population: Birth Rate</vt:lpstr>
      <vt:lpstr>Sampled Millisecond Pulsar Population: Mass Distribution</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Milky Way and its Millisecond Pulsar Population</dc:title>
  <dc:creator>Hochart, E.J.S.G. (Erwan)</dc:creator>
  <cp:lastModifiedBy>Hochart, E.J.S.G. (Erwan)</cp:lastModifiedBy>
  <cp:revision>26</cp:revision>
  <dcterms:created xsi:type="dcterms:W3CDTF">2020-11-10T18:06:56Z</dcterms:created>
  <dcterms:modified xsi:type="dcterms:W3CDTF">2020-11-12T09:31:15Z</dcterms:modified>
</cp:coreProperties>
</file>