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2"/>
  </p:notesMasterIdLst>
  <p:sldIdLst>
    <p:sldId id="256" r:id="rId2"/>
    <p:sldId id="257" r:id="rId3"/>
    <p:sldId id="264" r:id="rId4"/>
    <p:sldId id="258" r:id="rId5"/>
    <p:sldId id="262" r:id="rId6"/>
    <p:sldId id="259" r:id="rId7"/>
    <p:sldId id="260" r:id="rId8"/>
    <p:sldId id="265"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439" autoAdjust="0"/>
  </p:normalViewPr>
  <p:slideViewPr>
    <p:cSldViewPr snapToGrid="0">
      <p:cViewPr varScale="1">
        <p:scale>
          <a:sx n="86" d="100"/>
          <a:sy n="86" d="100"/>
        </p:scale>
        <p:origin x="14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02F4A-0407-4F23-82C4-EE0ACC59E947}" type="datetimeFigureOut">
              <a:rPr lang="de-DE" smtClean="0"/>
              <a:t>10.11.2020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7D781-2B19-46FF-82D1-2A838C7DA24D}" type="slidenum">
              <a:rPr lang="de-DE" smtClean="0"/>
              <a:t>‹#›</a:t>
            </a:fld>
            <a:endParaRPr lang="de-DE"/>
          </a:p>
        </p:txBody>
      </p:sp>
    </p:spTree>
    <p:extLst>
      <p:ext uri="{BB962C8B-B14F-4D97-AF65-F5344CB8AC3E}">
        <p14:creationId xmlns:p14="http://schemas.microsoft.com/office/powerpoint/2010/main" val="272966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2</a:t>
            </a:fld>
            <a:endParaRPr lang="de-DE"/>
          </a:p>
        </p:txBody>
      </p:sp>
    </p:spTree>
    <p:extLst>
      <p:ext uri="{BB962C8B-B14F-4D97-AF65-F5344CB8AC3E}">
        <p14:creationId xmlns:p14="http://schemas.microsoft.com/office/powerpoint/2010/main" val="167068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3</a:t>
            </a:fld>
            <a:endParaRPr lang="de-DE"/>
          </a:p>
        </p:txBody>
      </p:sp>
    </p:spTree>
    <p:extLst>
      <p:ext uri="{BB962C8B-B14F-4D97-AF65-F5344CB8AC3E}">
        <p14:creationId xmlns:p14="http://schemas.microsoft.com/office/powerpoint/2010/main" val="1392016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Neutron stars are dead stars formed after a Supernova explosion if their mass is at the Chandrasekhar limit. They gain their massive spin from the conservation of angular momentum where if they lose a significant portion of their mass and size, they need to make up for it with their rotational velocity.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they rotate quick enough they will emit electromagnetic radiation since charged particles accelerate along their magnetic field lines and this emission can then be observed by us if it passes our line of sight</a:t>
            </a:r>
          </a:p>
          <a:p>
            <a:pPr marL="171450" indent="-171450">
              <a:buFont typeface="Arial" panose="020B0604020202020204" pitchFamily="34" charset="0"/>
              <a:buChar char="•"/>
            </a:pPr>
            <a:r>
              <a:rPr lang="en-US" dirty="0"/>
              <a:t>Millisecond pulsars are a class of pulsars that rotate extremely quick</a:t>
            </a:r>
          </a:p>
          <a:p>
            <a:pPr marL="628650" lvl="1" indent="-171450">
              <a:buFont typeface="Arial" panose="020B0604020202020204" pitchFamily="34" charset="0"/>
              <a:buChar char="•"/>
            </a:pPr>
            <a:r>
              <a:rPr lang="en-US" dirty="0"/>
              <a:t>To achieve their rotational speeds it has to accrete mass from another star making them commonly found in binary systems and so globular clusters, being the densest environment of a galaxy tend to be a nursery for such objects</a:t>
            </a:r>
          </a:p>
          <a:p>
            <a:pPr marL="628650" lvl="1" indent="-171450">
              <a:buFont typeface="Arial" panose="020B0604020202020204" pitchFamily="34" charset="0"/>
              <a:buChar char="•"/>
            </a:pPr>
            <a:r>
              <a:rPr lang="en-US" dirty="0"/>
              <a:t>If the binary star undergoes a supernova explosion the MSP may be ejected – there is still a mystery as to why there is such a large fraction of MSP that seem to be in solitary systems (~20%) and so we look at the possibility of captured pulsars from nearby systems such as the LMC and SMC</a:t>
            </a:r>
            <a:endParaRPr lang="de-DE" dirty="0"/>
          </a:p>
          <a:p>
            <a:pPr marL="171450" indent="-171450">
              <a:buFont typeface="Arial" panose="020B0604020202020204" pitchFamily="34" charset="0"/>
              <a:buChar char="•"/>
            </a:pPr>
            <a:r>
              <a:rPr lang="en-US" dirty="0"/>
              <a:t>We use MSP due to them having a lifetime comparable to the age of the Universe therefore being able to migrate between galactic systems without us ever realizing it. Other classes of pulsars live only up to 100 Myr</a:t>
            </a:r>
          </a:p>
          <a:p>
            <a:pPr marL="171450" indent="-171450">
              <a:buFont typeface="Arial" panose="020B0604020202020204" pitchFamily="34" charset="0"/>
              <a:buChar char="•"/>
            </a:pPr>
            <a:r>
              <a:rPr lang="en-US" dirty="0"/>
              <a:t>This periodic observation of EM signal every time it crosses our line of sight has given for a wide range of possible research using pulsars in physics, from theory of general relativity to being used to detect the first extra-solar planetary system</a:t>
            </a:r>
          </a:p>
        </p:txBody>
      </p:sp>
      <p:sp>
        <p:nvSpPr>
          <p:cNvPr id="4" name="Slide Number Placeholder 3"/>
          <p:cNvSpPr>
            <a:spLocks noGrp="1"/>
          </p:cNvSpPr>
          <p:nvPr>
            <p:ph type="sldNum" sz="quarter" idx="5"/>
          </p:nvPr>
        </p:nvSpPr>
        <p:spPr/>
        <p:txBody>
          <a:bodyPr/>
          <a:lstStyle/>
          <a:p>
            <a:fld id="{A0F7D781-2B19-46FF-82D1-2A838C7DA24D}" type="slidenum">
              <a:rPr lang="de-DE" smtClean="0"/>
              <a:t>4</a:t>
            </a:fld>
            <a:endParaRPr lang="de-DE"/>
          </a:p>
        </p:txBody>
      </p:sp>
    </p:spTree>
    <p:extLst>
      <p:ext uri="{BB962C8B-B14F-4D97-AF65-F5344CB8AC3E}">
        <p14:creationId xmlns:p14="http://schemas.microsoft.com/office/powerpoint/2010/main" val="243603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5</a:t>
            </a:fld>
            <a:endParaRPr lang="de-DE"/>
          </a:p>
        </p:txBody>
      </p:sp>
    </p:spTree>
    <p:extLst>
      <p:ext uri="{BB962C8B-B14F-4D97-AF65-F5344CB8AC3E}">
        <p14:creationId xmlns:p14="http://schemas.microsoft.com/office/powerpoint/2010/main" val="3015205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was a major assumption in our report as there were no papers found analysing the birthrate of MSP in the LMC</a:t>
            </a:r>
          </a:p>
          <a:p>
            <a:pPr marL="171450" indent="-171450">
              <a:buFont typeface="Arial" panose="020B0604020202020204" pitchFamily="34" charset="0"/>
              <a:buChar char="•"/>
            </a:pPr>
            <a:r>
              <a:rPr lang="en-US" dirty="0"/>
              <a:t>We used the SFR of the MW and LMC of the last 2Gyr and used it as a ratio of their MSP birthrate based on the observed birthrate of the MW</a:t>
            </a:r>
          </a:p>
          <a:p>
            <a:pPr marL="171450" indent="-171450">
              <a:buFont typeface="Arial" panose="020B0604020202020204" pitchFamily="34" charset="0"/>
              <a:buChar char="•"/>
            </a:pPr>
            <a:r>
              <a:rPr lang="en-US" dirty="0"/>
              <a:t>Last 2Gyr because our simulation goes 1Gyr back in time</a:t>
            </a:r>
          </a:p>
          <a:p>
            <a:pPr marL="171450" indent="-171450">
              <a:buFont typeface="Arial" panose="020B0604020202020204" pitchFamily="34" charset="0"/>
              <a:buChar char="•"/>
            </a:pPr>
            <a:r>
              <a:rPr lang="en-US" dirty="0"/>
              <a:t>This gave an original result of a MSP being born every 0.36 Myr but if we incorporate the fact that 20% of them are solitary – which is the population we want as these systems have had a high enough velocity to be ejected from the system, our new birth rate becomes every 1.80 Myr</a:t>
            </a:r>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6</a:t>
            </a:fld>
            <a:endParaRPr lang="de-DE"/>
          </a:p>
        </p:txBody>
      </p:sp>
    </p:spTree>
    <p:extLst>
      <p:ext uri="{BB962C8B-B14F-4D97-AF65-F5344CB8AC3E}">
        <p14:creationId xmlns:p14="http://schemas.microsoft.com/office/powerpoint/2010/main" val="287398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Three percent of the MSP had masses above 2.1 </a:t>
            </a:r>
            <a:r>
              <a:rPr lang="en-US" dirty="0" err="1"/>
              <a:t>M_odot</a:t>
            </a:r>
            <a:r>
              <a:rPr lang="en-US" dirty="0"/>
              <a:t> but with a maximum mass of 2.15 M_\</a:t>
            </a:r>
            <a:r>
              <a:rPr lang="en-US" dirty="0" err="1"/>
              <a:t>odot</a:t>
            </a:r>
            <a:endParaRPr lang="en-US" dirty="0"/>
          </a:p>
          <a:p>
            <a:pPr marL="171450" indent="-171450">
              <a:buFont typeface="Arial" panose="020B0604020202020204" pitchFamily="34" charset="0"/>
              <a:buChar char="•"/>
            </a:pPr>
            <a:r>
              <a:rPr lang="en-US" dirty="0"/>
              <a:t>Used the values given to work backwards and find standard deviation but there was no theorized function so we used a normal distribution based on CLT</a:t>
            </a:r>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9</a:t>
            </a:fld>
            <a:endParaRPr lang="de-DE"/>
          </a:p>
        </p:txBody>
      </p:sp>
    </p:spTree>
    <p:extLst>
      <p:ext uri="{BB962C8B-B14F-4D97-AF65-F5344CB8AC3E}">
        <p14:creationId xmlns:p14="http://schemas.microsoft.com/office/powerpoint/2010/main" val="21083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0F7D781-2B19-46FF-82D1-2A838C7DA24D}" type="slidenum">
              <a:rPr lang="de-DE" smtClean="0"/>
              <a:t>10</a:t>
            </a:fld>
            <a:endParaRPr lang="de-DE"/>
          </a:p>
        </p:txBody>
      </p:sp>
    </p:spTree>
    <p:extLst>
      <p:ext uri="{BB962C8B-B14F-4D97-AF65-F5344CB8AC3E}">
        <p14:creationId xmlns:p14="http://schemas.microsoft.com/office/powerpoint/2010/main" val="18156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23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1447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16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5299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5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2264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8271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7141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70F276-1833-4A75-9C1D-A56E2295A68D}" type="datetimeFigureOut">
              <a:rPr lang="en-US" smtClean="0"/>
              <a:t>11/10/2020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5056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70F276-1833-4A75-9C1D-A56E2295A68D}" type="datetimeFigureOut">
              <a:rPr lang="en-US" smtClean="0"/>
              <a:t>11/10/2020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844951-7827-47D4-8276-7DDE1FA7D85A}" type="slidenum">
              <a:rPr lang="en-US" smtClean="0"/>
              <a:t>‹#›</a:t>
            </a:fld>
            <a:endParaRPr lang="en-US"/>
          </a:p>
        </p:txBody>
      </p:sp>
    </p:spTree>
    <p:extLst>
      <p:ext uri="{BB962C8B-B14F-4D97-AF65-F5344CB8AC3E}">
        <p14:creationId xmlns:p14="http://schemas.microsoft.com/office/powerpoint/2010/main" val="326771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A70F276-1833-4A75-9C1D-A56E2295A68D}" type="datetimeFigureOut">
              <a:rPr lang="en-US" smtClean="0"/>
              <a:t>11/10/2020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844951-7827-47D4-8276-7DDE1FA7D85A}" type="slidenum">
              <a:rPr lang="en-US" smtClean="0"/>
              <a:t>‹#›</a:t>
            </a:fld>
            <a:endParaRPr lang="en-US"/>
          </a:p>
        </p:txBody>
      </p:sp>
    </p:spTree>
    <p:extLst>
      <p:ext uri="{BB962C8B-B14F-4D97-AF65-F5344CB8AC3E}">
        <p14:creationId xmlns:p14="http://schemas.microsoft.com/office/powerpoint/2010/main" val="257205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70F276-1833-4A75-9C1D-A56E2295A68D}" type="datetimeFigureOut">
              <a:rPr lang="en-US" smtClean="0"/>
              <a:pPr/>
              <a:t>11/10/2020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844951-7827-47D4-8276-7DDE1FA7D85A}"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52249"/>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FBDF-EC54-4269-8453-B58C1D557841}"/>
              </a:ext>
            </a:extLst>
          </p:cNvPr>
          <p:cNvSpPr>
            <a:spLocks noGrp="1"/>
          </p:cNvSpPr>
          <p:nvPr>
            <p:ph type="ctrTitle"/>
          </p:nvPr>
        </p:nvSpPr>
        <p:spPr>
          <a:xfrm>
            <a:off x="1060411" y="1575369"/>
            <a:ext cx="7177577" cy="2387600"/>
          </a:xfrm>
        </p:spPr>
        <p:txBody>
          <a:bodyPr>
            <a:noAutofit/>
          </a:bodyPr>
          <a:lstStyle/>
          <a:p>
            <a:pPr algn="l"/>
            <a:r>
              <a:rPr lang="en-US" sz="6000" b="1" dirty="0">
                <a:solidFill>
                  <a:schemeClr val="tx1"/>
                </a:solidFill>
                <a:latin typeface="Times New Roman" panose="02020603050405020304" pitchFamily="18" charset="0"/>
                <a:cs typeface="Times New Roman" panose="02020603050405020304" pitchFamily="18" charset="0"/>
              </a:rPr>
              <a:t>The Milky Way and its Millisecond Pulsar Population</a:t>
            </a:r>
            <a:endParaRPr lang="de-DE" sz="6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FBEF3D-7572-4BF0-AC40-2DDDAFAC12AF}"/>
              </a:ext>
            </a:extLst>
          </p:cNvPr>
          <p:cNvSpPr>
            <a:spLocks noGrp="1"/>
          </p:cNvSpPr>
          <p:nvPr>
            <p:ph type="subTitle" idx="1"/>
          </p:nvPr>
        </p:nvSpPr>
        <p:spPr>
          <a:xfrm>
            <a:off x="1060412" y="4471528"/>
            <a:ext cx="6858000" cy="1655762"/>
          </a:xfrm>
        </p:spPr>
        <p:txBody>
          <a:bodyPr>
            <a:normAutofit/>
          </a:bodyPr>
          <a:lstStyle/>
          <a:p>
            <a:pPr algn="l"/>
            <a:r>
              <a:rPr lang="en-US" sz="2200" dirty="0" err="1">
                <a:solidFill>
                  <a:schemeClr val="tx2">
                    <a:alpha val="60000"/>
                  </a:schemeClr>
                </a:solidFill>
              </a:rPr>
              <a:t>Shiyang</a:t>
            </a:r>
            <a:r>
              <a:rPr lang="en-US" sz="2200" dirty="0">
                <a:solidFill>
                  <a:schemeClr val="tx2">
                    <a:alpha val="60000"/>
                  </a:schemeClr>
                </a:solidFill>
              </a:rPr>
              <a:t> Zhang, </a:t>
            </a:r>
            <a:r>
              <a:rPr lang="en-US" sz="2200" dirty="0" err="1">
                <a:solidFill>
                  <a:schemeClr val="tx2">
                    <a:alpha val="60000"/>
                  </a:schemeClr>
                </a:solidFill>
              </a:rPr>
              <a:t>Arend</a:t>
            </a:r>
            <a:r>
              <a:rPr lang="en-US" sz="2200" dirty="0">
                <a:solidFill>
                  <a:schemeClr val="tx2">
                    <a:alpha val="60000"/>
                  </a:schemeClr>
                </a:solidFill>
              </a:rPr>
              <a:t> </a:t>
            </a:r>
            <a:r>
              <a:rPr lang="en-US" sz="2200" dirty="0" err="1">
                <a:solidFill>
                  <a:schemeClr val="tx2">
                    <a:alpha val="60000"/>
                  </a:schemeClr>
                </a:solidFill>
              </a:rPr>
              <a:t>Moerman</a:t>
            </a:r>
            <a:r>
              <a:rPr lang="en-US" sz="2200" dirty="0">
                <a:solidFill>
                  <a:schemeClr val="tx2">
                    <a:alpha val="60000"/>
                  </a:schemeClr>
                </a:solidFill>
              </a:rPr>
              <a:t>, </a:t>
            </a:r>
          </a:p>
          <a:p>
            <a:pPr algn="l"/>
            <a:r>
              <a:rPr lang="en-US" sz="2200" dirty="0">
                <a:solidFill>
                  <a:schemeClr val="tx2">
                    <a:alpha val="60000"/>
                  </a:schemeClr>
                </a:solidFill>
              </a:rPr>
              <a:t>Erwan Hochart</a:t>
            </a:r>
            <a:endParaRPr lang="de-DE" sz="2200" dirty="0">
              <a:solidFill>
                <a:schemeClr val="tx2">
                  <a:alpha val="60000"/>
                </a:schemeClr>
              </a:solidFill>
            </a:endParaRPr>
          </a:p>
        </p:txBody>
      </p:sp>
      <p:pic>
        <p:nvPicPr>
          <p:cNvPr id="4" name="Picture 3">
            <a:extLst>
              <a:ext uri="{FF2B5EF4-FFF2-40B4-BE49-F238E27FC236}">
                <a16:creationId xmlns:a16="http://schemas.microsoft.com/office/drawing/2014/main" id="{DB278B7E-5E47-46B6-9D2E-4DF5270957F3}"/>
              </a:ext>
            </a:extLst>
          </p:cNvPr>
          <p:cNvPicPr>
            <a:picLocks noChangeAspect="1"/>
          </p:cNvPicPr>
          <p:nvPr/>
        </p:nvPicPr>
        <p:blipFill rotWithShape="1">
          <a:blip r:embed="rId2">
            <a:alphaModFix/>
          </a:blip>
          <a:srcRect l="28291" r="34550" b="-1"/>
          <a:stretch/>
        </p:blipFill>
        <p:spPr>
          <a:xfrm>
            <a:off x="8383817" y="11"/>
            <a:ext cx="3795990" cy="6333678"/>
          </a:xfrm>
          <a:prstGeom prst="rect">
            <a:avLst/>
          </a:prstGeom>
        </p:spPr>
      </p:pic>
    </p:spTree>
    <p:extLst>
      <p:ext uri="{BB962C8B-B14F-4D97-AF65-F5344CB8AC3E}">
        <p14:creationId xmlns:p14="http://schemas.microsoft.com/office/powerpoint/2010/main" val="313178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Mass Distribution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spTree>
    <p:extLst>
      <p:ext uri="{BB962C8B-B14F-4D97-AF65-F5344CB8AC3E}">
        <p14:creationId xmlns:p14="http://schemas.microsoft.com/office/powerpoint/2010/main" val="258666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Mass Distribution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pic>
        <p:nvPicPr>
          <p:cNvPr id="6" name="Picture 5">
            <a:extLst>
              <a:ext uri="{FF2B5EF4-FFF2-40B4-BE49-F238E27FC236}">
                <a16:creationId xmlns:a16="http://schemas.microsoft.com/office/drawing/2014/main" id="{C1B910C3-FCBE-42CD-8E1B-D2E93D88DE7A}"/>
              </a:ext>
            </a:extLst>
          </p:cNvPr>
          <p:cNvPicPr>
            <a:picLocks noChangeAspect="1"/>
          </p:cNvPicPr>
          <p:nvPr/>
        </p:nvPicPr>
        <p:blipFill rotWithShape="1">
          <a:blip r:embed="rId3">
            <a:extLst>
              <a:ext uri="{28A0092B-C50C-407E-A947-70E740481C1C}">
                <a14:useLocalDpi xmlns:a14="http://schemas.microsoft.com/office/drawing/2010/main" val="0"/>
              </a:ext>
            </a:extLst>
          </a:blip>
          <a:srcRect l="2162" r="7107"/>
          <a:stretch/>
        </p:blipFill>
        <p:spPr>
          <a:xfrm>
            <a:off x="5868977" y="1915153"/>
            <a:ext cx="5286703" cy="3884522"/>
          </a:xfrm>
          <a:prstGeom prst="rect">
            <a:avLst/>
          </a:prstGeom>
        </p:spPr>
      </p:pic>
    </p:spTree>
    <p:extLst>
      <p:ext uri="{BB962C8B-B14F-4D97-AF65-F5344CB8AC3E}">
        <p14:creationId xmlns:p14="http://schemas.microsoft.com/office/powerpoint/2010/main" val="244348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Mass Distribution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pic>
        <p:nvPicPr>
          <p:cNvPr id="8" name="Picture 7">
            <a:extLst>
              <a:ext uri="{FF2B5EF4-FFF2-40B4-BE49-F238E27FC236}">
                <a16:creationId xmlns:a16="http://schemas.microsoft.com/office/drawing/2014/main" id="{F55A39CC-0535-4726-8C75-4E78E821A470}"/>
              </a:ext>
            </a:extLst>
          </p:cNvPr>
          <p:cNvPicPr>
            <a:picLocks noChangeAspect="1"/>
          </p:cNvPicPr>
          <p:nvPr/>
        </p:nvPicPr>
        <p:blipFill rotWithShape="1">
          <a:blip r:embed="rId3">
            <a:extLst>
              <a:ext uri="{28A0092B-C50C-407E-A947-70E740481C1C}">
                <a14:useLocalDpi xmlns:a14="http://schemas.microsoft.com/office/drawing/2010/main" val="0"/>
              </a:ext>
            </a:extLst>
          </a:blip>
          <a:srcRect l="2162" r="7107"/>
          <a:stretch/>
        </p:blipFill>
        <p:spPr>
          <a:xfrm>
            <a:off x="5868977" y="1915153"/>
            <a:ext cx="5286703" cy="3884522"/>
          </a:xfrm>
          <a:prstGeom prst="rect">
            <a:avLst/>
          </a:prstGeom>
        </p:spPr>
      </p:pic>
    </p:spTree>
    <p:extLst>
      <p:ext uri="{BB962C8B-B14F-4D97-AF65-F5344CB8AC3E}">
        <p14:creationId xmlns:p14="http://schemas.microsoft.com/office/powerpoint/2010/main" val="110034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FE99-3FB1-41FB-888F-B8C23085DD5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Millisecond Pulsars: What are they?</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B7716B-BAEE-4CD2-A094-DFEFEDE701E0}"/>
              </a:ext>
            </a:extLst>
          </p:cNvPr>
          <p:cNvSpPr>
            <a:spLocks noGrp="1"/>
          </p:cNvSpPr>
          <p:nvPr>
            <p:ph idx="1"/>
          </p:nvPr>
        </p:nvSpPr>
        <p:spPr>
          <a:xfrm>
            <a:off x="1066800" y="1854123"/>
            <a:ext cx="10058400" cy="4023360"/>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Supernova event causes significant mass loss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rotate 30 to 700 times per second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Lifetime comparable to the age of the Universe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Research targets for a wide range of physics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General Relativity</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Planetary Systems </a:t>
            </a:r>
            <a:endParaRPr lang="de-D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687036-889B-46A9-8494-BC76F567DC44}"/>
              </a:ext>
            </a:extLst>
          </p:cNvPr>
          <p:cNvSpPr txBox="1"/>
          <p:nvPr/>
        </p:nvSpPr>
        <p:spPr>
          <a:xfrm>
            <a:off x="0" y="6469112"/>
            <a:ext cx="429516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 Millisecond Pulsars: What are they?</a:t>
            </a:r>
            <a:endParaRPr lang="de-DE"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55DAB4E-EC1F-42C9-8D4C-259D5FF858E1}"/>
              </a:ext>
            </a:extLst>
          </p:cNvPr>
          <p:cNvPicPr>
            <a:picLocks noChangeAspect="1"/>
          </p:cNvPicPr>
          <p:nvPr/>
        </p:nvPicPr>
        <p:blipFill>
          <a:blip r:embed="rId3"/>
          <a:stretch>
            <a:fillRect/>
          </a:stretch>
        </p:blipFill>
        <p:spPr>
          <a:xfrm>
            <a:off x="6278137" y="2773115"/>
            <a:ext cx="5587806" cy="2715026"/>
          </a:xfrm>
          <a:prstGeom prst="rect">
            <a:avLst/>
          </a:prstGeom>
        </p:spPr>
      </p:pic>
      <p:sp>
        <p:nvSpPr>
          <p:cNvPr id="10" name="TextBox 9">
            <a:extLst>
              <a:ext uri="{FF2B5EF4-FFF2-40B4-BE49-F238E27FC236}">
                <a16:creationId xmlns:a16="http://schemas.microsoft.com/office/drawing/2014/main" id="{3379FB2F-FE27-4B71-B35E-A58BECDA9E5B}"/>
              </a:ext>
            </a:extLst>
          </p:cNvPr>
          <p:cNvSpPr txBox="1"/>
          <p:nvPr/>
        </p:nvSpPr>
        <p:spPr>
          <a:xfrm>
            <a:off x="6339468" y="5466404"/>
            <a:ext cx="5465143"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Image courtesy of Lorimer 2001</a:t>
            </a:r>
            <a:endParaRPr lang="de-DE"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47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76BD-51D0-4789-987E-18FB3CF8C8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A9157-8E6C-4E39-832C-9F46108CD0AF}"/>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Millisecond Pulsars: What are they?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Sampled Millisecond Pulsar Population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Birth Rate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Velocity Distribution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Mass Distribution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Gravitational Potentials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methodology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Future Research</a:t>
            </a:r>
          </a:p>
        </p:txBody>
      </p:sp>
    </p:spTree>
    <p:extLst>
      <p:ext uri="{BB962C8B-B14F-4D97-AF65-F5344CB8AC3E}">
        <p14:creationId xmlns:p14="http://schemas.microsoft.com/office/powerpoint/2010/main" val="158722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D774-A568-4C4F-9C54-8C040A76CE6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Birth Rate</a:t>
            </a:r>
            <a:endParaRPr lang="de-DE" dirty="0"/>
          </a:p>
        </p:txBody>
      </p:sp>
      <p:sp>
        <p:nvSpPr>
          <p:cNvPr id="3" name="Content Placeholder 2">
            <a:extLst>
              <a:ext uri="{FF2B5EF4-FFF2-40B4-BE49-F238E27FC236}">
                <a16:creationId xmlns:a16="http://schemas.microsoft.com/office/drawing/2014/main" id="{D09E6C6B-D5F8-452E-B542-D0E2A7D125CD}"/>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Milky Way birthrate: </a:t>
            </a:r>
            <a:r>
              <a:rPr lang="en-US" sz="1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0.05 Myr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LMC birthrate: </a:t>
            </a:r>
            <a:r>
              <a:rPr lang="en-US" sz="1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1.80 Myr</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SFR of Milky Way and LMC</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Incorporate fraction of binary population</a:t>
            </a:r>
          </a:p>
          <a:p>
            <a:pPr>
              <a:buFont typeface="Arial" panose="020B0604020202020204" pitchFamily="34" charset="0"/>
              <a:buChar char="•"/>
            </a:pPr>
            <a:r>
              <a:rPr lang="de-DE" sz="2200" dirty="0">
                <a:latin typeface="Times New Roman" panose="02020603050405020304" pitchFamily="18" charset="0"/>
                <a:cs typeface="Times New Roman" panose="02020603050405020304" pitchFamily="18" charset="0"/>
              </a:rPr>
              <a:t> Total of 555 ejections per simulation</a:t>
            </a:r>
          </a:p>
          <a:p>
            <a:pPr lvl="1">
              <a:buFont typeface="Arial" panose="020B0604020202020204" pitchFamily="34" charset="0"/>
              <a:buChar char="•"/>
            </a:pPr>
            <a:endParaRPr lang="de-DE"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B4F8AF-DC28-469E-9579-53125F529CC9}"/>
              </a:ext>
            </a:extLst>
          </p:cNvPr>
          <p:cNvSpPr txBox="1"/>
          <p:nvPr/>
        </p:nvSpPr>
        <p:spPr>
          <a:xfrm>
            <a:off x="0" y="6469112"/>
            <a:ext cx="482424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2.1 Sampled Millisecond Pulsar Population: Birth Rate</a:t>
            </a:r>
            <a:endParaRPr lang="de-DE"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AA3D836-35A3-4BFB-BA12-3A98C4E30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845734"/>
            <a:ext cx="5364480" cy="4023360"/>
          </a:xfrm>
          <a:prstGeom prst="rect">
            <a:avLst/>
          </a:prstGeom>
        </p:spPr>
      </p:pic>
    </p:spTree>
    <p:extLst>
      <p:ext uri="{BB962C8B-B14F-4D97-AF65-F5344CB8AC3E}">
        <p14:creationId xmlns:p14="http://schemas.microsoft.com/office/powerpoint/2010/main" val="2446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Velocity Distribution</a:t>
            </a:r>
            <a:endParaRPr lang="de-D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093466-BF7B-40D6-9AC4-DCFA51C97653}"/>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Only look at a Supernova origin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Distribution based on Hansen and Phinney (1997)</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𝑘</m:t>
                              </m:r>
                            </m:sub>
                          </m:sSub>
                        </m:e>
                      </m:d>
                      <m:r>
                        <a:rPr lang="en-US" sz="2400" b="0" i="1" smtClean="0">
                          <a:latin typeface="Cambria Math" panose="02040503050406030204" pitchFamily="18" charset="0"/>
                          <a:cs typeface="Times New Roman" panose="02020603050405020304" pitchFamily="18" charset="0"/>
                        </a:rPr>
                        <m:t>=</m:t>
                      </m:r>
                      <m:rad>
                        <m:radPr>
                          <m:degHide m:val="on"/>
                          <m:ctrlPr>
                            <a:rPr lang="en-US" sz="2400" b="0" i="1" smtClean="0">
                              <a:latin typeface="Cambria Math" panose="02040503050406030204" pitchFamily="18" charset="0"/>
                              <a:cs typeface="Times New Roman" panose="02020603050405020304" pitchFamily="18" charset="0"/>
                            </a:rPr>
                          </m:ctrlPr>
                        </m:radPr>
                        <m:deg/>
                        <m:e>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𝜋</m:t>
                              </m:r>
                            </m:den>
                          </m:f>
                        </m:e>
                      </m:rad>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𝑣</m:t>
                                      </m:r>
                                    </m:e>
                                  </m:acc>
                                </m:e>
                                <m:sub>
                                  <m:r>
                                    <a:rPr lang="en-US" sz="2400" b="0" i="1" smtClean="0">
                                      <a:latin typeface="Cambria Math" panose="02040503050406030204" pitchFamily="18" charset="0"/>
                                      <a:cs typeface="Times New Roman" panose="02020603050405020304" pitchFamily="18" charset="0"/>
                                    </a:rPr>
                                    <m:t>𝑘</m:t>
                                  </m:r>
                                </m:sub>
                              </m:sSub>
                            </m:e>
                            <m:sup>
                              <m:r>
                                <a:rPr lang="en-US" sz="2400" b="0" i="1" smtClean="0">
                                  <a:latin typeface="Cambria Math" panose="02040503050406030204" pitchFamily="18" charset="0"/>
                                  <a:cs typeface="Times New Roman" panose="02020603050405020304" pitchFamily="18" charset="0"/>
                                </a:rPr>
                                <m:t>2</m:t>
                              </m:r>
                            </m:sup>
                          </m:sSup>
                        </m:num>
                        <m:den>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𝑣</m:t>
                              </m:r>
                            </m:sub>
                            <m:sup>
                              <m:r>
                                <a:rPr lang="en-US" sz="2400" b="0" i="1" smtClean="0">
                                  <a:latin typeface="Cambria Math" panose="02040503050406030204" pitchFamily="18" charset="0"/>
                                  <a:cs typeface="Times New Roman" panose="02020603050405020304" pitchFamily="18" charset="0"/>
                                </a:rPr>
                                <m:t>3</m:t>
                              </m:r>
                            </m:sup>
                          </m:sSubSup>
                        </m:den>
                      </m:f>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𝑣</m:t>
                                      </m:r>
                                    </m:e>
                                    <m:sub>
                                      <m:r>
                                        <a:rPr lang="en-US" sz="2400" i="1">
                                          <a:latin typeface="Cambria Math" panose="02040503050406030204" pitchFamily="18" charset="0"/>
                                          <a:cs typeface="Times New Roman" panose="02020603050405020304" pitchFamily="18" charset="0"/>
                                        </a:rPr>
                                        <m:t>𝑘</m:t>
                                      </m:r>
                                    </m:sub>
                                    <m:sup>
                                      <m:r>
                                        <a:rPr lang="en-US" sz="2400" i="1">
                                          <a:latin typeface="Cambria Math" panose="02040503050406030204" pitchFamily="18" charset="0"/>
                                          <a:cs typeface="Times New Roman" panose="02020603050405020304" pitchFamily="18" charset="0"/>
                                        </a:rPr>
                                        <m:t>2</m:t>
                                      </m:r>
                                    </m:sup>
                                  </m:sSubSup>
                                </m:num>
                                <m:den>
                                  <m:r>
                                    <a:rPr lang="en-US" sz="2400" i="1">
                                      <a:latin typeface="Cambria Math" panose="02040503050406030204" pitchFamily="18" charset="0"/>
                                      <a:cs typeface="Times New Roman" panose="02020603050405020304" pitchFamily="18" charset="0"/>
                                    </a:rPr>
                                    <m:t>2</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𝑣</m:t>
                                      </m:r>
                                    </m:sub>
                                    <m:sup>
                                      <m:r>
                                        <a:rPr lang="en-US" sz="2400" i="1">
                                          <a:latin typeface="Cambria Math" panose="02040503050406030204" pitchFamily="18" charset="0"/>
                                          <a:cs typeface="Times New Roman" panose="02020603050405020304" pitchFamily="18" charset="0"/>
                                        </a:rPr>
                                        <m:t>2</m:t>
                                      </m:r>
                                    </m:sup>
                                  </m:sSubSup>
                                </m:den>
                              </m:f>
                            </m:e>
                          </m:d>
                        </m:e>
                      </m:func>
                    </m:oMath>
                  </m:oMathPara>
                </a14:m>
                <a:endParaRPr lang="de-DE"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𝑣</m:t>
                        </m:r>
                      </m:sub>
                    </m:sSub>
                    <m:r>
                      <a:rPr lang="en-US" b="0" i="1" smtClean="0">
                        <a:latin typeface="Cambria Math" panose="02040503050406030204" pitchFamily="18" charset="0"/>
                        <a:cs typeface="Times New Roman" panose="02020603050405020304" pitchFamily="18" charset="0"/>
                      </a:rPr>
                      <m:t>=190 </m:t>
                    </m:r>
                    <m:r>
                      <m:rPr>
                        <m:sty m:val="p"/>
                      </m:rPr>
                      <a:rPr lang="en-US" b="0" i="0" smtClean="0">
                        <a:latin typeface="Cambria Math" panose="02040503050406030204" pitchFamily="18" charset="0"/>
                        <a:cs typeface="Times New Roman" panose="02020603050405020304" pitchFamily="18" charset="0"/>
                      </a:rPr>
                      <m:t>km</m:t>
                    </m:r>
                    <m:r>
                      <a:rPr lang="en-US" b="0" i="0"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n-US" b="0" i="0" smtClean="0">
                            <a:latin typeface="Cambria Math" panose="02040503050406030204" pitchFamily="18" charset="0"/>
                            <a:cs typeface="Times New Roman" panose="02020603050405020304" pitchFamily="18" charset="0"/>
                          </a:rPr>
                          <m:t>s</m:t>
                        </m:r>
                      </m:e>
                      <m:sup>
                        <m:r>
                          <a:rPr lang="en-US" b="0" i="0" smtClean="0">
                            <a:latin typeface="Cambria Math" panose="02040503050406030204" pitchFamily="18" charset="0"/>
                            <a:cs typeface="Times New Roman" panose="02020603050405020304" pitchFamily="18" charset="0"/>
                          </a:rPr>
                          <m:t>−1</m:t>
                        </m:r>
                      </m:sup>
                    </m:sSup>
                  </m:oMath>
                </a14:m>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dirty="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𝑣</m:t>
                            </m:r>
                          </m:e>
                        </m:acc>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=250</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km</m:t>
                    </m:r>
                    <m:r>
                      <a:rPr lang="en-US" b="0" i="0"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n-US" b="0" i="0" smtClean="0">
                            <a:latin typeface="Cambria Math" panose="02040503050406030204" pitchFamily="18" charset="0"/>
                            <a:cs typeface="Times New Roman" panose="02020603050405020304" pitchFamily="18" charset="0"/>
                          </a:rPr>
                          <m:t>s</m:t>
                        </m:r>
                      </m:e>
                      <m:sup>
                        <m:r>
                          <a:rPr lang="en-US" b="0" i="0" smtClean="0">
                            <a:latin typeface="Cambria Math" panose="02040503050406030204" pitchFamily="18" charset="0"/>
                            <a:cs typeface="Times New Roman" panose="02020603050405020304" pitchFamily="18" charset="0"/>
                          </a:rPr>
                          <m:t>−1</m:t>
                        </m:r>
                      </m:sup>
                    </m:sSup>
                  </m:oMath>
                </a14:m>
                <a:endParaRPr lang="de-DE"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 Randomised orientation</a:t>
                </a:r>
              </a:p>
            </p:txBody>
          </p:sp>
        </mc:Choice>
        <mc:Fallback>
          <p:sp>
            <p:nvSpPr>
              <p:cNvPr id="3" name="Content Placeholder 2">
                <a:extLst>
                  <a:ext uri="{FF2B5EF4-FFF2-40B4-BE49-F238E27FC236}">
                    <a16:creationId xmlns:a16="http://schemas.microsoft.com/office/drawing/2014/main" id="{8A093466-BF7B-40D6-9AC4-DCFA51C97653}"/>
                  </a:ext>
                </a:extLst>
              </p:cNvPr>
              <p:cNvSpPr>
                <a:spLocks noGrp="1" noRot="1" noChangeAspect="1" noMove="1" noResize="1" noEditPoints="1" noAdjustHandles="1" noChangeArrowheads="1" noChangeShapeType="1" noTextEdit="1"/>
              </p:cNvSpPr>
              <p:nvPr>
                <p:ph idx="1"/>
              </p:nvPr>
            </p:nvSpPr>
            <p:spPr>
              <a:blipFill>
                <a:blip r:embed="rId2"/>
                <a:stretch>
                  <a:fillRect l="-1697" t="-1667"/>
                </a:stretch>
              </a:blipFill>
            </p:spPr>
            <p:txBody>
              <a:bodyPr/>
              <a:lstStyle/>
              <a:p>
                <a:r>
                  <a:rPr lang="de-DE">
                    <a:noFill/>
                  </a:rPr>
                  <a:t> </a:t>
                </a:r>
              </a:p>
            </p:txBody>
          </p:sp>
        </mc:Fallback>
      </mc:AlternateContent>
      <p:sp>
        <p:nvSpPr>
          <p:cNvPr id="5" name="TextBox 4">
            <a:extLst>
              <a:ext uri="{FF2B5EF4-FFF2-40B4-BE49-F238E27FC236}">
                <a16:creationId xmlns:a16="http://schemas.microsoft.com/office/drawing/2014/main" id="{3C797C46-52F9-48B7-82C1-BED61BD74B07}"/>
              </a:ext>
            </a:extLst>
          </p:cNvPr>
          <p:cNvSpPr txBox="1"/>
          <p:nvPr/>
        </p:nvSpPr>
        <p:spPr>
          <a:xfrm>
            <a:off x="-1" y="6469112"/>
            <a:ext cx="57596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2.2 Sampled Millisecond Pulsar Population: Velocity Distribution</a:t>
            </a:r>
            <a:endParaRPr lang="de-D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13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497A5C-A250-448F-9A96-32574DEC4311}"/>
              </a:ext>
            </a:extLst>
          </p:cNvPr>
          <p:cNvPicPr>
            <a:picLocks noChangeAspect="1"/>
          </p:cNvPicPr>
          <p:nvPr/>
        </p:nvPicPr>
        <p:blipFill rotWithShape="1">
          <a:blip r:embed="rId2">
            <a:extLst>
              <a:ext uri="{28A0092B-C50C-407E-A947-70E740481C1C}">
                <a14:useLocalDpi xmlns:a14="http://schemas.microsoft.com/office/drawing/2010/main" val="0"/>
              </a:ext>
            </a:extLst>
          </a:blip>
          <a:srcRect r="6818"/>
          <a:stretch/>
        </p:blipFill>
        <p:spPr>
          <a:xfrm>
            <a:off x="1097279" y="1845734"/>
            <a:ext cx="4998722" cy="4023359"/>
          </a:xfrm>
          <a:prstGeom prst="rect">
            <a:avLst/>
          </a:prstGeom>
        </p:spPr>
      </p:pic>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Velocity Distribution</a:t>
            </a:r>
            <a:endParaRPr lang="de-DE" dirty="0"/>
          </a:p>
        </p:txBody>
      </p:sp>
      <p:sp>
        <p:nvSpPr>
          <p:cNvPr id="5" name="TextBox 4">
            <a:extLst>
              <a:ext uri="{FF2B5EF4-FFF2-40B4-BE49-F238E27FC236}">
                <a16:creationId xmlns:a16="http://schemas.microsoft.com/office/drawing/2014/main" id="{3C797C46-52F9-48B7-82C1-BED61BD74B07}"/>
              </a:ext>
            </a:extLst>
          </p:cNvPr>
          <p:cNvSpPr txBox="1"/>
          <p:nvPr/>
        </p:nvSpPr>
        <p:spPr>
          <a:xfrm>
            <a:off x="-1" y="6469112"/>
            <a:ext cx="57596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2.2 Sampled Millisecond Pulsar Population: Velocity Distribution</a:t>
            </a:r>
            <a:endParaRPr lang="de-DE" sz="16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F881DD4-0FDF-4F1F-8C78-59CD8EE874E8}"/>
              </a:ext>
            </a:extLst>
          </p:cNvPr>
          <p:cNvPicPr>
            <a:picLocks noChangeAspect="1"/>
          </p:cNvPicPr>
          <p:nvPr/>
        </p:nvPicPr>
        <p:blipFill rotWithShape="1">
          <a:blip r:embed="rId3">
            <a:extLst>
              <a:ext uri="{28A0092B-C50C-407E-A947-70E740481C1C}">
                <a14:useLocalDpi xmlns:a14="http://schemas.microsoft.com/office/drawing/2010/main" val="0"/>
              </a:ext>
            </a:extLst>
          </a:blip>
          <a:srcRect r="7955"/>
          <a:stretch/>
        </p:blipFill>
        <p:spPr>
          <a:xfrm>
            <a:off x="6217921" y="1845732"/>
            <a:ext cx="4937759" cy="4023361"/>
          </a:xfrm>
          <a:prstGeom prst="rect">
            <a:avLst/>
          </a:prstGeom>
        </p:spPr>
      </p:pic>
      <p:sp>
        <p:nvSpPr>
          <p:cNvPr id="15" name="TextBox 14">
            <a:extLst>
              <a:ext uri="{FF2B5EF4-FFF2-40B4-BE49-F238E27FC236}">
                <a16:creationId xmlns:a16="http://schemas.microsoft.com/office/drawing/2014/main" id="{019564D7-AEFF-4C74-9841-306317610A42}"/>
              </a:ext>
            </a:extLst>
          </p:cNvPr>
          <p:cNvSpPr txBox="1"/>
          <p:nvPr/>
        </p:nvSpPr>
        <p:spPr>
          <a:xfrm>
            <a:off x="1097278" y="5878899"/>
            <a:ext cx="499872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Data taken from the Australia Telescope National Facility catalogue (2019)</a:t>
            </a:r>
            <a:endParaRPr lang="de-DE"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13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A673-39D8-463B-82A7-E576C31AC8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Sampled Millisecond Pulsar Population: Mass Distribution</a:t>
            </a:r>
            <a:endParaRPr lang="de-D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093466-BF7B-40D6-9AC4-DCFA51C97653}"/>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Energy conservation code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Neutron stars tend to be </a:t>
                </a:r>
                <a14:m>
                  <m:oMath xmlns:m="http://schemas.openxmlformats.org/officeDocument/2006/math">
                    <m:r>
                      <a:rPr lang="en-US" b="0" i="1" smtClean="0">
                        <a:latin typeface="Cambria Math" panose="02040503050406030204" pitchFamily="18" charset="0"/>
                      </a:rPr>
                      <m:t>1.4 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m:t>
                        </m:r>
                      </m:sub>
                    </m:sSub>
                  </m:oMath>
                </a14:m>
                <a:r>
                  <a:rPr lang="de-DE" dirty="0">
                    <a:latin typeface="Times New Roman" panose="02020603050405020304" pitchFamily="18" charset="0"/>
                    <a:cs typeface="Times New Roman" panose="02020603050405020304" pitchFamily="18" charset="0"/>
                  </a:rPr>
                  <a:t> (Chandresakhar limit)</a:t>
                </a:r>
              </a:p>
              <a:p>
                <a:pPr>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 Millisecond pulsars accrete mass</a:t>
                </a:r>
              </a:p>
              <a:p>
                <a:pPr lvl="1">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Data taken from Antoniadis et al. 2016</a:t>
                </a:r>
              </a:p>
              <a:p>
                <a:pPr lvl="2">
                  <a:buFont typeface="Arial" panose="020B0604020202020204" pitchFamily="34" charset="0"/>
                  <a:buChar char="•"/>
                </a:pPr>
                <a14:m>
                  <m:oMath xmlns:m="http://schemas.openxmlformats.org/officeDocument/2006/math">
                    <m:acc>
                      <m:accPr>
                        <m:chr m:val="̅"/>
                        <m:ctrlPr>
                          <a:rPr lang="en-US" sz="2000" b="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𝑚</m:t>
                        </m:r>
                      </m:e>
                    </m:acc>
                    <m:r>
                      <a:rPr lang="en-US" sz="2000" b="0" i="1" smtClean="0">
                        <a:latin typeface="Cambria Math" panose="02040503050406030204" pitchFamily="18" charset="0"/>
                        <a:cs typeface="Times New Roman" panose="02020603050405020304" pitchFamily="18" charset="0"/>
                      </a:rPr>
                      <m:t>=1.4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𝑀</m:t>
                        </m:r>
                      </m:e>
                      <m:sub>
                        <m:r>
                          <a:rPr lang="en-US" sz="2000" b="0" i="1" smtClean="0">
                            <a:latin typeface="Cambria Math" panose="02040503050406030204" pitchFamily="18" charset="0"/>
                            <a:cs typeface="Times New Roman" panose="02020603050405020304" pitchFamily="18" charset="0"/>
                          </a:rPr>
                          <m:t>⊙</m:t>
                        </m:r>
                      </m:sub>
                    </m:sSub>
                  </m:oMath>
                </a14:m>
                <a:endParaRPr lang="de-DE" sz="20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𝜎</m:t>
                        </m:r>
                      </m:e>
                      <m:sub>
                        <m:r>
                          <a:rPr lang="en-US" sz="2000" b="0" i="1" smtClean="0">
                            <a:latin typeface="Cambria Math" panose="02040503050406030204" pitchFamily="18" charset="0"/>
                            <a:cs typeface="Times New Roman" panose="02020603050405020304" pitchFamily="18" charset="0"/>
                          </a:rPr>
                          <m:t>𝑚</m:t>
                        </m:r>
                      </m:sub>
                    </m:sSub>
                    <m:r>
                      <a:rPr lang="en-US" sz="2000" b="0" i="0" smtClean="0">
                        <a:latin typeface="Cambria Math" panose="02040503050406030204" pitchFamily="18" charset="0"/>
                        <a:cs typeface="Times New Roman" panose="02020603050405020304" pitchFamily="18" charset="0"/>
                      </a:rPr>
                      <m:t>=0.3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𝑀</m:t>
                        </m:r>
                      </m:e>
                      <m:sub>
                        <m:r>
                          <a:rPr lang="en-US" sz="2000" b="0" i="1" smtClean="0">
                            <a:latin typeface="Cambria Math" panose="02040503050406030204" pitchFamily="18" charset="0"/>
                            <a:cs typeface="Times New Roman" panose="02020603050405020304" pitchFamily="18" charset="0"/>
                          </a:rPr>
                          <m:t>⊙</m:t>
                        </m:r>
                      </m:sub>
                    </m:sSub>
                  </m:oMath>
                </a14:m>
                <a:endParaRPr lang="de-DE"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 Gaussian Distribution – Central Limit Theorem</a:t>
                </a:r>
              </a:p>
            </p:txBody>
          </p:sp>
        </mc:Choice>
        <mc:Fallback>
          <p:sp>
            <p:nvSpPr>
              <p:cNvPr id="3" name="Content Placeholder 2">
                <a:extLst>
                  <a:ext uri="{FF2B5EF4-FFF2-40B4-BE49-F238E27FC236}">
                    <a16:creationId xmlns:a16="http://schemas.microsoft.com/office/drawing/2014/main" id="{8A093466-BF7B-40D6-9AC4-DCFA51C97653}"/>
                  </a:ext>
                </a:extLst>
              </p:cNvPr>
              <p:cNvSpPr>
                <a:spLocks noGrp="1" noRot="1" noChangeAspect="1" noMove="1" noResize="1" noEditPoints="1" noAdjustHandles="1" noChangeArrowheads="1" noChangeShapeType="1" noTextEdit="1"/>
              </p:cNvSpPr>
              <p:nvPr>
                <p:ph idx="1"/>
              </p:nvPr>
            </p:nvSpPr>
            <p:spPr>
              <a:blipFill>
                <a:blip r:embed="rId3"/>
                <a:stretch>
                  <a:fillRect l="-1455" t="-1667"/>
                </a:stretch>
              </a:blipFill>
            </p:spPr>
            <p:txBody>
              <a:bodyPr/>
              <a:lstStyle/>
              <a:p>
                <a:r>
                  <a:rPr lang="de-DE">
                    <a:noFill/>
                  </a:rPr>
                  <a:t> </a:t>
                </a:r>
              </a:p>
            </p:txBody>
          </p:sp>
        </mc:Fallback>
      </mc:AlternateContent>
      <p:sp>
        <p:nvSpPr>
          <p:cNvPr id="5" name="TextBox 4">
            <a:extLst>
              <a:ext uri="{FF2B5EF4-FFF2-40B4-BE49-F238E27FC236}">
                <a16:creationId xmlns:a16="http://schemas.microsoft.com/office/drawing/2014/main" id="{3C797C46-52F9-48B7-82C1-BED61BD74B07}"/>
              </a:ext>
            </a:extLst>
          </p:cNvPr>
          <p:cNvSpPr txBox="1"/>
          <p:nvPr/>
        </p:nvSpPr>
        <p:spPr>
          <a:xfrm>
            <a:off x="-1" y="6469112"/>
            <a:ext cx="574915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2.3 Sampled Millisecond Pulsar Population: Mass Distribution</a:t>
            </a:r>
            <a:endParaRPr lang="de-D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01564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857</Words>
  <Application>Microsoft Office PowerPoint</Application>
  <PresentationFormat>Widescreen</PresentationFormat>
  <Paragraphs>104</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Retrospect</vt:lpstr>
      <vt:lpstr>The Milky Way and its Millisecond Pulsar Population</vt:lpstr>
      <vt:lpstr>Overview</vt:lpstr>
      <vt:lpstr>Overview</vt:lpstr>
      <vt:lpstr>Millisecond Pulsars: What are they?</vt:lpstr>
      <vt:lpstr>Overview</vt:lpstr>
      <vt:lpstr>Sampled Millisecond Pulsar Population: Birth Rate</vt:lpstr>
      <vt:lpstr>Sampled Millisecond Pulsar Population: Velocity Distribution</vt:lpstr>
      <vt:lpstr>Sampled Millisecond Pulsar Population: Velocity Distribution</vt:lpstr>
      <vt:lpstr>Sampled Millisecond Pulsar Population: Mass Distribution</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Milky Way and its Millisecond Pulsar Population</dc:title>
  <dc:creator>Hochart, E.J.S.G. (Erwan)</dc:creator>
  <cp:lastModifiedBy>Hochart, E.J.S.G. (Erwan)</cp:lastModifiedBy>
  <cp:revision>22</cp:revision>
  <dcterms:created xsi:type="dcterms:W3CDTF">2020-11-10T18:06:56Z</dcterms:created>
  <dcterms:modified xsi:type="dcterms:W3CDTF">2020-11-10T20:17:58Z</dcterms:modified>
</cp:coreProperties>
</file>