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1" r:id="rId2"/>
    <p:sldId id="292" r:id="rId3"/>
    <p:sldId id="267" r:id="rId4"/>
    <p:sldId id="276" r:id="rId5"/>
    <p:sldId id="278" r:id="rId6"/>
    <p:sldId id="290" r:id="rId7"/>
    <p:sldId id="279" r:id="rId8"/>
    <p:sldId id="285" r:id="rId9"/>
    <p:sldId id="286" r:id="rId10"/>
    <p:sldId id="287" r:id="rId11"/>
    <p:sldId id="288" r:id="rId12"/>
    <p:sldId id="298" r:id="rId13"/>
    <p:sldId id="280" r:id="rId14"/>
    <p:sldId id="284" r:id="rId15"/>
    <p:sldId id="289" r:id="rId16"/>
    <p:sldId id="281" r:id="rId17"/>
    <p:sldId id="283" r:id="rId18"/>
    <p:sldId id="294" r:id="rId19"/>
    <p:sldId id="293" r:id="rId20"/>
    <p:sldId id="297" r:id="rId21"/>
    <p:sldId id="296" r:id="rId22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91"/>
            <p14:sldId id="292"/>
            <p14:sldId id="267"/>
          </p14:sldIdLst>
        </p14:section>
        <p14:section name="Quisommesnous" id="{6524E277-494F-4EC5-978A-4049C07EA362}">
          <p14:sldIdLst>
            <p14:sldId id="276"/>
            <p14:sldId id="278"/>
            <p14:sldId id="290"/>
            <p14:sldId id="279"/>
            <p14:sldId id="285"/>
            <p14:sldId id="286"/>
            <p14:sldId id="287"/>
            <p14:sldId id="288"/>
            <p14:sldId id="298"/>
          </p14:sldIdLst>
        </p14:section>
        <p14:section name="nosservices" id="{F9F1AA98-0915-4E4E-8C67-BA8B66BB178C}">
          <p14:sldIdLst>
            <p14:sldId id="280"/>
            <p14:sldId id="284"/>
            <p14:sldId id="289"/>
          </p14:sldIdLst>
        </p14:section>
        <p14:section name="position" id="{F045ECAE-29D8-49FC-8473-0457C23FF4E3}">
          <p14:sldIdLst>
            <p14:sldId id="281"/>
            <p14:sldId id="283"/>
            <p14:sldId id="294"/>
            <p14:sldId id="293"/>
          </p14:sldIdLst>
        </p14:section>
        <p14:section name="Section" id="{74064C91-C7F5-44CA-B4E5-956E0A5C66CF}">
          <p14:sldIdLst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302"/>
    <a:srgbClr val="0066FF"/>
    <a:srgbClr val="0055D2"/>
    <a:srgbClr val="E07602"/>
    <a:srgbClr val="FC8604"/>
    <a:srgbClr val="D06E02"/>
    <a:srgbClr val="DB7403"/>
    <a:srgbClr val="E77A03"/>
    <a:srgbClr val="DF8917"/>
    <a:srgbClr val="CB6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8"/>
    <p:restoredTop sz="96928"/>
  </p:normalViewPr>
  <p:slideViewPr>
    <p:cSldViewPr snapToGrid="0" snapToObjects="1">
      <p:cViewPr>
        <p:scale>
          <a:sx n="75" d="100"/>
          <a:sy n="75" d="100"/>
        </p:scale>
        <p:origin x="20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13/01/2023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https://unsplash.com/photos/AXu2aZ3YgP8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096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682-BC13-E443-B955-4FA79FB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E81D-F660-B04A-A02A-7771D983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AD2-F4B0-6D4F-A3DB-59C0869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9959-8F63-1C46-9846-971A9FA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AE86-30FA-9842-986E-368BD12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10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E3B-CFC3-5A4C-B7F9-83501BEB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2E7-8408-F64E-AC06-6E9B1F7B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7EA7-EDC0-674E-87AF-81F0CC4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6A1F-640A-DD4A-8A62-FC15E9D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5553-91F0-6547-ABB8-D9C439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69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D21FB-DAFB-DF4B-B7CA-DF378245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0F6-65AA-B149-8A98-D754BD2D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0BA-7E42-374F-BCF5-EDBE9B1C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69A-AD4F-B54D-BD6E-4A85F6C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CF1D-B5A0-C945-8BEF-46A5BA8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07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467-98F8-1240-ACB7-FB89C818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25-2E40-A546-8E08-F406112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E3D-659B-5845-B58C-F7CE0FE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48E1-52F7-3740-BECC-A872BC9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AFA0-CF5D-CB4F-86DA-A26B2D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6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BE51-5261-8649-BBAC-76D7941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28B6-1619-BD43-AFD5-7594537C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10A-FBFE-6A4B-94FD-CD0539AA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B160-B8F3-9845-896E-719CFED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F698-F77F-6B4B-84A3-6571531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8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5FF-D86B-9747-848F-2C768AE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C517-D3BF-1840-B5E3-D495BF94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A760-A9DA-0E47-8642-F4561309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7266-6075-214C-9A0F-1B14A18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DC8C-B2B0-4245-A63C-2FB5D90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4FA8-9897-264C-B54C-3F8F187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2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15F-C6FA-D84D-AB7C-2B5E418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8AC2-AA47-514A-8FDD-22D9C7E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7083-810C-DE49-887E-B07C6D74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A05-E088-664F-95B0-F7ACC9519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967E-B198-B644-85C4-9E2D8C07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0866-AC10-394E-BF2C-D6905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92B9-1A8F-5643-8EDB-7F6741B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E84F-1143-8540-BC3E-2E7FBEDE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8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082-AEA3-514F-B09D-1F6E78F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451-9867-6C42-8057-6E95D2F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3332-F96E-2A45-BF20-B5E13FB9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DD1-FCB4-B145-AA09-3E794E2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0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489A-8D6C-DC47-B468-186F9A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9109-1C34-5244-ADE5-222459E6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646-008A-3748-BCE2-BCCC6ED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91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5A1-F2E4-4441-8387-1A6E6B2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A04F-4005-F044-8FE5-2EC8060F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ADC-814E-244E-B9E5-2C905142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663C-1FF4-3D4E-854F-A5AA4B8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EC2-135F-FE46-92F3-F3CD1E6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25FC-8AEA-F74B-9DD8-E453DB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0717-7D74-B44F-9E66-235930C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0095B-B62E-3C44-845A-8D31260A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383A-A1BD-3449-AEF4-F5EB7E8F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E627-2BED-3549-9D80-6D0263A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9-5EA8-9D48-A131-684734B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AA5F-2F19-D749-8E4B-44ABBE82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20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B91E-8D3B-5049-91E0-681A6BD5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D1AD-7B0F-C243-8060-E31261F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9B1-730F-3948-AFDB-A7D229514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t>13/01/2023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CD1-C846-864B-8FF5-193D2956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875-456D-074B-9AD9-F14C62DF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70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2.PNG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13.xml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slide" Target="slide20.xm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slide" Target="slide16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0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slide" Target="slide4.xml"/><Relationship Id="rId19" Type="http://schemas.openxmlformats.org/officeDocument/2006/relationships/image" Target="../media/image10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60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80F17631-FA07-1392-2444-3F7CD1C8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74" y="991654"/>
            <a:ext cx="4552452" cy="2875496"/>
          </a:xfrm>
          <a:prstGeom prst="rect">
            <a:avLst/>
          </a:prstGeom>
        </p:spPr>
      </p:pic>
      <p:sp>
        <p:nvSpPr>
          <p:cNvPr id="6" name="Signe Moins 5">
            <a:extLst>
              <a:ext uri="{FF2B5EF4-FFF2-40B4-BE49-F238E27FC236}">
                <a16:creationId xmlns:a16="http://schemas.microsoft.com/office/drawing/2014/main" id="{989E781B-040D-CF02-7B34-FE111145DEAB}"/>
              </a:ext>
            </a:extLst>
          </p:cNvPr>
          <p:cNvSpPr/>
          <p:nvPr/>
        </p:nvSpPr>
        <p:spPr>
          <a:xfrm>
            <a:off x="1890541" y="4114109"/>
            <a:ext cx="8410917" cy="560069"/>
          </a:xfrm>
          <a:prstGeom prst="mathMinus">
            <a:avLst/>
          </a:prstGeom>
          <a:solidFill>
            <a:srgbClr val="0066FF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88302"/>
              </a:solidFill>
            </a:endParaRPr>
          </a:p>
        </p:txBody>
      </p:sp>
      <p:sp>
        <p:nvSpPr>
          <p:cNvPr id="7" name="Signe Moins 6">
            <a:extLst>
              <a:ext uri="{FF2B5EF4-FFF2-40B4-BE49-F238E27FC236}">
                <a16:creationId xmlns:a16="http://schemas.microsoft.com/office/drawing/2014/main" id="{09D2934E-8020-50B8-3DB9-FC07D8C8D286}"/>
              </a:ext>
            </a:extLst>
          </p:cNvPr>
          <p:cNvSpPr/>
          <p:nvPr/>
        </p:nvSpPr>
        <p:spPr>
          <a:xfrm>
            <a:off x="880843" y="4582856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Alexandre Denis</a:t>
            </a:r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0B82A0F9-2F75-5226-4B3E-0EC097D1608A}"/>
              </a:ext>
            </a:extLst>
          </p:cNvPr>
          <p:cNvSpPr/>
          <p:nvPr/>
        </p:nvSpPr>
        <p:spPr>
          <a:xfrm>
            <a:off x="3298878" y="4582857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Kombossé Baradji</a:t>
            </a:r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906E47B1-4AA6-EF32-4931-E2E43FB6D9CC}"/>
              </a:ext>
            </a:extLst>
          </p:cNvPr>
          <p:cNvSpPr/>
          <p:nvPr/>
        </p:nvSpPr>
        <p:spPr>
          <a:xfrm>
            <a:off x="5770485" y="4582857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Erwan Marchand</a:t>
            </a:r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59916732-3FC9-ACF9-E492-83ECDC35DA7E}"/>
              </a:ext>
            </a:extLst>
          </p:cNvPr>
          <p:cNvSpPr/>
          <p:nvPr/>
        </p:nvSpPr>
        <p:spPr>
          <a:xfrm>
            <a:off x="8212810" y="4582855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Alexis Ramon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02967E-1E24-4204-4FDD-38C5035EAC96}"/>
              </a:ext>
            </a:extLst>
          </p:cNvPr>
          <p:cNvSpPr txBox="1"/>
          <p:nvPr/>
        </p:nvSpPr>
        <p:spPr>
          <a:xfrm>
            <a:off x="2400083" y="4592669"/>
            <a:ext cx="7391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Présenté par :</a:t>
            </a:r>
            <a:endParaRPr lang="en-LT" sz="1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42612-FA25-1B90-EFBF-F5E8F9C41361}"/>
              </a:ext>
            </a:extLst>
          </p:cNvPr>
          <p:cNvSpPr txBox="1"/>
          <p:nvPr/>
        </p:nvSpPr>
        <p:spPr>
          <a:xfrm>
            <a:off x="2400082" y="3997308"/>
            <a:ext cx="7391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i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Keep an eye out on the virtual world</a:t>
            </a:r>
            <a:endParaRPr lang="en-LT" sz="1600" b="1" i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387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DFBFDF7-CDF8-6BE0-22C5-01C69CCB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1999" cy="6861356"/>
          </a:xfrm>
          <a:prstGeom prst="rect">
            <a:avLst/>
          </a:prstGeom>
        </p:spPr>
      </p:pic>
      <p:pic>
        <p:nvPicPr>
          <p:cNvPr id="12" name="Graphique 11" descr="Porte-documents avec un remplissage uni">
            <a:extLst>
              <a:ext uri="{FF2B5EF4-FFF2-40B4-BE49-F238E27FC236}">
                <a16:creationId xmlns:a16="http://schemas.microsoft.com/office/drawing/2014/main" id="{22BB372F-9FD9-1A12-15B3-97F228650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5494" y="182630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5A6279-FA14-7F87-6D1B-ED38DD11C985}"/>
              </a:ext>
            </a:extLst>
          </p:cNvPr>
          <p:cNvSpPr/>
          <p:nvPr/>
        </p:nvSpPr>
        <p:spPr>
          <a:xfrm rot="19356190">
            <a:off x="10879064" y="-4178198"/>
            <a:ext cx="2470204" cy="9310427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12865-D10A-CB3E-CFF1-80BD66400D46}"/>
              </a:ext>
            </a:extLst>
          </p:cNvPr>
          <p:cNvSpPr/>
          <p:nvPr/>
        </p:nvSpPr>
        <p:spPr>
          <a:xfrm rot="19350189">
            <a:off x="-1355416" y="517099"/>
            <a:ext cx="2480466" cy="983002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7A92C7E-385A-0608-2A64-3663E408BCDE}"/>
              </a:ext>
            </a:extLst>
          </p:cNvPr>
          <p:cNvSpPr txBox="1"/>
          <p:nvPr/>
        </p:nvSpPr>
        <p:spPr>
          <a:xfrm>
            <a:off x="4207591" y="367385"/>
            <a:ext cx="37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Raleway Black" pitchFamily="2" charset="0"/>
              </a:rPr>
              <a:t>Documents Officiels</a:t>
            </a: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225FF563-A498-C05C-0BAD-99EEEA536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5" y="346776"/>
            <a:ext cx="4275190" cy="6104149"/>
          </a:xfrm>
          <a:prstGeom prst="rect">
            <a:avLst/>
          </a:prstGeom>
          <a:effectLst>
            <a:glow>
              <a:schemeClr val="accent1">
                <a:alpha val="39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A6430F1-D1A8-46DB-2CAE-CE39D5309138}"/>
              </a:ext>
            </a:extLst>
          </p:cNvPr>
          <p:cNvSpPr txBox="1"/>
          <p:nvPr/>
        </p:nvSpPr>
        <p:spPr>
          <a:xfrm>
            <a:off x="4396249" y="594968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Extrait KBIS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3741A-74A8-5B66-7A0A-3E6FD495F7BE}"/>
              </a:ext>
            </a:extLst>
          </p:cNvPr>
          <p:cNvSpPr/>
          <p:nvPr/>
        </p:nvSpPr>
        <p:spPr>
          <a:xfrm>
            <a:off x="4517307" y="6296161"/>
            <a:ext cx="1398301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A7B8A8-6D32-4864-4DD6-BDDA7EF2CC21}"/>
              </a:ext>
            </a:extLst>
          </p:cNvPr>
          <p:cNvSpPr/>
          <p:nvPr/>
        </p:nvSpPr>
        <p:spPr>
          <a:xfrm>
            <a:off x="4575029" y="788826"/>
            <a:ext cx="3049009" cy="6584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38CC17A-EC9A-F702-73CF-A4ADC5B330E5}"/>
              </a:ext>
            </a:extLst>
          </p:cNvPr>
          <p:cNvSpPr txBox="1"/>
          <p:nvPr/>
        </p:nvSpPr>
        <p:spPr>
          <a:xfrm>
            <a:off x="5901460" y="1258836"/>
            <a:ext cx="18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Fiche de Poste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1FB6ADA-8FAF-38BA-8C6D-36CE99DC5DC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799348" y="412514"/>
            <a:ext cx="4252750" cy="5972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99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E-6 3.7037E-7 L -0.00014 -0.0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00117 0.01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4" grpId="0"/>
      <p:bldP spid="9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F7AA932-0B45-C631-59B9-C6811FA7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Graphique 1" descr="Porte-documents avec un remplissage uni">
            <a:extLst>
              <a:ext uri="{FF2B5EF4-FFF2-40B4-BE49-F238E27FC236}">
                <a16:creationId xmlns:a16="http://schemas.microsoft.com/office/drawing/2014/main" id="{B1A05094-4508-7CA3-AD84-3CEFAA60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1162" y="182630"/>
            <a:ext cx="914400" cy="9144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4F4429A-B266-D9D1-A637-3BA121DFDFA7}"/>
              </a:ext>
            </a:extLst>
          </p:cNvPr>
          <p:cNvSpPr txBox="1"/>
          <p:nvPr/>
        </p:nvSpPr>
        <p:spPr>
          <a:xfrm>
            <a:off x="4207592" y="352889"/>
            <a:ext cx="37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Raleway Black" pitchFamily="2" charset="0"/>
              </a:rPr>
              <a:t>Documents Officiels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57FB6-1A7A-D33C-B255-A12A9D1D89C9}"/>
              </a:ext>
            </a:extLst>
          </p:cNvPr>
          <p:cNvSpPr/>
          <p:nvPr/>
        </p:nvSpPr>
        <p:spPr>
          <a:xfrm>
            <a:off x="4562475" y="797172"/>
            <a:ext cx="3044789" cy="5714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0262-89DC-8252-306D-B155475A9B16}"/>
              </a:ext>
            </a:extLst>
          </p:cNvPr>
          <p:cNvSpPr/>
          <p:nvPr/>
        </p:nvSpPr>
        <p:spPr>
          <a:xfrm rot="14521397">
            <a:off x="7581667" y="2122771"/>
            <a:ext cx="8452032" cy="17233900"/>
          </a:xfrm>
          <a:prstGeom prst="rect">
            <a:avLst/>
          </a:prstGeom>
          <a:solidFill>
            <a:srgbClr val="0055D2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51AA90-E535-9916-BC9A-818A9429DEDC}"/>
              </a:ext>
            </a:extLst>
          </p:cNvPr>
          <p:cNvSpPr/>
          <p:nvPr/>
        </p:nvSpPr>
        <p:spPr>
          <a:xfrm rot="16400968">
            <a:off x="-2261891" y="64090"/>
            <a:ext cx="7274865" cy="1993037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 descr="Une image contenant table&#10;&#10;Description générée automatiquement">
            <a:extLst>
              <a:ext uri="{FF2B5EF4-FFF2-40B4-BE49-F238E27FC236}">
                <a16:creationId xmlns:a16="http://schemas.microsoft.com/office/drawing/2014/main" id="{719880AA-13DA-4590-DCEB-3B1C3C901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10" y="1416883"/>
            <a:ext cx="3314414" cy="4698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6B98538-3319-AF86-B2DB-A34EEC4897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81156" y="1416883"/>
            <a:ext cx="3307365" cy="4698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 20" descr="Une image contenant table&#10;&#10;Description générée automatiquement">
            <a:extLst>
              <a:ext uri="{FF2B5EF4-FFF2-40B4-BE49-F238E27FC236}">
                <a16:creationId xmlns:a16="http://schemas.microsoft.com/office/drawing/2014/main" id="{35D990F5-9F2D-72FA-0CD0-B68A8BF6E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333" y="1416882"/>
            <a:ext cx="3303373" cy="4698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7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1.48148E-6 L -0.00299 0.03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6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00117 0.0175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5F49E2C-2314-378A-C394-7A9E7C95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Graphique 6" descr="Porte-documents avec un remplissage uni">
            <a:extLst>
              <a:ext uri="{FF2B5EF4-FFF2-40B4-BE49-F238E27FC236}">
                <a16:creationId xmlns:a16="http://schemas.microsoft.com/office/drawing/2014/main" id="{7F4F91A5-FE55-2390-9011-22F66AC6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1162" y="182630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01EE3A-B969-EC9F-F2D3-FFD9027F1E28}"/>
              </a:ext>
            </a:extLst>
          </p:cNvPr>
          <p:cNvSpPr/>
          <p:nvPr/>
        </p:nvSpPr>
        <p:spPr>
          <a:xfrm rot="14521397">
            <a:off x="7581667" y="2122771"/>
            <a:ext cx="8452032" cy="17233900"/>
          </a:xfrm>
          <a:prstGeom prst="rect">
            <a:avLst/>
          </a:prstGeom>
          <a:solidFill>
            <a:srgbClr val="0055D2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15DCB-37E8-CE4A-8744-841CAB0E416F}"/>
              </a:ext>
            </a:extLst>
          </p:cNvPr>
          <p:cNvSpPr/>
          <p:nvPr/>
        </p:nvSpPr>
        <p:spPr>
          <a:xfrm rot="16400968">
            <a:off x="-2261891" y="64090"/>
            <a:ext cx="7274865" cy="1993037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9D8256-4198-51D7-5D4D-1F1220B4455D}"/>
              </a:ext>
            </a:extLst>
          </p:cNvPr>
          <p:cNvSpPr txBox="1"/>
          <p:nvPr/>
        </p:nvSpPr>
        <p:spPr>
          <a:xfrm>
            <a:off x="1036832" y="1255640"/>
            <a:ext cx="1000305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Raleway Black" pitchFamily="2" charset="0"/>
              </a:rPr>
              <a:t>EyeShare également de nouveaux collaborateurs dans le domaine du développement et réseaux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C18EEA-E727-CD01-3D29-03BD7D37798D}"/>
              </a:ext>
            </a:extLst>
          </p:cNvPr>
          <p:cNvSpPr txBox="1"/>
          <p:nvPr/>
        </p:nvSpPr>
        <p:spPr>
          <a:xfrm>
            <a:off x="4207592" y="352889"/>
            <a:ext cx="37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Raleway Black" pitchFamily="2" charset="0"/>
              </a:rPr>
              <a:t>Documents Officiels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E2005-8155-099D-4AE9-249EB3E566DA}"/>
              </a:ext>
            </a:extLst>
          </p:cNvPr>
          <p:cNvSpPr/>
          <p:nvPr/>
        </p:nvSpPr>
        <p:spPr>
          <a:xfrm>
            <a:off x="4557212" y="1022719"/>
            <a:ext cx="3044789" cy="5714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619DC5-7D0C-4DFB-382F-8FE18125AFCE}"/>
              </a:ext>
            </a:extLst>
          </p:cNvPr>
          <p:cNvSpPr txBox="1"/>
          <p:nvPr/>
        </p:nvSpPr>
        <p:spPr>
          <a:xfrm>
            <a:off x="2159794" y="673651"/>
            <a:ext cx="787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Raleway Black" pitchFamily="2" charset="0"/>
              </a:rPr>
              <a:t>Recrutement</a:t>
            </a:r>
          </a:p>
        </p:txBody>
      </p:sp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6ED44714-739E-62DA-561A-914E57785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32" y="1815596"/>
            <a:ext cx="3830282" cy="5284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0FE05AB4-6692-C56F-0645-81CF6D548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866" y="1806851"/>
            <a:ext cx="3794783" cy="52932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12F8827-93C1-6C21-CF3F-B553A76A94EE}"/>
              </a:ext>
            </a:extLst>
          </p:cNvPr>
          <p:cNvSpPr txBox="1"/>
          <p:nvPr/>
        </p:nvSpPr>
        <p:spPr>
          <a:xfrm>
            <a:off x="5484708" y="618434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Développement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4FA693E-4C92-EB2B-BE19-D9BBA86B55FF}"/>
              </a:ext>
            </a:extLst>
          </p:cNvPr>
          <p:cNvSpPr txBox="1"/>
          <p:nvPr/>
        </p:nvSpPr>
        <p:spPr>
          <a:xfrm>
            <a:off x="4862856" y="192929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Technicien</a:t>
            </a:r>
          </a:p>
        </p:txBody>
      </p:sp>
    </p:spTree>
    <p:extLst>
      <p:ext uri="{BB962C8B-B14F-4D97-AF65-F5344CB8AC3E}">
        <p14:creationId xmlns:p14="http://schemas.microsoft.com/office/powerpoint/2010/main" val="18148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00117 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1.48148E-6 L -0.00299 0.032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Outils avec un remplissage uni">
            <a:extLst>
              <a:ext uri="{FF2B5EF4-FFF2-40B4-BE49-F238E27FC236}">
                <a16:creationId xmlns:a16="http://schemas.microsoft.com/office/drawing/2014/main" id="{70F0E918-416E-52E6-1FA7-B01A0D4B6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041" y="1438275"/>
            <a:ext cx="3505200" cy="3505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111397A-21FA-BC5A-6D54-547433BC0C5C}"/>
              </a:ext>
            </a:extLst>
          </p:cNvPr>
          <p:cNvSpPr txBox="1"/>
          <p:nvPr/>
        </p:nvSpPr>
        <p:spPr>
          <a:xfrm>
            <a:off x="2704241" y="2543396"/>
            <a:ext cx="67835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2 - Nos services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9CAD0-B074-A360-C645-C29CCF1D7420}"/>
              </a:ext>
            </a:extLst>
          </p:cNvPr>
          <p:cNvSpPr/>
          <p:nvPr/>
        </p:nvSpPr>
        <p:spPr>
          <a:xfrm>
            <a:off x="3581400" y="3429000"/>
            <a:ext cx="5000624" cy="6135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8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>
            <a:extLst>
              <a:ext uri="{FF2B5EF4-FFF2-40B4-BE49-F238E27FC236}">
                <a16:creationId xmlns:a16="http://schemas.microsoft.com/office/drawing/2014/main" id="{C086EF11-554A-BF04-7879-6B538261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9" cy="685859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2F3305F-520A-5F14-0822-34A82862943E}"/>
              </a:ext>
            </a:extLst>
          </p:cNvPr>
          <p:cNvSpPr/>
          <p:nvPr/>
        </p:nvSpPr>
        <p:spPr>
          <a:xfrm rot="2245073">
            <a:off x="-1120775" y="-2528522"/>
            <a:ext cx="3724275" cy="8999221"/>
          </a:xfrm>
          <a:prstGeom prst="rect">
            <a:avLst/>
          </a:prstGeom>
          <a:solidFill>
            <a:srgbClr val="E07602"/>
          </a:solidFill>
          <a:ln>
            <a:solidFill>
              <a:srgbClr val="E076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A8A3F3-CBAC-45DE-DAC4-B9F895AC8B12}"/>
              </a:ext>
            </a:extLst>
          </p:cNvPr>
          <p:cNvSpPr/>
          <p:nvPr/>
        </p:nvSpPr>
        <p:spPr>
          <a:xfrm rot="2245073">
            <a:off x="-1231210" y="-2405238"/>
            <a:ext cx="3724275" cy="7800975"/>
          </a:xfrm>
          <a:prstGeom prst="rect">
            <a:avLst/>
          </a:prstGeom>
          <a:solidFill>
            <a:srgbClr val="FC8604"/>
          </a:solidFill>
          <a:ln>
            <a:solidFill>
              <a:srgbClr val="FC86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Graphique 16" descr="Outils avec un remplissage uni">
            <a:extLst>
              <a:ext uri="{FF2B5EF4-FFF2-40B4-BE49-F238E27FC236}">
                <a16:creationId xmlns:a16="http://schemas.microsoft.com/office/drawing/2014/main" id="{C258511D-5579-3EF8-D7D6-FE6116399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554" y="-80832"/>
            <a:ext cx="974801" cy="9748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DAEAC4-CBB7-6217-8551-A0082446AE19}"/>
              </a:ext>
            </a:extLst>
          </p:cNvPr>
          <p:cNvSpPr txBox="1"/>
          <p:nvPr/>
        </p:nvSpPr>
        <p:spPr>
          <a:xfrm>
            <a:off x="-609600" y="-595"/>
            <a:ext cx="425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Nos services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C67CD-DF65-5356-4F92-18C1FB32443B}"/>
              </a:ext>
            </a:extLst>
          </p:cNvPr>
          <p:cNvSpPr/>
          <p:nvPr/>
        </p:nvSpPr>
        <p:spPr>
          <a:xfrm>
            <a:off x="-190499" y="645736"/>
            <a:ext cx="3038474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7DCF2F-7A84-53B2-AF4F-40AC30DF6672}"/>
              </a:ext>
            </a:extLst>
          </p:cNvPr>
          <p:cNvSpPr txBox="1"/>
          <p:nvPr/>
        </p:nvSpPr>
        <p:spPr>
          <a:xfrm>
            <a:off x="7065309" y="98449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Services Web :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6F87597-4AFD-2957-5125-81263BFC80F1}"/>
              </a:ext>
            </a:extLst>
          </p:cNvPr>
          <p:cNvCxnSpPr>
            <a:cxnSpLocks/>
          </p:cNvCxnSpPr>
          <p:nvPr/>
        </p:nvCxnSpPr>
        <p:spPr>
          <a:xfrm>
            <a:off x="9096375" y="4851221"/>
            <a:ext cx="0" cy="1601482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DBB919A-E69B-6ACB-C35D-260C951E4FDE}"/>
              </a:ext>
            </a:extLst>
          </p:cNvPr>
          <p:cNvSpPr txBox="1"/>
          <p:nvPr/>
        </p:nvSpPr>
        <p:spPr>
          <a:xfrm>
            <a:off x="5780304" y="83404"/>
            <a:ext cx="425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A distance :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7FA3150-2F82-99EC-C27F-94633E8D4137}"/>
              </a:ext>
            </a:extLst>
          </p:cNvPr>
          <p:cNvSpPr txBox="1"/>
          <p:nvPr/>
        </p:nvSpPr>
        <p:spPr>
          <a:xfrm>
            <a:off x="5801701" y="3526141"/>
            <a:ext cx="425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Au contact :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6C2EFA2-4508-663F-4D42-8174843E6D18}"/>
              </a:ext>
            </a:extLst>
          </p:cNvPr>
          <p:cNvCxnSpPr>
            <a:cxnSpLocks/>
          </p:cNvCxnSpPr>
          <p:nvPr/>
        </p:nvCxnSpPr>
        <p:spPr>
          <a:xfrm>
            <a:off x="6924675" y="4836262"/>
            <a:ext cx="0" cy="1601482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A55FD17-50A8-AC5B-FB36-8DD265A742C3}"/>
              </a:ext>
            </a:extLst>
          </p:cNvPr>
          <p:cNvSpPr txBox="1"/>
          <p:nvPr/>
        </p:nvSpPr>
        <p:spPr>
          <a:xfrm>
            <a:off x="4312900" y="2566420"/>
            <a:ext cx="203613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Création de site Web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3D39919-691C-BC6B-3717-066FAFADC788}"/>
              </a:ext>
            </a:extLst>
          </p:cNvPr>
          <p:cNvCxnSpPr>
            <a:cxnSpLocks/>
          </p:cNvCxnSpPr>
          <p:nvPr/>
        </p:nvCxnSpPr>
        <p:spPr>
          <a:xfrm>
            <a:off x="6540056" y="1771650"/>
            <a:ext cx="0" cy="1409700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27793D4-A45C-B958-55B4-6A23A5E47D8E}"/>
              </a:ext>
            </a:extLst>
          </p:cNvPr>
          <p:cNvSpPr txBox="1"/>
          <p:nvPr/>
        </p:nvSpPr>
        <p:spPr>
          <a:xfrm>
            <a:off x="6760254" y="2552067"/>
            <a:ext cx="25026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Hébergement de domaine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F7E53B-5138-5802-A2B9-3BFC7B7EDC41}"/>
              </a:ext>
            </a:extLst>
          </p:cNvPr>
          <p:cNvSpPr/>
          <p:nvPr/>
        </p:nvSpPr>
        <p:spPr>
          <a:xfrm>
            <a:off x="7511653" y="2483345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Graphique 37" descr="Pinceau avec un remplissage uni">
            <a:extLst>
              <a:ext uri="{FF2B5EF4-FFF2-40B4-BE49-F238E27FC236}">
                <a16:creationId xmlns:a16="http://schemas.microsoft.com/office/drawing/2014/main" id="{6BB6B64A-BEA2-2353-1E53-52EFF4A33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28352" y="1732959"/>
            <a:ext cx="677762" cy="677762"/>
          </a:xfrm>
          <a:prstGeom prst="rect">
            <a:avLst/>
          </a:prstGeom>
        </p:spPr>
      </p:pic>
      <p:pic>
        <p:nvPicPr>
          <p:cNvPr id="40" name="Graphique 39" descr="Travailler à domicile à partir du Wi-Fi personnel avec un remplissage uni">
            <a:extLst>
              <a:ext uri="{FF2B5EF4-FFF2-40B4-BE49-F238E27FC236}">
                <a16:creationId xmlns:a16="http://schemas.microsoft.com/office/drawing/2014/main" id="{71F2635F-6245-C806-CFFF-EA3BD5AF5A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6652" y="1718001"/>
            <a:ext cx="692720" cy="692720"/>
          </a:xfrm>
          <a:prstGeom prst="rect">
            <a:avLst/>
          </a:prstGeom>
        </p:spPr>
      </p:pic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EE197A5-08EC-4BFC-4820-8175784BDD5A}"/>
              </a:ext>
            </a:extLst>
          </p:cNvPr>
          <p:cNvCxnSpPr>
            <a:cxnSpLocks/>
          </p:cNvCxnSpPr>
          <p:nvPr/>
        </p:nvCxnSpPr>
        <p:spPr>
          <a:xfrm>
            <a:off x="9473756" y="1718001"/>
            <a:ext cx="0" cy="1409700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9558BADA-C72C-B58D-FF00-00F852BFBDC7}"/>
              </a:ext>
            </a:extLst>
          </p:cNvPr>
          <p:cNvSpPr txBox="1"/>
          <p:nvPr/>
        </p:nvSpPr>
        <p:spPr>
          <a:xfrm>
            <a:off x="9720303" y="2566420"/>
            <a:ext cx="1795683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Vente de domaine</a:t>
            </a:r>
          </a:p>
        </p:txBody>
      </p:sp>
      <p:pic>
        <p:nvPicPr>
          <p:cNvPr id="45" name="Graphique 44" descr="Poignée de main avec un remplissage uni">
            <a:extLst>
              <a:ext uri="{FF2B5EF4-FFF2-40B4-BE49-F238E27FC236}">
                <a16:creationId xmlns:a16="http://schemas.microsoft.com/office/drawing/2014/main" id="{68617755-BDBE-4A04-F4AA-EE2697AB17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0941" y="1624284"/>
            <a:ext cx="914400" cy="914400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D336AD4F-A291-5254-458F-DC888F36E8CE}"/>
              </a:ext>
            </a:extLst>
          </p:cNvPr>
          <p:cNvSpPr txBox="1"/>
          <p:nvPr/>
        </p:nvSpPr>
        <p:spPr>
          <a:xfrm>
            <a:off x="5606696" y="4275962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Raleway Black" pitchFamily="2" charset="0"/>
              </a:rPr>
              <a:t>Installation &amp; réparation d’équipements:</a:t>
            </a:r>
          </a:p>
        </p:txBody>
      </p:sp>
      <p:pic>
        <p:nvPicPr>
          <p:cNvPr id="49" name="Graphique 48" descr="Ordinateur avec un remplissage uni">
            <a:extLst>
              <a:ext uri="{FF2B5EF4-FFF2-40B4-BE49-F238E27FC236}">
                <a16:creationId xmlns:a16="http://schemas.microsoft.com/office/drawing/2014/main" id="{C584EE4B-36A0-E046-8068-F27B648DD1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4501" y="4897073"/>
            <a:ext cx="914400" cy="914400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0303E59-7A4E-98D6-4ED0-07A83C59E65B}"/>
              </a:ext>
            </a:extLst>
          </p:cNvPr>
          <p:cNvSpPr txBox="1"/>
          <p:nvPr/>
        </p:nvSpPr>
        <p:spPr>
          <a:xfrm>
            <a:off x="5176369" y="5909275"/>
            <a:ext cx="1250663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Ordinateurs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21ECD80-1A67-D5BC-84EA-70F5065711E5}"/>
              </a:ext>
            </a:extLst>
          </p:cNvPr>
          <p:cNvSpPr txBox="1"/>
          <p:nvPr/>
        </p:nvSpPr>
        <p:spPr>
          <a:xfrm>
            <a:off x="6959150" y="5909275"/>
            <a:ext cx="200728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Réseaux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(Routeurs – </a:t>
            </a:r>
            <a:r>
              <a:rPr lang="fr-FR" sz="1400" dirty="0" err="1">
                <a:latin typeface="Raleway Black" pitchFamily="2" charset="0"/>
              </a:rPr>
              <a:t>Switchs</a:t>
            </a:r>
            <a:r>
              <a:rPr lang="fr-FR" sz="1400" dirty="0">
                <a:latin typeface="Raleway Black" pitchFamily="2" charset="0"/>
              </a:rPr>
              <a:t>)</a:t>
            </a:r>
          </a:p>
        </p:txBody>
      </p:sp>
      <p:pic>
        <p:nvPicPr>
          <p:cNvPr id="54" name="Graphique 53" descr="Base de données avec un remplissage uni">
            <a:extLst>
              <a:ext uri="{FF2B5EF4-FFF2-40B4-BE49-F238E27FC236}">
                <a16:creationId xmlns:a16="http://schemas.microsoft.com/office/drawing/2014/main" id="{6696F0B0-84DD-8036-F1F5-0CCE2E53BD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9072" y="5044126"/>
            <a:ext cx="744769" cy="744769"/>
          </a:xfrm>
          <a:prstGeom prst="rect">
            <a:avLst/>
          </a:prstGeom>
        </p:spPr>
      </p:pic>
      <p:pic>
        <p:nvPicPr>
          <p:cNvPr id="56" name="Graphique 55" descr="Route avec un remplissage uni">
            <a:extLst>
              <a:ext uri="{FF2B5EF4-FFF2-40B4-BE49-F238E27FC236}">
                <a16:creationId xmlns:a16="http://schemas.microsoft.com/office/drawing/2014/main" id="{DB051795-1F3B-5935-36CA-32FBA97D07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91549" y="4979563"/>
            <a:ext cx="840018" cy="840018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87D1A059-2AD5-8134-D73F-2D814AE051CE}"/>
              </a:ext>
            </a:extLst>
          </p:cNvPr>
          <p:cNvSpPr txBox="1"/>
          <p:nvPr/>
        </p:nvSpPr>
        <p:spPr>
          <a:xfrm>
            <a:off x="9807188" y="5909275"/>
            <a:ext cx="96853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Serveurs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0C9289-1B27-C150-648E-A954D1EA98E1}"/>
              </a:ext>
            </a:extLst>
          </p:cNvPr>
          <p:cNvSpPr/>
          <p:nvPr/>
        </p:nvSpPr>
        <p:spPr>
          <a:xfrm>
            <a:off x="3925017" y="3400709"/>
            <a:ext cx="8011896" cy="84607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74186-08FE-57ED-931D-BA594A3284C9}"/>
              </a:ext>
            </a:extLst>
          </p:cNvPr>
          <p:cNvSpPr/>
          <p:nvPr/>
        </p:nvSpPr>
        <p:spPr>
          <a:xfrm>
            <a:off x="7452368" y="5827783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EF1F5-51CF-BC6C-68EE-04F0D26A59B6}"/>
              </a:ext>
            </a:extLst>
          </p:cNvPr>
          <p:cNvSpPr/>
          <p:nvPr/>
        </p:nvSpPr>
        <p:spPr>
          <a:xfrm>
            <a:off x="9833987" y="5830943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01AF1-679D-362D-6FFC-99D009AE963B}"/>
              </a:ext>
            </a:extLst>
          </p:cNvPr>
          <p:cNvSpPr/>
          <p:nvPr/>
        </p:nvSpPr>
        <p:spPr>
          <a:xfrm>
            <a:off x="5344501" y="5830943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F4379-7215-C6D1-B297-DC72ECA4E680}"/>
              </a:ext>
            </a:extLst>
          </p:cNvPr>
          <p:cNvSpPr/>
          <p:nvPr/>
        </p:nvSpPr>
        <p:spPr>
          <a:xfrm>
            <a:off x="4873470" y="2488088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6E9D4-E5CA-1B31-FD9E-EEA6795380A0}"/>
              </a:ext>
            </a:extLst>
          </p:cNvPr>
          <p:cNvSpPr/>
          <p:nvPr/>
        </p:nvSpPr>
        <p:spPr>
          <a:xfrm>
            <a:off x="10160941" y="2465228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15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716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1.48148E-6 L 0.01575 0.021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4.16667E-6 0.006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4.07407E-6 L 0.00039 0.007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54167E-6 -2.22222E-6 L -3.54167E-6 0.006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0.00065 0.006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1.48148E-6 L -1.25E-6 0.005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81481E-6 L 0.00013 0.0067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3604F79-6886-BAA9-BC3F-455B950B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D83EC3-D817-C94D-21A3-0913CB9D50AD}"/>
              </a:ext>
            </a:extLst>
          </p:cNvPr>
          <p:cNvSpPr/>
          <p:nvPr/>
        </p:nvSpPr>
        <p:spPr>
          <a:xfrm rot="2245073">
            <a:off x="-1120775" y="-2528522"/>
            <a:ext cx="3724275" cy="8999221"/>
          </a:xfrm>
          <a:prstGeom prst="rect">
            <a:avLst/>
          </a:prstGeom>
          <a:solidFill>
            <a:srgbClr val="E07602"/>
          </a:solidFill>
          <a:ln>
            <a:solidFill>
              <a:srgbClr val="E076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15E87-D2FA-DFEB-3AC5-A060D00D50F3}"/>
              </a:ext>
            </a:extLst>
          </p:cNvPr>
          <p:cNvSpPr/>
          <p:nvPr/>
        </p:nvSpPr>
        <p:spPr>
          <a:xfrm rot="2245073">
            <a:off x="-1231210" y="-2405238"/>
            <a:ext cx="3724275" cy="7800975"/>
          </a:xfrm>
          <a:prstGeom prst="rect">
            <a:avLst/>
          </a:prstGeom>
          <a:solidFill>
            <a:srgbClr val="FC8604"/>
          </a:solidFill>
          <a:ln>
            <a:solidFill>
              <a:srgbClr val="FC86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 descr="Outils avec un remplissage uni">
            <a:extLst>
              <a:ext uri="{FF2B5EF4-FFF2-40B4-BE49-F238E27FC236}">
                <a16:creationId xmlns:a16="http://schemas.microsoft.com/office/drawing/2014/main" id="{A51D82AC-8DF1-9962-6A95-5F06964F3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554" y="-80832"/>
            <a:ext cx="974801" cy="9748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1C1E8E8-1DA5-0789-D8C6-E49108293FBF}"/>
              </a:ext>
            </a:extLst>
          </p:cNvPr>
          <p:cNvSpPr txBox="1"/>
          <p:nvPr/>
        </p:nvSpPr>
        <p:spPr>
          <a:xfrm>
            <a:off x="-609600" y="-595"/>
            <a:ext cx="425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Nos services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A602-C220-6E28-73CB-801C1EF7418F}"/>
              </a:ext>
            </a:extLst>
          </p:cNvPr>
          <p:cNvSpPr/>
          <p:nvPr/>
        </p:nvSpPr>
        <p:spPr>
          <a:xfrm>
            <a:off x="0" y="825390"/>
            <a:ext cx="2828924" cy="457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69F4E4-6D67-4093-05AA-D8D959D886E3}"/>
              </a:ext>
            </a:extLst>
          </p:cNvPr>
          <p:cNvSpPr txBox="1"/>
          <p:nvPr/>
        </p:nvSpPr>
        <p:spPr>
          <a:xfrm>
            <a:off x="-2419252" y="488985"/>
            <a:ext cx="787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Raleway Black" pitchFamily="2" charset="0"/>
              </a:rPr>
              <a:t>Documents Officiels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35E6A1-63C7-A9A5-123A-AD8E610EA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577" y="903620"/>
            <a:ext cx="3924447" cy="54125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04E621-FAD1-201A-0FD4-4583D48AAD5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43509" y="909528"/>
            <a:ext cx="3910219" cy="5400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2262A30-7E25-B105-1AA8-0FCFE684A133}"/>
              </a:ext>
            </a:extLst>
          </p:cNvPr>
          <p:cNvSpPr txBox="1"/>
          <p:nvPr/>
        </p:nvSpPr>
        <p:spPr>
          <a:xfrm>
            <a:off x="5144037" y="51761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Raleway Black" pitchFamily="2" charset="0"/>
              </a:rPr>
              <a:t>Devis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C0FB91-280A-ADA0-D4A7-DE0A3DD927DC}"/>
              </a:ext>
            </a:extLst>
          </p:cNvPr>
          <p:cNvSpPr txBox="1"/>
          <p:nvPr/>
        </p:nvSpPr>
        <p:spPr>
          <a:xfrm>
            <a:off x="8995119" y="517612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Raleway Black" pitchFamily="2" charset="0"/>
              </a:rPr>
              <a:t>Bon de commande</a:t>
            </a:r>
          </a:p>
        </p:txBody>
      </p:sp>
    </p:spTree>
    <p:extLst>
      <p:ext uri="{BB962C8B-B14F-4D97-AF65-F5344CB8AC3E}">
        <p14:creationId xmlns:p14="http://schemas.microsoft.com/office/powerpoint/2010/main" val="399275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1.48148E-6 L 0.01575 0.021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716 -0.006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Graphique en secteurs avec un remplissage uni">
            <a:extLst>
              <a:ext uri="{FF2B5EF4-FFF2-40B4-BE49-F238E27FC236}">
                <a16:creationId xmlns:a16="http://schemas.microsoft.com/office/drawing/2014/main" id="{404AD2DD-134D-7BB0-A6A3-BB41F5406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6246" y="1532943"/>
            <a:ext cx="2057277" cy="2057277"/>
          </a:xfrm>
          <a:prstGeom prst="rect">
            <a:avLst/>
          </a:prstGeom>
        </p:spPr>
      </p:pic>
      <p:pic>
        <p:nvPicPr>
          <p:cNvPr id="6" name="Graphique 5" descr="Tendance à la hausse avec un remplissage uni">
            <a:extLst>
              <a:ext uri="{FF2B5EF4-FFF2-40B4-BE49-F238E27FC236}">
                <a16:creationId xmlns:a16="http://schemas.microsoft.com/office/drawing/2014/main" id="{8779FEED-659B-455B-8449-7158F1F7A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3030" y="1948921"/>
            <a:ext cx="3301213" cy="33012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D778C28-7FDB-FB71-3BD8-ED337257B8C4}"/>
              </a:ext>
            </a:extLst>
          </p:cNvPr>
          <p:cNvSpPr txBox="1"/>
          <p:nvPr/>
        </p:nvSpPr>
        <p:spPr>
          <a:xfrm>
            <a:off x="2645596" y="1684419"/>
            <a:ext cx="67835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3- Notre Entreprise sur le marché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6BD32-8696-791C-C2A9-1A20BADA8009}"/>
              </a:ext>
            </a:extLst>
          </p:cNvPr>
          <p:cNvSpPr/>
          <p:nvPr/>
        </p:nvSpPr>
        <p:spPr>
          <a:xfrm>
            <a:off x="2779586" y="3457552"/>
            <a:ext cx="6783513" cy="6369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370273D-9EFB-929C-68C7-1711F4C5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06" y="-2251"/>
            <a:ext cx="12192000" cy="68512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A280B2-5800-109B-10F2-E7DDDCCAA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8997"/>
            <a:ext cx="10278253" cy="68490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B706B2D-C0A5-664A-D853-B91EA6A8F1D4}"/>
              </a:ext>
            </a:extLst>
          </p:cNvPr>
          <p:cNvSpPr txBox="1"/>
          <p:nvPr/>
        </p:nvSpPr>
        <p:spPr>
          <a:xfrm>
            <a:off x="-695238" y="6301933"/>
            <a:ext cx="5688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Notre Entreprise sur le marché</a:t>
            </a:r>
            <a:endParaRPr lang="en-LT" sz="2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E458B-92EC-4E9C-50EF-B3360514EAB0}"/>
              </a:ext>
            </a:extLst>
          </p:cNvPr>
          <p:cNvSpPr/>
          <p:nvPr/>
        </p:nvSpPr>
        <p:spPr>
          <a:xfrm>
            <a:off x="0" y="6717673"/>
            <a:ext cx="4273420" cy="57173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673052-66E5-5C03-2243-AB9EB0C79A2B}"/>
              </a:ext>
            </a:extLst>
          </p:cNvPr>
          <p:cNvSpPr/>
          <p:nvPr/>
        </p:nvSpPr>
        <p:spPr>
          <a:xfrm rot="414415">
            <a:off x="10931973" y="-1236652"/>
            <a:ext cx="3220567" cy="10926622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13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3.7037E-6 L -0.003 0.03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9331313-84E9-8657-1B3A-DBC1F299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43335E1-44AA-35C3-8887-58198BAE9EB2}"/>
              </a:ext>
            </a:extLst>
          </p:cNvPr>
          <p:cNvSpPr txBox="1"/>
          <p:nvPr/>
        </p:nvSpPr>
        <p:spPr>
          <a:xfrm>
            <a:off x="-761913" y="-79817"/>
            <a:ext cx="5688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Notre Entreprise sur le marché</a:t>
            </a:r>
            <a:endParaRPr lang="en-LT" sz="2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B198F1-903D-008B-3679-4CE3DA7C9CAB}"/>
              </a:ext>
            </a:extLst>
          </p:cNvPr>
          <p:cNvSpPr txBox="1"/>
          <p:nvPr/>
        </p:nvSpPr>
        <p:spPr>
          <a:xfrm>
            <a:off x="-761913" y="223777"/>
            <a:ext cx="568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Forces, Faiblesses, Opportunités &amp; Menaces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B00A19-581B-3082-8E35-BE6232822EE6}"/>
              </a:ext>
            </a:extLst>
          </p:cNvPr>
          <p:cNvSpPr/>
          <p:nvPr/>
        </p:nvSpPr>
        <p:spPr>
          <a:xfrm>
            <a:off x="-54234" y="564523"/>
            <a:ext cx="4273420" cy="57173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DBEAA5-BFC2-186F-1BAA-FFA1AD9C8A75}"/>
              </a:ext>
            </a:extLst>
          </p:cNvPr>
          <p:cNvSpPr txBox="1"/>
          <p:nvPr/>
        </p:nvSpPr>
        <p:spPr>
          <a:xfrm>
            <a:off x="288371" y="3966272"/>
            <a:ext cx="323357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Raleway Black" pitchFamily="2" charset="0"/>
              </a:rPr>
              <a:t>Capacité d’innovation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Leadership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Compétitivité commerciale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Qualité : taux de satisfaction des clients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Employés hautement qualifiés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Bonne entente au sein de l’entreprise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AA05B-50D5-FF9B-8F67-61DD285292DE}"/>
              </a:ext>
            </a:extLst>
          </p:cNvPr>
          <p:cNvSpPr/>
          <p:nvPr/>
        </p:nvSpPr>
        <p:spPr>
          <a:xfrm>
            <a:off x="0" y="3829281"/>
            <a:ext cx="12191999" cy="571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11B06B-40AD-78BD-002C-83DC5AB2A1A4}"/>
              </a:ext>
            </a:extLst>
          </p:cNvPr>
          <p:cNvSpPr txBox="1"/>
          <p:nvPr/>
        </p:nvSpPr>
        <p:spPr>
          <a:xfrm>
            <a:off x="3829980" y="4220438"/>
            <a:ext cx="220445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Raleway Black" pitchFamily="2" charset="0"/>
              </a:rPr>
              <a:t>Faible notoriété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Base de clients réduite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Faible capacité financière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Peu de salariés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F42390-1149-9150-D1BB-603831531D2E}"/>
              </a:ext>
            </a:extLst>
          </p:cNvPr>
          <p:cNvSpPr txBox="1"/>
          <p:nvPr/>
        </p:nvSpPr>
        <p:spPr>
          <a:xfrm>
            <a:off x="6178829" y="3966272"/>
            <a:ext cx="271420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Raleway Black" pitchFamily="2" charset="0"/>
              </a:rPr>
              <a:t>Marché en croissance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Intégration facile dans le marché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Nouvelles technologie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Changement de comportement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Des consommateurs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2 secteurs en 1 seule entreprise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B04D9B-E18F-72C5-86F4-E62818068DD1}"/>
              </a:ext>
            </a:extLst>
          </p:cNvPr>
          <p:cNvSpPr txBox="1"/>
          <p:nvPr/>
        </p:nvSpPr>
        <p:spPr>
          <a:xfrm>
            <a:off x="8893034" y="4257953"/>
            <a:ext cx="327044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Raleway Black" pitchFamily="2" charset="0"/>
              </a:rPr>
              <a:t>Nouveaux entrants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Entreprises déjà installées sur le marché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37CA7-BA82-6978-33DF-55B760B06A1C}"/>
              </a:ext>
            </a:extLst>
          </p:cNvPr>
          <p:cNvSpPr/>
          <p:nvPr/>
        </p:nvSpPr>
        <p:spPr>
          <a:xfrm rot="16200000">
            <a:off x="4518785" y="3655013"/>
            <a:ext cx="3238269" cy="100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B6245-F82C-0B9B-0ABD-0FCF65CD890B}"/>
              </a:ext>
            </a:extLst>
          </p:cNvPr>
          <p:cNvSpPr/>
          <p:nvPr/>
        </p:nvSpPr>
        <p:spPr>
          <a:xfrm rot="16200000">
            <a:off x="7273069" y="4168784"/>
            <a:ext cx="3238269" cy="100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07EE3F-44BB-FA68-E230-0D80758BE0C3}"/>
              </a:ext>
            </a:extLst>
          </p:cNvPr>
          <p:cNvSpPr/>
          <p:nvPr/>
        </p:nvSpPr>
        <p:spPr>
          <a:xfrm rot="16200000">
            <a:off x="2030721" y="4964694"/>
            <a:ext cx="3238269" cy="100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A1A2D0-08A2-9536-8561-4CDB600EB0E4}"/>
              </a:ext>
            </a:extLst>
          </p:cNvPr>
          <p:cNvSpPr txBox="1"/>
          <p:nvPr/>
        </p:nvSpPr>
        <p:spPr>
          <a:xfrm>
            <a:off x="454279" y="3341929"/>
            <a:ext cx="28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Forces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EEE98D0-77D5-9F23-FB85-8D8324906C64}"/>
              </a:ext>
            </a:extLst>
          </p:cNvPr>
          <p:cNvSpPr txBox="1"/>
          <p:nvPr/>
        </p:nvSpPr>
        <p:spPr>
          <a:xfrm>
            <a:off x="3499690" y="3336076"/>
            <a:ext cx="28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Faiblesses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0D91C9-0333-810C-A7E8-76CDAC6CB0CE}"/>
              </a:ext>
            </a:extLst>
          </p:cNvPr>
          <p:cNvSpPr txBox="1"/>
          <p:nvPr/>
        </p:nvSpPr>
        <p:spPr>
          <a:xfrm>
            <a:off x="6050781" y="3345943"/>
            <a:ext cx="28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Opportunités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76DB385-8F22-E4D4-63D7-92007EECDE74}"/>
              </a:ext>
            </a:extLst>
          </p:cNvPr>
          <p:cNvSpPr txBox="1"/>
          <p:nvPr/>
        </p:nvSpPr>
        <p:spPr>
          <a:xfrm>
            <a:off x="9107130" y="3336076"/>
            <a:ext cx="28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Menaces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EF70A9-D69F-2D58-A06D-AE065AB0C7FC}"/>
              </a:ext>
            </a:extLst>
          </p:cNvPr>
          <p:cNvSpPr/>
          <p:nvPr/>
        </p:nvSpPr>
        <p:spPr>
          <a:xfrm rot="16884900">
            <a:off x="770942" y="4485744"/>
            <a:ext cx="1742724" cy="5585197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9D8F6-D0F4-63AA-35AC-305B5B928BD6}"/>
              </a:ext>
            </a:extLst>
          </p:cNvPr>
          <p:cNvSpPr/>
          <p:nvPr/>
        </p:nvSpPr>
        <p:spPr>
          <a:xfrm rot="15500128">
            <a:off x="2664405" y="4726404"/>
            <a:ext cx="2219588" cy="62741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1D29F-9B03-C1CB-97E0-3F3A4124BFA1}"/>
              </a:ext>
            </a:extLst>
          </p:cNvPr>
          <p:cNvSpPr/>
          <p:nvPr/>
        </p:nvSpPr>
        <p:spPr>
          <a:xfrm rot="6403633">
            <a:off x="7244736" y="5315206"/>
            <a:ext cx="2662979" cy="5585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A1B6E6-A2E4-2721-08D2-456D85E7F7B7}"/>
              </a:ext>
            </a:extLst>
          </p:cNvPr>
          <p:cNvSpPr/>
          <p:nvPr/>
        </p:nvSpPr>
        <p:spPr>
          <a:xfrm rot="4385399">
            <a:off x="9591553" y="4844627"/>
            <a:ext cx="2662979" cy="5585197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AFD6A5-F321-DD04-C8E5-588ACDCE36E2}"/>
              </a:ext>
            </a:extLst>
          </p:cNvPr>
          <p:cNvSpPr/>
          <p:nvPr/>
        </p:nvSpPr>
        <p:spPr>
          <a:xfrm rot="17274894">
            <a:off x="9943163" y="-3977104"/>
            <a:ext cx="1742724" cy="819836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5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0B64342-F33F-2279-D925-EA7E3718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9E1911-70CE-786D-A331-1D63ADC90CA1}"/>
              </a:ext>
            </a:extLst>
          </p:cNvPr>
          <p:cNvSpPr txBox="1"/>
          <p:nvPr/>
        </p:nvSpPr>
        <p:spPr>
          <a:xfrm>
            <a:off x="-761913" y="-79817"/>
            <a:ext cx="5688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Notre Entreprise sur le marché</a:t>
            </a:r>
            <a:endParaRPr lang="en-LT" sz="2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41B7A-99D7-5A06-5B60-A1EF42830524}"/>
              </a:ext>
            </a:extLst>
          </p:cNvPr>
          <p:cNvSpPr/>
          <p:nvPr/>
        </p:nvSpPr>
        <p:spPr>
          <a:xfrm>
            <a:off x="-54234" y="564523"/>
            <a:ext cx="4273420" cy="57173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6FE0BC-4B21-E6A8-5243-241A382FA2D3}"/>
              </a:ext>
            </a:extLst>
          </p:cNvPr>
          <p:cNvSpPr txBox="1"/>
          <p:nvPr/>
        </p:nvSpPr>
        <p:spPr>
          <a:xfrm>
            <a:off x="-761913" y="223777"/>
            <a:ext cx="568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La concurrence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2E53D7-797C-017C-6DDC-9E34110F1C0A}"/>
              </a:ext>
            </a:extLst>
          </p:cNvPr>
          <p:cNvSpPr txBox="1"/>
          <p:nvPr/>
        </p:nvSpPr>
        <p:spPr>
          <a:xfrm>
            <a:off x="420029" y="1684805"/>
            <a:ext cx="11319124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Raleway Black" pitchFamily="2" charset="0"/>
              </a:rPr>
              <a:t>Les concurrents directs à notre modèle de société n'existent pas sur le marché français. </a:t>
            </a:r>
          </a:p>
          <a:p>
            <a:pPr algn="ctr"/>
            <a:r>
              <a:rPr lang="fr-FR" sz="1600" dirty="0">
                <a:latin typeface="Raleway Black" pitchFamily="2" charset="0"/>
              </a:rPr>
              <a:t>Cependant, il existe des sociétés qui exercent uniquement sur l’une ou l’autre des deux activités qu’EyeShare </a:t>
            </a:r>
          </a:p>
          <a:p>
            <a:pPr algn="ctr"/>
            <a:r>
              <a:rPr lang="fr-FR" sz="1600" dirty="0">
                <a:latin typeface="Raleway Black" pitchFamily="2" charset="0"/>
              </a:rPr>
              <a:t>réunit en une seule entreprise :</a:t>
            </a:r>
          </a:p>
          <a:p>
            <a:endParaRPr lang="fr-FR" sz="1600" dirty="0">
              <a:latin typeface="Raleway Black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498E1-1ED0-CF2F-7879-7D85878B5812}"/>
              </a:ext>
            </a:extLst>
          </p:cNvPr>
          <p:cNvSpPr/>
          <p:nvPr/>
        </p:nvSpPr>
        <p:spPr>
          <a:xfrm>
            <a:off x="7579972" y="4468892"/>
            <a:ext cx="3590533" cy="74195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69AEA5-185D-D1D5-A2A0-7A5E8BECE72E}"/>
              </a:ext>
            </a:extLst>
          </p:cNvPr>
          <p:cNvSpPr txBox="1"/>
          <p:nvPr/>
        </p:nvSpPr>
        <p:spPr>
          <a:xfrm>
            <a:off x="-518729" y="4009040"/>
            <a:ext cx="7391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Proges Plus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BC1D0B-858F-BB59-2145-A23A576B788A}"/>
              </a:ext>
            </a:extLst>
          </p:cNvPr>
          <p:cNvSpPr txBox="1"/>
          <p:nvPr/>
        </p:nvSpPr>
        <p:spPr>
          <a:xfrm>
            <a:off x="1295032" y="4896526"/>
            <a:ext cx="3890809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Réseau, cybersécurité, mobilité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cloud, hébergement, postes de travail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serveurs, virtualisation, téléphonie sur IP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éditeur et intégrateur de Synoptic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420A87-1DBB-006D-A289-164D9E104646}"/>
              </a:ext>
            </a:extLst>
          </p:cNvPr>
          <p:cNvSpPr txBox="1"/>
          <p:nvPr/>
        </p:nvSpPr>
        <p:spPr>
          <a:xfrm>
            <a:off x="7352500" y="4842650"/>
            <a:ext cx="4045481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Développement site web, Développement d’application, développement CRM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refonte Web, référencement naturel SEO,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référencement payant SEA, digital branding, email marketing,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hébergement, certificat SSL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3E6CF72-FFDD-12A4-85F4-CB4AE4532EC0}"/>
              </a:ext>
            </a:extLst>
          </p:cNvPr>
          <p:cNvSpPr txBox="1"/>
          <p:nvPr/>
        </p:nvSpPr>
        <p:spPr>
          <a:xfrm>
            <a:off x="1670935" y="6031867"/>
            <a:ext cx="313900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Uniquement pour les entreprises.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Ne font pas de développement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C0678BF-23CE-1558-A301-7C467C2051C6}"/>
              </a:ext>
            </a:extLst>
          </p:cNvPr>
          <p:cNvSpPr txBox="1"/>
          <p:nvPr/>
        </p:nvSpPr>
        <p:spPr>
          <a:xfrm>
            <a:off x="5679324" y="4033135"/>
            <a:ext cx="7391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WebTech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88F090F-F445-513F-7760-57F3043A2BC1}"/>
              </a:ext>
            </a:extLst>
          </p:cNvPr>
          <p:cNvSpPr txBox="1"/>
          <p:nvPr/>
        </p:nvSpPr>
        <p:spPr>
          <a:xfrm>
            <a:off x="7474719" y="6211878"/>
            <a:ext cx="380104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Uniquement pour les entreprises.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Ne font pas d’installation d’équipements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168123D-2062-C159-E29A-442BB0B4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34" y="3289181"/>
            <a:ext cx="675430" cy="67543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9C5DE99-F9C9-BA7A-EF91-CAB5B9EB2A74}"/>
              </a:ext>
            </a:extLst>
          </p:cNvPr>
          <p:cNvSpPr txBox="1"/>
          <p:nvPr/>
        </p:nvSpPr>
        <p:spPr>
          <a:xfrm>
            <a:off x="2734599" y="4586279"/>
            <a:ext cx="105670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Raleway Black" pitchFamily="2" charset="0"/>
              </a:rPr>
              <a:t>Activités </a:t>
            </a:r>
            <a:r>
              <a:rPr lang="fr-FR" sz="1400" dirty="0">
                <a:latin typeface="Raleway Black" pitchFamily="2" charset="0"/>
              </a:rPr>
              <a:t>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A77094-2027-2851-6C65-212ED1987028}"/>
              </a:ext>
            </a:extLst>
          </p:cNvPr>
          <p:cNvSpPr txBox="1"/>
          <p:nvPr/>
        </p:nvSpPr>
        <p:spPr>
          <a:xfrm>
            <a:off x="8846889" y="4582996"/>
            <a:ext cx="105670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Raleway Black" pitchFamily="2" charset="0"/>
              </a:rPr>
              <a:t>Activités </a:t>
            </a:r>
            <a:r>
              <a:rPr lang="fr-FR" sz="1400" dirty="0">
                <a:latin typeface="Raleway Black" pitchFamily="2" charset="0"/>
              </a:rPr>
              <a:t>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559D10-AA22-C76E-39D7-E845C72CBCFB}"/>
              </a:ext>
            </a:extLst>
          </p:cNvPr>
          <p:cNvSpPr/>
          <p:nvPr/>
        </p:nvSpPr>
        <p:spPr>
          <a:xfrm>
            <a:off x="1719634" y="4475661"/>
            <a:ext cx="3590533" cy="74195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EB779D4-3DA3-12D2-B1D8-D1C949293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589" y="3457883"/>
            <a:ext cx="555297" cy="5552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FDF682-2EF5-022A-818C-54F78276E393}"/>
              </a:ext>
            </a:extLst>
          </p:cNvPr>
          <p:cNvSpPr/>
          <p:nvPr/>
        </p:nvSpPr>
        <p:spPr>
          <a:xfrm rot="5400000">
            <a:off x="4399709" y="5187169"/>
            <a:ext cx="3590533" cy="74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90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0215B465-607F-E4E4-AE7C-8CF1215B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60" y="1524527"/>
            <a:ext cx="6030279" cy="38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2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0215B465-607F-E4E4-AE7C-8CF1215B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60" y="1524527"/>
            <a:ext cx="6030279" cy="38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7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D003B4-85A6-B6EF-ADE5-0761C97A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" name="Image 1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928275C0-41A2-998B-44C0-808E4EB1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774" y="280454"/>
            <a:ext cx="4552452" cy="2875496"/>
          </a:xfrm>
          <a:prstGeom prst="rect">
            <a:avLst/>
          </a:prstGeom>
        </p:spPr>
      </p:pic>
      <p:sp>
        <p:nvSpPr>
          <p:cNvPr id="3" name="Signe Moins 2">
            <a:extLst>
              <a:ext uri="{FF2B5EF4-FFF2-40B4-BE49-F238E27FC236}">
                <a16:creationId xmlns:a16="http://schemas.microsoft.com/office/drawing/2014/main" id="{DF9E693F-00E4-94C9-7ADA-107C8CFE00E3}"/>
              </a:ext>
            </a:extLst>
          </p:cNvPr>
          <p:cNvSpPr/>
          <p:nvPr/>
        </p:nvSpPr>
        <p:spPr>
          <a:xfrm>
            <a:off x="1890541" y="3155950"/>
            <a:ext cx="8410917" cy="560069"/>
          </a:xfrm>
          <a:prstGeom prst="mathMinus">
            <a:avLst/>
          </a:prstGeom>
          <a:solidFill>
            <a:srgbClr val="0066FF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8830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B3B621-FF46-37C9-5DBE-07120E00719E}"/>
              </a:ext>
            </a:extLst>
          </p:cNvPr>
          <p:cNvSpPr txBox="1"/>
          <p:nvPr/>
        </p:nvSpPr>
        <p:spPr>
          <a:xfrm>
            <a:off x="2400082" y="3997308"/>
            <a:ext cx="7391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Des questions  ?</a:t>
            </a:r>
            <a:endParaRPr lang="en-LT" sz="3200" b="1" i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722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6AC119D4-BAE6-7819-B5B4-81993A5AF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62026" y="-5397910"/>
            <a:ext cx="27972674" cy="176685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15228E6-6E2B-5ACE-3BB6-B4CA1172DB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D0C62BE8-5B1F-B8DE-C5B9-2F6F7FB7F7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0756" y="3021439"/>
            <a:ext cx="2294230" cy="2017907"/>
          </a:xfrm>
          <a:prstGeom prst="curvedConnector3">
            <a:avLst>
              <a:gd name="adj1" fmla="val 50000"/>
            </a:avLst>
          </a:prstGeom>
          <a:ln w="317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C599E551-D0C5-47F8-0873-3ED352D0C342}"/>
              </a:ext>
            </a:extLst>
          </p:cNvPr>
          <p:cNvCxnSpPr>
            <a:cxnSpLocks/>
          </p:cNvCxnSpPr>
          <p:nvPr/>
        </p:nvCxnSpPr>
        <p:spPr>
          <a:xfrm>
            <a:off x="2612571" y="3498980"/>
            <a:ext cx="2412000" cy="2212274"/>
          </a:xfrm>
          <a:prstGeom prst="curvedConnector3">
            <a:avLst>
              <a:gd name="adj1" fmla="val 46966"/>
            </a:avLst>
          </a:prstGeom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3D83A334-5B2B-1D43-1C64-825A4DB2C15C}"/>
              </a:ext>
            </a:extLst>
          </p:cNvPr>
          <p:cNvSpPr/>
          <p:nvPr/>
        </p:nvSpPr>
        <p:spPr>
          <a:xfrm rot="20064467">
            <a:off x="7426716" y="2382273"/>
            <a:ext cx="166839" cy="257686"/>
          </a:xfrm>
          <a:prstGeom prst="chevron">
            <a:avLst>
              <a:gd name="adj" fmla="val 760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0DE21208-E624-1869-3BF6-4A34CD5CCE90}"/>
              </a:ext>
            </a:extLst>
          </p:cNvPr>
          <p:cNvSpPr/>
          <p:nvPr/>
        </p:nvSpPr>
        <p:spPr>
          <a:xfrm rot="20380181">
            <a:off x="3472229" y="5370202"/>
            <a:ext cx="166839" cy="257686"/>
          </a:xfrm>
          <a:prstGeom prst="chevron">
            <a:avLst>
              <a:gd name="adj" fmla="val 760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3" name="Signe Moins 82">
            <a:extLst>
              <a:ext uri="{FF2B5EF4-FFF2-40B4-BE49-F238E27FC236}">
                <a16:creationId xmlns:a16="http://schemas.microsoft.com/office/drawing/2014/main" id="{EDB4EEEE-AC45-6A24-8D20-F97D44BCF24A}"/>
              </a:ext>
            </a:extLst>
          </p:cNvPr>
          <p:cNvSpPr/>
          <p:nvPr/>
        </p:nvSpPr>
        <p:spPr>
          <a:xfrm>
            <a:off x="-1650894" y="847527"/>
            <a:ext cx="8410917" cy="560069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88302"/>
              </a:solidFill>
            </a:endParaRPr>
          </a:p>
        </p:txBody>
      </p:sp>
      <p:pic>
        <p:nvPicPr>
          <p:cNvPr id="82" name="Graphique 81" descr="Graphique en secteurs avec un remplissage uni">
            <a:extLst>
              <a:ext uri="{FF2B5EF4-FFF2-40B4-BE49-F238E27FC236}">
                <a16:creationId xmlns:a16="http://schemas.microsoft.com/office/drawing/2014/main" id="{C61231D3-C252-F37B-2B71-942C1750F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949444">
            <a:off x="7612111" y="4778637"/>
            <a:ext cx="539547" cy="539547"/>
          </a:xfrm>
          <a:prstGeom prst="rect">
            <a:avLst/>
          </a:prstGeom>
        </p:spPr>
      </p:pic>
      <p:pic>
        <p:nvPicPr>
          <p:cNvPr id="42" name="Graphique 41" descr="Homme avec un remplissage uni">
            <a:extLst>
              <a:ext uri="{FF2B5EF4-FFF2-40B4-BE49-F238E27FC236}">
                <a16:creationId xmlns:a16="http://schemas.microsoft.com/office/drawing/2014/main" id="{97C7A97B-B1D2-D9F9-BB25-E76F0BD02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1574" y="161591"/>
            <a:ext cx="225849" cy="225849"/>
          </a:xfrm>
          <a:prstGeom prst="rect">
            <a:avLst/>
          </a:prstGeom>
        </p:spPr>
      </p:pic>
      <p:cxnSp>
        <p:nvCxnSpPr>
          <p:cNvPr id="34" name="Connecteur : en arc 33">
            <a:extLst>
              <a:ext uri="{FF2B5EF4-FFF2-40B4-BE49-F238E27FC236}">
                <a16:creationId xmlns:a16="http://schemas.microsoft.com/office/drawing/2014/main" id="{75B3730F-8651-C52C-29D0-E176B36C221E}"/>
              </a:ext>
            </a:extLst>
          </p:cNvPr>
          <p:cNvCxnSpPr>
            <a:cxnSpLocks/>
          </p:cNvCxnSpPr>
          <p:nvPr/>
        </p:nvCxnSpPr>
        <p:spPr>
          <a:xfrm rot="5400000">
            <a:off x="6281301" y="1784089"/>
            <a:ext cx="2066397" cy="1528224"/>
          </a:xfrm>
          <a:prstGeom prst="curvedConnector3">
            <a:avLst/>
          </a:prstGeom>
          <a:ln w="412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08FC0219-4FE3-4F0E-C091-B3D5CFA68272}"/>
              </a:ext>
            </a:extLst>
          </p:cNvPr>
          <p:cNvCxnSpPr>
            <a:cxnSpLocks/>
          </p:cNvCxnSpPr>
          <p:nvPr/>
        </p:nvCxnSpPr>
        <p:spPr>
          <a:xfrm flipV="1">
            <a:off x="2862127" y="4190280"/>
            <a:ext cx="3112192" cy="1400895"/>
          </a:xfrm>
          <a:prstGeom prst="curvedConnector3">
            <a:avLst>
              <a:gd name="adj1" fmla="val 50000"/>
            </a:avLst>
          </a:prstGeom>
          <a:ln w="412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08CD32C1-CB97-ED2C-F7E0-C41EFFA73D3D}"/>
              </a:ext>
            </a:extLst>
          </p:cNvPr>
          <p:cNvCxnSpPr>
            <a:cxnSpLocks/>
          </p:cNvCxnSpPr>
          <p:nvPr/>
        </p:nvCxnSpPr>
        <p:spPr>
          <a:xfrm rot="5400000">
            <a:off x="510370" y="3466512"/>
            <a:ext cx="2701840" cy="645623"/>
          </a:xfrm>
          <a:prstGeom prst="curvedConnector3">
            <a:avLst>
              <a:gd name="adj1" fmla="val 50000"/>
            </a:avLst>
          </a:prstGeom>
          <a:ln w="412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0CC6E7C7-1BC7-EB00-A0A1-B2C191BC3A5F}"/>
              </a:ext>
            </a:extLst>
          </p:cNvPr>
          <p:cNvSpPr txBox="1"/>
          <p:nvPr/>
        </p:nvSpPr>
        <p:spPr>
          <a:xfrm>
            <a:off x="-73767" y="-273112"/>
            <a:ext cx="616659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F88302"/>
                </a:solidFill>
                <a:latin typeface="Raleway Black" pitchFamily="2" charset="0"/>
              </a:rPr>
              <a:t>EyeShare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23A4B8D-9B9F-6ADB-8BD8-6275451FE950}"/>
              </a:ext>
            </a:extLst>
          </p:cNvPr>
          <p:cNvSpPr txBox="1"/>
          <p:nvPr/>
        </p:nvSpPr>
        <p:spPr>
          <a:xfrm>
            <a:off x="0" y="1196417"/>
            <a:ext cx="4606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Raleway Black" pitchFamily="2" charset="0"/>
              </a:rPr>
              <a:t>« Keep an eye out on the virtual world »</a:t>
            </a:r>
            <a:endParaRPr lang="fr-FR" sz="1800" i="1" dirty="0">
              <a:latin typeface="Raleway Black" pitchFamily="2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8" name="Zoom de section 37">
                <a:extLst>
                  <a:ext uri="{FF2B5EF4-FFF2-40B4-BE49-F238E27FC236}">
                    <a16:creationId xmlns:a16="http://schemas.microsoft.com/office/drawing/2014/main" id="{08BE7E7A-562F-9D5E-486F-CE365B4A4C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3708519"/>
                  </p:ext>
                </p:extLst>
              </p:nvPr>
            </p:nvGraphicFramePr>
            <p:xfrm>
              <a:off x="-917629" y="1146746"/>
              <a:ext cx="6914454" cy="3743981"/>
            </p:xfrm>
            <a:graphic>
              <a:graphicData uri="http://schemas.microsoft.com/office/powerpoint/2016/sectionzoom">
                <psez:sectionZm>
                  <psez:sectionZmObj sectionId="{6524E277-494F-4EC5-978A-4049C07EA362}">
                    <psez:zmPr id="{CE460469-37E1-46BA-A1BA-824511E10F4C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914454" cy="374398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8" name="Zoom de section 3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8BE7E7A-562F-9D5E-486F-CE365B4A4C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17629" y="1146746"/>
                <a:ext cx="6914454" cy="374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Zoom de section 2">
                <a:extLst>
                  <a:ext uri="{FF2B5EF4-FFF2-40B4-BE49-F238E27FC236}">
                    <a16:creationId xmlns:a16="http://schemas.microsoft.com/office/drawing/2014/main" id="{C1C261B8-02BE-212A-39BF-37E1753637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4481700"/>
                  </p:ext>
                </p:extLst>
              </p:nvPr>
            </p:nvGraphicFramePr>
            <p:xfrm>
              <a:off x="3043208" y="3784915"/>
              <a:ext cx="7295309" cy="4103611"/>
            </p:xfrm>
            <a:graphic>
              <a:graphicData uri="http://schemas.microsoft.com/office/powerpoint/2016/sectionzoom">
                <psez:sectionZm>
                  <psez:sectionZmObj sectionId="{F9F1AA98-0915-4E4E-8C67-BA8B66BB178C}">
                    <psez:zmPr id="{E3D3F203-DF35-4980-861F-D5464493B9E3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95309" cy="410361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Zoom de section 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1C261B8-02BE-212A-39BF-37E1753637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43208" y="3784915"/>
                <a:ext cx="7295309" cy="4103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Zoom de section 15">
                <a:extLst>
                  <a:ext uri="{FF2B5EF4-FFF2-40B4-BE49-F238E27FC236}">
                    <a16:creationId xmlns:a16="http://schemas.microsoft.com/office/drawing/2014/main" id="{C76C964D-145A-C8D8-708E-5D9D68E2E7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8711603"/>
                  </p:ext>
                </p:extLst>
              </p:nvPr>
            </p:nvGraphicFramePr>
            <p:xfrm>
              <a:off x="5718609" y="685608"/>
              <a:ext cx="6320112" cy="3604523"/>
            </p:xfrm>
            <a:graphic>
              <a:graphicData uri="http://schemas.microsoft.com/office/powerpoint/2016/sectionzoom">
                <psez:sectionZm>
                  <psez:sectionZmObj sectionId="{F045ECAE-29D8-49FC-8473-0457C23FF4E3}">
                    <psez:zmPr id="{8E43AEF3-4235-468D-B0BD-A91A5A3C47BD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20112" cy="360452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Zoom de section 15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C76C964D-145A-C8D8-708E-5D9D68E2E7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8609" y="685608"/>
                <a:ext cx="6320112" cy="360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0" name="Zoom de section 29">
                <a:extLst>
                  <a:ext uri="{FF2B5EF4-FFF2-40B4-BE49-F238E27FC236}">
                    <a16:creationId xmlns:a16="http://schemas.microsoft.com/office/drawing/2014/main" id="{AA8E9DEB-A80E-1EFA-4B99-97C237B8F3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4772858"/>
                  </p:ext>
                </p:extLst>
              </p:nvPr>
            </p:nvGraphicFramePr>
            <p:xfrm>
              <a:off x="6007439" y="-4045738"/>
              <a:ext cx="7192424" cy="4045738"/>
            </p:xfrm>
            <a:graphic>
              <a:graphicData uri="http://schemas.microsoft.com/office/powerpoint/2016/sectionzoom">
                <psez:sectionZm>
                  <psez:sectionZmObj sectionId="{68D04533-DF35-4FC1-AB7C-7CC4D02706EE}">
                    <psez:zmPr id="{9D05A941-FE65-48E7-B2D5-CEE082B2BAF3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92424" cy="404573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0" name="Zoom de section 29">
                <a:extLst>
                  <a:ext uri="{FF2B5EF4-FFF2-40B4-BE49-F238E27FC236}">
                    <a16:creationId xmlns:a16="http://schemas.microsoft.com/office/drawing/2014/main" id="{AA8E9DEB-A80E-1EFA-4B99-97C237B8F3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07439" y="-4045738"/>
                <a:ext cx="7192424" cy="404573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64EE9AE-63F9-5990-CCB5-13613CB875B1}"/>
              </a:ext>
            </a:extLst>
          </p:cNvPr>
          <p:cNvSpPr/>
          <p:nvPr/>
        </p:nvSpPr>
        <p:spPr>
          <a:xfrm rot="1569071">
            <a:off x="-3838979" y="6288084"/>
            <a:ext cx="10754910" cy="2927824"/>
          </a:xfrm>
          <a:prstGeom prst="rect">
            <a:avLst/>
          </a:prstGeom>
          <a:solidFill>
            <a:srgbClr val="0055D2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8499B-4095-02F4-477D-C534408E4668}"/>
              </a:ext>
            </a:extLst>
          </p:cNvPr>
          <p:cNvSpPr/>
          <p:nvPr/>
        </p:nvSpPr>
        <p:spPr>
          <a:xfrm rot="1069789">
            <a:off x="-3193354" y="6670458"/>
            <a:ext cx="10754910" cy="292782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227E3-B0D8-41F8-6F3C-AF7642349D6B}"/>
              </a:ext>
            </a:extLst>
          </p:cNvPr>
          <p:cNvSpPr/>
          <p:nvPr/>
        </p:nvSpPr>
        <p:spPr>
          <a:xfrm rot="502582">
            <a:off x="-3133712" y="6732478"/>
            <a:ext cx="10754910" cy="2927824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EA9A4-9AD9-7459-CAA1-39D153088F31}"/>
              </a:ext>
            </a:extLst>
          </p:cNvPr>
          <p:cNvSpPr/>
          <p:nvPr/>
        </p:nvSpPr>
        <p:spPr>
          <a:xfrm rot="1020599">
            <a:off x="5271198" y="-2700543"/>
            <a:ext cx="10754910" cy="2927824"/>
          </a:xfrm>
          <a:prstGeom prst="rect">
            <a:avLst/>
          </a:prstGeom>
          <a:solidFill>
            <a:srgbClr val="0055D2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4F1C36-3DDE-3730-20DF-8A867396435D}"/>
              </a:ext>
            </a:extLst>
          </p:cNvPr>
          <p:cNvSpPr/>
          <p:nvPr/>
        </p:nvSpPr>
        <p:spPr>
          <a:xfrm rot="630600">
            <a:off x="5314225" y="-2745756"/>
            <a:ext cx="10754910" cy="292782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8" name="Zoom de section 17">
                <a:extLst>
                  <a:ext uri="{FF2B5EF4-FFF2-40B4-BE49-F238E27FC236}">
                    <a16:creationId xmlns:a16="http://schemas.microsoft.com/office/drawing/2014/main" id="{4491A7FF-4C5F-610C-7DD6-41080EB03E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3094007"/>
                  </p:ext>
                </p:extLst>
              </p:nvPr>
            </p:nvGraphicFramePr>
            <p:xfrm>
              <a:off x="9833383" y="544379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4064C91-C7F5-44CA-B4E5-956E0A5C66CF}">
                    <psez:zmPr id="{6D2C9374-A911-410D-8AFF-DC70C258349F}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8" name="Zoom de section 17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4491A7FF-4C5F-610C-7DD6-41080EB03E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33383" y="5443798"/>
                <a:ext cx="304800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D7D8056-E4FA-1357-7592-8F47CB98D0CB}"/>
              </a:ext>
            </a:extLst>
          </p:cNvPr>
          <p:cNvSpPr/>
          <p:nvPr/>
        </p:nvSpPr>
        <p:spPr>
          <a:xfrm rot="334134">
            <a:off x="4352434" y="-2915303"/>
            <a:ext cx="10754910" cy="2927824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35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Point d’interrogation avec un remplissage uni">
            <a:extLst>
              <a:ext uri="{FF2B5EF4-FFF2-40B4-BE49-F238E27FC236}">
                <a16:creationId xmlns:a16="http://schemas.microsoft.com/office/drawing/2014/main" id="{2648888A-96AB-8F5E-C990-E0072B5AE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837" y="809624"/>
            <a:ext cx="4886325" cy="488632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3F612D1-BB44-1B50-C0C1-86CF10F7D1EF}"/>
              </a:ext>
            </a:extLst>
          </p:cNvPr>
          <p:cNvSpPr txBox="1"/>
          <p:nvPr/>
        </p:nvSpPr>
        <p:spPr>
          <a:xfrm>
            <a:off x="2400082" y="2472578"/>
            <a:ext cx="7391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1 - Qui sommes-nous ?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30CA6-515C-B664-8F55-EC4413E8AE62}"/>
              </a:ext>
            </a:extLst>
          </p:cNvPr>
          <p:cNvSpPr/>
          <p:nvPr/>
        </p:nvSpPr>
        <p:spPr>
          <a:xfrm>
            <a:off x="2571747" y="3358124"/>
            <a:ext cx="7048500" cy="65869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9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8149F8-C248-4666-98A5-79492AE2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Graphique 3" descr="Point d’interrogation avec un remplissage uni">
            <a:extLst>
              <a:ext uri="{FF2B5EF4-FFF2-40B4-BE49-F238E27FC236}">
                <a16:creationId xmlns:a16="http://schemas.microsoft.com/office/drawing/2014/main" id="{04FAA99E-46A1-539F-F647-AE1091D15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5637" y="0"/>
            <a:ext cx="1934081" cy="19340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10A20C9-E093-BE04-DE97-6273A07E2C09}"/>
              </a:ext>
            </a:extLst>
          </p:cNvPr>
          <p:cNvSpPr txBox="1"/>
          <p:nvPr/>
        </p:nvSpPr>
        <p:spPr>
          <a:xfrm>
            <a:off x="1806026" y="2722959"/>
            <a:ext cx="8448675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rtl="0"/>
            <a:r>
              <a:rPr lang="fr-FR" sz="2000" dirty="0">
                <a:latin typeface="Raleway Black" pitchFamily="2" charset="0"/>
              </a:rPr>
              <a:t>EyeShare est une entreprise offrant des services webs et informatiques. </a:t>
            </a:r>
          </a:p>
          <a:p>
            <a:pPr rtl="0"/>
            <a:endParaRPr lang="fr-FR" sz="2000" dirty="0">
              <a:latin typeface="Raleway Black" pitchFamily="2" charset="0"/>
            </a:endParaRPr>
          </a:p>
          <a:p>
            <a:pPr rtl="0"/>
            <a:r>
              <a:rPr lang="fr-FR" sz="2000" dirty="0">
                <a:latin typeface="Raleway Black" pitchFamily="2" charset="0"/>
              </a:rPr>
              <a:t>	Née en 2022, nous sommes une petite équipe de 	passionnés de l’IT.</a:t>
            </a:r>
          </a:p>
          <a:p>
            <a:pPr rtl="0"/>
            <a:endParaRPr lang="fr-FR" sz="2000" dirty="0">
              <a:latin typeface="Raleway Black" pitchFamily="2" charset="0"/>
            </a:endParaRPr>
          </a:p>
          <a:p>
            <a:pPr rtl="0"/>
            <a:r>
              <a:rPr lang="fr-FR" sz="2000" dirty="0">
                <a:latin typeface="Raleway Black" pitchFamily="2" charset="0"/>
              </a:rPr>
              <a:t>		Nos valeurs : « Rapidité, Tendance et Qualité », 			sont en adéquations avec notre société, qui 			requiert toujours plus le besoin de l’informatique.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10C543-C4D3-3F26-C46D-4A944C630788}"/>
              </a:ext>
            </a:extLst>
          </p:cNvPr>
          <p:cNvSpPr/>
          <p:nvPr/>
        </p:nvSpPr>
        <p:spPr>
          <a:xfrm rot="9410269">
            <a:off x="-2424554" y="-595434"/>
            <a:ext cx="2604061" cy="988233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226A60-1444-D08C-B8AA-D5D2B66F3E17}"/>
              </a:ext>
            </a:extLst>
          </p:cNvPr>
          <p:cNvSpPr/>
          <p:nvPr/>
        </p:nvSpPr>
        <p:spPr>
          <a:xfrm rot="9490920">
            <a:off x="11785800" y="-2861548"/>
            <a:ext cx="2604061" cy="988233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4A2F44-BCF2-B5E4-7FC3-C776C3EB9995}"/>
              </a:ext>
            </a:extLst>
          </p:cNvPr>
          <p:cNvSpPr txBox="1"/>
          <p:nvPr/>
        </p:nvSpPr>
        <p:spPr>
          <a:xfrm>
            <a:off x="2400082" y="261386"/>
            <a:ext cx="7391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1 - Qui sommes-nous ?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62E97-DA7A-75EC-B7ED-A2685053C27A}"/>
              </a:ext>
            </a:extLst>
          </p:cNvPr>
          <p:cNvSpPr/>
          <p:nvPr/>
        </p:nvSpPr>
        <p:spPr>
          <a:xfrm>
            <a:off x="2594488" y="1134131"/>
            <a:ext cx="7006712" cy="55916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345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4.81481E-6 L -0.01588 -0.0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-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7.40741E-7 L 0.01862 0.014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A8C9CA1-3EC4-BBB5-4D96-6E51C2E0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C6A1F-1A31-428A-0BA6-95EE01C7B5F7}"/>
              </a:ext>
            </a:extLst>
          </p:cNvPr>
          <p:cNvSpPr/>
          <p:nvPr/>
        </p:nvSpPr>
        <p:spPr>
          <a:xfrm rot="9410269">
            <a:off x="-2424554" y="-595434"/>
            <a:ext cx="2604061" cy="988233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0D617-7A63-91A7-7C6C-DB4D276EC8B1}"/>
              </a:ext>
            </a:extLst>
          </p:cNvPr>
          <p:cNvSpPr/>
          <p:nvPr/>
        </p:nvSpPr>
        <p:spPr>
          <a:xfrm rot="9490920">
            <a:off x="11785800" y="-2861548"/>
            <a:ext cx="2604061" cy="988233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E9D58AF2-B09A-D767-17D5-3928C4D5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36" y="1122955"/>
            <a:ext cx="4314327" cy="272508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A570318-543F-56E8-6AA2-7DE14FA3BB1F}"/>
              </a:ext>
            </a:extLst>
          </p:cNvPr>
          <p:cNvSpPr txBox="1"/>
          <p:nvPr/>
        </p:nvSpPr>
        <p:spPr>
          <a:xfrm>
            <a:off x="2400083" y="4034398"/>
            <a:ext cx="7391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Notre logo</a:t>
            </a:r>
            <a:endParaRPr lang="en-LT" sz="1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89066B-2413-92E1-9729-244F51504A4C}"/>
              </a:ext>
            </a:extLst>
          </p:cNvPr>
          <p:cNvSpPr txBox="1"/>
          <p:nvPr/>
        </p:nvSpPr>
        <p:spPr>
          <a:xfrm>
            <a:off x="2400083" y="5082239"/>
            <a:ext cx="739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i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«  Keep an eye out on the virtual world  »</a:t>
            </a:r>
            <a:endParaRPr lang="en-LT" sz="2400" b="1" i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F457D3-34C7-FCDA-CE0F-FA6651C455C7}"/>
              </a:ext>
            </a:extLst>
          </p:cNvPr>
          <p:cNvSpPr txBox="1"/>
          <p:nvPr/>
        </p:nvSpPr>
        <p:spPr>
          <a:xfrm>
            <a:off x="2400082" y="5565768"/>
            <a:ext cx="7391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Notre slogan</a:t>
            </a:r>
            <a:endParaRPr lang="en-LT" sz="1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636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4.81481E-6 L -0.01588 -0.0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-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7.40741E-7 L 0.01862 0.014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que 10" descr="Groupe d’hommes avec un remplissage uni">
            <a:extLst>
              <a:ext uri="{FF2B5EF4-FFF2-40B4-BE49-F238E27FC236}">
                <a16:creationId xmlns:a16="http://schemas.microsoft.com/office/drawing/2014/main" id="{B7CFA7DB-1B6B-8522-4F4F-BE7BC7D1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672" y="-137336"/>
            <a:ext cx="1562329" cy="156232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F8E8D49-0CF6-2C97-0EED-6E101308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Graphique 18" descr="Groupe d’hommes avec un remplissage uni">
            <a:extLst>
              <a:ext uri="{FF2B5EF4-FFF2-40B4-BE49-F238E27FC236}">
                <a16:creationId xmlns:a16="http://schemas.microsoft.com/office/drawing/2014/main" id="{B5E80E10-F214-4DC3-840E-996464338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3672" y="-35413"/>
            <a:ext cx="1562329" cy="1562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45ECD12-7481-4414-015E-6251A2012DD2}"/>
              </a:ext>
            </a:extLst>
          </p:cNvPr>
          <p:cNvSpPr txBox="1"/>
          <p:nvPr/>
        </p:nvSpPr>
        <p:spPr>
          <a:xfrm>
            <a:off x="-695907" y="210107"/>
            <a:ext cx="6321488" cy="10464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4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L’équipe EyeShare</a:t>
            </a:r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</a:t>
            </a:r>
          </a:p>
          <a:p>
            <a:pPr algn="ctr"/>
            <a:r>
              <a:rPr lang="fr-FR" sz="1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</a:t>
            </a:r>
            <a:endParaRPr lang="en-LT" sz="1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B3125-0E36-F9E5-1D48-2CD7063C7132}"/>
              </a:ext>
            </a:extLst>
          </p:cNvPr>
          <p:cNvSpPr/>
          <p:nvPr/>
        </p:nvSpPr>
        <p:spPr>
          <a:xfrm rot="16470848">
            <a:off x="3469995" y="-274048"/>
            <a:ext cx="2604061" cy="1583361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02410B-EC6A-949B-545E-01133BF8F20A}"/>
              </a:ext>
            </a:extLst>
          </p:cNvPr>
          <p:cNvSpPr/>
          <p:nvPr/>
        </p:nvSpPr>
        <p:spPr>
          <a:xfrm rot="16596502">
            <a:off x="9376250" y="-8547831"/>
            <a:ext cx="2604061" cy="1502012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87468-D3D9-375B-9DDB-1E2F29C5952E}"/>
              </a:ext>
            </a:extLst>
          </p:cNvPr>
          <p:cNvSpPr/>
          <p:nvPr/>
        </p:nvSpPr>
        <p:spPr>
          <a:xfrm>
            <a:off x="-342794" y="950288"/>
            <a:ext cx="5229225" cy="7622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personne, mur, intérieur, homme&#10;&#10;Description générée automatiquement">
            <a:extLst>
              <a:ext uri="{FF2B5EF4-FFF2-40B4-BE49-F238E27FC236}">
                <a16:creationId xmlns:a16="http://schemas.microsoft.com/office/drawing/2014/main" id="{C51CE825-8F78-7918-8CC2-612D8DD96E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481" y="2568506"/>
            <a:ext cx="1348706" cy="17697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 22" descr="Une image contenant mur, personne, intérieur, souriant&#10;&#10;Description générée automatiquement">
            <a:extLst>
              <a:ext uri="{FF2B5EF4-FFF2-40B4-BE49-F238E27FC236}">
                <a16:creationId xmlns:a16="http://schemas.microsoft.com/office/drawing/2014/main" id="{D3854F85-67AF-EB85-0C64-8361D55556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829" y="2583064"/>
            <a:ext cx="1352406" cy="17654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Image 24" descr="Une image contenant personne, mur, homme, intérieur&#10;&#10;Description générée automatiquement">
            <a:extLst>
              <a:ext uri="{FF2B5EF4-FFF2-40B4-BE49-F238E27FC236}">
                <a16:creationId xmlns:a16="http://schemas.microsoft.com/office/drawing/2014/main" id="{69ACC66F-D19F-3E86-E52F-DC992C2C4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9877" y="2583064"/>
            <a:ext cx="1367178" cy="17654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 descr="Une image contenant personne, mur, intérieur, homme&#10;&#10;Description générée automatiquement">
            <a:extLst>
              <a:ext uri="{FF2B5EF4-FFF2-40B4-BE49-F238E27FC236}">
                <a16:creationId xmlns:a16="http://schemas.microsoft.com/office/drawing/2014/main" id="{FE94B899-79B1-CDE2-A455-B513D6C06E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0591" y="2568506"/>
            <a:ext cx="1370437" cy="17654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Signe Moins 1">
            <a:extLst>
              <a:ext uri="{FF2B5EF4-FFF2-40B4-BE49-F238E27FC236}">
                <a16:creationId xmlns:a16="http://schemas.microsoft.com/office/drawing/2014/main" id="{EACD6D2C-84E7-602D-EB0E-A239057DB44B}"/>
              </a:ext>
            </a:extLst>
          </p:cNvPr>
          <p:cNvSpPr/>
          <p:nvPr/>
        </p:nvSpPr>
        <p:spPr>
          <a:xfrm>
            <a:off x="5434294" y="1924780"/>
            <a:ext cx="3098344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chemeClr val="bg1"/>
                </a:solidFill>
                <a:latin typeface="Raleway Black" pitchFamily="2" charset="0"/>
              </a:rPr>
              <a:t>Resp. Développement</a:t>
            </a:r>
          </a:p>
        </p:txBody>
      </p:sp>
      <p:sp>
        <p:nvSpPr>
          <p:cNvPr id="7" name="Signe Moins 6">
            <a:extLst>
              <a:ext uri="{FF2B5EF4-FFF2-40B4-BE49-F238E27FC236}">
                <a16:creationId xmlns:a16="http://schemas.microsoft.com/office/drawing/2014/main" id="{84853152-91D2-D45D-56BA-61DA3C04774B}"/>
              </a:ext>
            </a:extLst>
          </p:cNvPr>
          <p:cNvSpPr/>
          <p:nvPr/>
        </p:nvSpPr>
        <p:spPr>
          <a:xfrm>
            <a:off x="2853579" y="1918859"/>
            <a:ext cx="3098345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Raleway Black" pitchFamily="2" charset="0"/>
              </a:rPr>
              <a:t>Resp. Administrative</a:t>
            </a:r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E22C0D5C-167E-2C74-9C85-BC50C5722D99}"/>
              </a:ext>
            </a:extLst>
          </p:cNvPr>
          <p:cNvSpPr/>
          <p:nvPr/>
        </p:nvSpPr>
        <p:spPr>
          <a:xfrm>
            <a:off x="292662" y="1912938"/>
            <a:ext cx="3098344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Raleway Black" pitchFamily="2" charset="0"/>
              </a:rPr>
              <a:t>Resp. Commercial</a:t>
            </a:r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67CB3FA2-C5A9-704B-C170-EEC1D21AFE0E}"/>
              </a:ext>
            </a:extLst>
          </p:cNvPr>
          <p:cNvSpPr/>
          <p:nvPr/>
        </p:nvSpPr>
        <p:spPr>
          <a:xfrm>
            <a:off x="8017898" y="1924780"/>
            <a:ext cx="3098344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Raleway Black" pitchFamily="2" charset="0"/>
              </a:rPr>
              <a:t>PDG &amp; Resp. Technique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E9E5D-E34C-C6C0-4481-37244EE6A6CA}"/>
              </a:ext>
            </a:extLst>
          </p:cNvPr>
          <p:cNvSpPr/>
          <p:nvPr/>
        </p:nvSpPr>
        <p:spPr>
          <a:xfrm>
            <a:off x="909638" y="4425556"/>
            <a:ext cx="1776412" cy="98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4E0F5-66A0-DE32-54DB-B0B63FEAEFB1}"/>
              </a:ext>
            </a:extLst>
          </p:cNvPr>
          <p:cNvSpPr/>
          <p:nvPr/>
        </p:nvSpPr>
        <p:spPr>
          <a:xfrm>
            <a:off x="3514546" y="4425556"/>
            <a:ext cx="1776412" cy="98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82913A-5808-BA8F-DFA3-19A26CFC2797}"/>
              </a:ext>
            </a:extLst>
          </p:cNvPr>
          <p:cNvSpPr/>
          <p:nvPr/>
        </p:nvSpPr>
        <p:spPr>
          <a:xfrm>
            <a:off x="6076861" y="4423275"/>
            <a:ext cx="1776412" cy="98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8EFF38-23D7-2225-DE4F-97CA2F1B5FB1}"/>
              </a:ext>
            </a:extLst>
          </p:cNvPr>
          <p:cNvSpPr/>
          <p:nvPr/>
        </p:nvSpPr>
        <p:spPr>
          <a:xfrm>
            <a:off x="8677603" y="4423274"/>
            <a:ext cx="1776412" cy="98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Signe Moins 28">
            <a:extLst>
              <a:ext uri="{FF2B5EF4-FFF2-40B4-BE49-F238E27FC236}">
                <a16:creationId xmlns:a16="http://schemas.microsoft.com/office/drawing/2014/main" id="{801CD905-4DD3-4059-DC26-0795B31C8F5F}"/>
              </a:ext>
            </a:extLst>
          </p:cNvPr>
          <p:cNvSpPr/>
          <p:nvPr/>
        </p:nvSpPr>
        <p:spPr>
          <a:xfrm>
            <a:off x="248672" y="4266818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Alexandre Denis</a:t>
            </a:r>
          </a:p>
        </p:txBody>
      </p:sp>
      <p:sp>
        <p:nvSpPr>
          <p:cNvPr id="30" name="Signe Moins 29">
            <a:extLst>
              <a:ext uri="{FF2B5EF4-FFF2-40B4-BE49-F238E27FC236}">
                <a16:creationId xmlns:a16="http://schemas.microsoft.com/office/drawing/2014/main" id="{C094E8A6-1981-E9A1-7287-6EBA18A8E0E7}"/>
              </a:ext>
            </a:extLst>
          </p:cNvPr>
          <p:cNvSpPr/>
          <p:nvPr/>
        </p:nvSpPr>
        <p:spPr>
          <a:xfrm>
            <a:off x="2853580" y="4272739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Kombossé Baradji</a:t>
            </a:r>
          </a:p>
        </p:txBody>
      </p:sp>
      <p:sp>
        <p:nvSpPr>
          <p:cNvPr id="33" name="Signe Moins 32">
            <a:extLst>
              <a:ext uri="{FF2B5EF4-FFF2-40B4-BE49-F238E27FC236}">
                <a16:creationId xmlns:a16="http://schemas.microsoft.com/office/drawing/2014/main" id="{88ADE031-3B3A-C6DB-0DC4-857119082278}"/>
              </a:ext>
            </a:extLst>
          </p:cNvPr>
          <p:cNvSpPr/>
          <p:nvPr/>
        </p:nvSpPr>
        <p:spPr>
          <a:xfrm>
            <a:off x="7978210" y="4278659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Alexis Ramon</a:t>
            </a:r>
          </a:p>
        </p:txBody>
      </p:sp>
      <p:sp>
        <p:nvSpPr>
          <p:cNvPr id="34" name="Signe Moins 33">
            <a:extLst>
              <a:ext uri="{FF2B5EF4-FFF2-40B4-BE49-F238E27FC236}">
                <a16:creationId xmlns:a16="http://schemas.microsoft.com/office/drawing/2014/main" id="{34673FE9-78DB-3F9F-0FDA-572F584CE07A}"/>
              </a:ext>
            </a:extLst>
          </p:cNvPr>
          <p:cNvSpPr/>
          <p:nvPr/>
        </p:nvSpPr>
        <p:spPr>
          <a:xfrm>
            <a:off x="5433093" y="4278659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Erwan Marchand</a:t>
            </a:r>
          </a:p>
        </p:txBody>
      </p:sp>
    </p:spTree>
    <p:extLst>
      <p:ext uri="{BB962C8B-B14F-4D97-AF65-F5344CB8AC3E}">
        <p14:creationId xmlns:p14="http://schemas.microsoft.com/office/powerpoint/2010/main" val="29550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00118 0.017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59259E-6 L 0.00573 -0.031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55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3D0EEAF-BE6D-AB33-B9D3-6A638C70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9342"/>
            <a:ext cx="12222929" cy="6934200"/>
          </a:xfrm>
          <a:prstGeom prst="rect">
            <a:avLst/>
          </a:prstGeom>
        </p:spPr>
      </p:pic>
      <p:pic>
        <p:nvPicPr>
          <p:cNvPr id="18" name="Graphique 17" descr="Hiérarchie avec un remplissage uni">
            <a:extLst>
              <a:ext uri="{FF2B5EF4-FFF2-40B4-BE49-F238E27FC236}">
                <a16:creationId xmlns:a16="http://schemas.microsoft.com/office/drawing/2014/main" id="{925BCD8C-C22C-11FF-FF7A-47419B87C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4516" y="-93508"/>
            <a:ext cx="1249399" cy="124939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0D75BE6-8378-7172-1D3C-9D5643EB8DF9}"/>
              </a:ext>
            </a:extLst>
          </p:cNvPr>
          <p:cNvCxnSpPr>
            <a:cxnSpLocks/>
          </p:cNvCxnSpPr>
          <p:nvPr/>
        </p:nvCxnSpPr>
        <p:spPr>
          <a:xfrm flipH="1">
            <a:off x="6990543" y="4363989"/>
            <a:ext cx="2639232" cy="110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55CFA1C-255B-D562-2F1E-C463DE595BE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315960" y="2214134"/>
            <a:ext cx="1" cy="75766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A59D70B-05D5-57A5-C526-7FC865F8046F}"/>
              </a:ext>
            </a:extLst>
          </p:cNvPr>
          <p:cNvSpPr txBox="1"/>
          <p:nvPr/>
        </p:nvSpPr>
        <p:spPr>
          <a:xfrm>
            <a:off x="-30929" y="0"/>
            <a:ext cx="4050479" cy="707886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40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Notre hiérarchie</a:t>
            </a:r>
            <a:endParaRPr lang="en-LT" sz="40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1E9204-552F-DC81-0341-3FDCE0932AE4}"/>
              </a:ext>
            </a:extLst>
          </p:cNvPr>
          <p:cNvSpPr/>
          <p:nvPr/>
        </p:nvSpPr>
        <p:spPr>
          <a:xfrm>
            <a:off x="-135767" y="619427"/>
            <a:ext cx="4050478" cy="45719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F3BB6BC6-62FA-E14E-FDCB-BD5679AA8656}"/>
              </a:ext>
            </a:extLst>
          </p:cNvPr>
          <p:cNvSpPr/>
          <p:nvPr/>
        </p:nvSpPr>
        <p:spPr>
          <a:xfrm>
            <a:off x="7737380" y="884733"/>
            <a:ext cx="1157157" cy="140170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8" name="Image 7" descr="Une image contenant personne, mur, intérieur, homme&#10;&#10;Description générée automatiquement">
            <a:extLst>
              <a:ext uri="{FF2B5EF4-FFF2-40B4-BE49-F238E27FC236}">
                <a16:creationId xmlns:a16="http://schemas.microsoft.com/office/drawing/2014/main" id="{8D78F494-F989-71FE-8CEC-EC866BF87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039" y="957039"/>
            <a:ext cx="975844" cy="12570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23437D1A-1A4E-C2B4-AAB7-A1401D578B33}"/>
              </a:ext>
            </a:extLst>
          </p:cNvPr>
          <p:cNvSpPr/>
          <p:nvPr/>
        </p:nvSpPr>
        <p:spPr>
          <a:xfrm>
            <a:off x="7737381" y="2744085"/>
            <a:ext cx="1157157" cy="140170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62484685-7321-22D9-2499-F24C4B957D1F}"/>
              </a:ext>
            </a:extLst>
          </p:cNvPr>
          <p:cNvSpPr/>
          <p:nvPr/>
        </p:nvSpPr>
        <p:spPr>
          <a:xfrm>
            <a:off x="6411967" y="4673187"/>
            <a:ext cx="1157157" cy="140170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4" name="Organigramme : Procédé 13">
            <a:extLst>
              <a:ext uri="{FF2B5EF4-FFF2-40B4-BE49-F238E27FC236}">
                <a16:creationId xmlns:a16="http://schemas.microsoft.com/office/drawing/2014/main" id="{786AF127-9CB2-65D3-1730-62F7F6236645}"/>
              </a:ext>
            </a:extLst>
          </p:cNvPr>
          <p:cNvSpPr/>
          <p:nvPr/>
        </p:nvSpPr>
        <p:spPr>
          <a:xfrm>
            <a:off x="8968930" y="4663571"/>
            <a:ext cx="1157157" cy="140170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9" name="Image 8" descr="Une image contenant personne, mur, homme, intérieur&#10;&#10;Description générée automatiquement">
            <a:extLst>
              <a:ext uri="{FF2B5EF4-FFF2-40B4-BE49-F238E27FC236}">
                <a16:creationId xmlns:a16="http://schemas.microsoft.com/office/drawing/2014/main" id="{A373B839-65F8-8832-B090-6D7EF37D2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260" y="4738527"/>
            <a:ext cx="969417" cy="12517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 descr="Une image contenant personne, mur, intérieur, homme&#10;&#10;Description générée automatiquement">
            <a:extLst>
              <a:ext uri="{FF2B5EF4-FFF2-40B4-BE49-F238E27FC236}">
                <a16:creationId xmlns:a16="http://schemas.microsoft.com/office/drawing/2014/main" id="{430A68C5-3AA0-A0E7-B5A4-8D48061A6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835" y="4738527"/>
            <a:ext cx="969417" cy="1272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Signe Moins 15">
            <a:extLst>
              <a:ext uri="{FF2B5EF4-FFF2-40B4-BE49-F238E27FC236}">
                <a16:creationId xmlns:a16="http://schemas.microsoft.com/office/drawing/2014/main" id="{E842CAF2-A955-3A60-EDF0-E99DF395AAFD}"/>
              </a:ext>
            </a:extLst>
          </p:cNvPr>
          <p:cNvSpPr/>
          <p:nvPr/>
        </p:nvSpPr>
        <p:spPr>
          <a:xfrm>
            <a:off x="6787406" y="2143313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Kombossé Baradji</a:t>
            </a:r>
          </a:p>
        </p:txBody>
      </p:sp>
      <p:sp>
        <p:nvSpPr>
          <p:cNvPr id="22" name="Signe Moins 21">
            <a:extLst>
              <a:ext uri="{FF2B5EF4-FFF2-40B4-BE49-F238E27FC236}">
                <a16:creationId xmlns:a16="http://schemas.microsoft.com/office/drawing/2014/main" id="{276D075F-2CBA-30ED-D297-FE3E53136349}"/>
              </a:ext>
            </a:extLst>
          </p:cNvPr>
          <p:cNvSpPr/>
          <p:nvPr/>
        </p:nvSpPr>
        <p:spPr>
          <a:xfrm>
            <a:off x="6760987" y="319078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Alexis Ramon</a:t>
            </a:r>
          </a:p>
        </p:txBody>
      </p:sp>
      <p:sp>
        <p:nvSpPr>
          <p:cNvPr id="23" name="Signe Moins 22">
            <a:extLst>
              <a:ext uri="{FF2B5EF4-FFF2-40B4-BE49-F238E27FC236}">
                <a16:creationId xmlns:a16="http://schemas.microsoft.com/office/drawing/2014/main" id="{6F49D2B1-1F2A-889E-B93E-A89755F955BF}"/>
              </a:ext>
            </a:extLst>
          </p:cNvPr>
          <p:cNvSpPr/>
          <p:nvPr/>
        </p:nvSpPr>
        <p:spPr>
          <a:xfrm>
            <a:off x="5441371" y="5712809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Alexandre Denis</a:t>
            </a:r>
          </a:p>
        </p:txBody>
      </p:sp>
      <p:sp>
        <p:nvSpPr>
          <p:cNvPr id="24" name="Signe Moins 23">
            <a:extLst>
              <a:ext uri="{FF2B5EF4-FFF2-40B4-BE49-F238E27FC236}">
                <a16:creationId xmlns:a16="http://schemas.microsoft.com/office/drawing/2014/main" id="{5FA55A98-351B-F9F5-8DE3-76FE0F8831B5}"/>
              </a:ext>
            </a:extLst>
          </p:cNvPr>
          <p:cNvSpPr/>
          <p:nvPr/>
        </p:nvSpPr>
        <p:spPr>
          <a:xfrm>
            <a:off x="8080603" y="5700158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Erwan Marchand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ED5015B-3571-5097-9F08-F583EC16E03D}"/>
              </a:ext>
            </a:extLst>
          </p:cNvPr>
          <p:cNvSpPr txBox="1"/>
          <p:nvPr/>
        </p:nvSpPr>
        <p:spPr>
          <a:xfrm>
            <a:off x="5115561" y="89059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H</a:t>
            </a:r>
            <a:r>
              <a:rPr lang="fr-FR" sz="18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iérarchie d’</a:t>
            </a:r>
            <a:r>
              <a:rPr lang="fr-FR" sz="1800" b="1" spc="-150" dirty="0">
                <a:solidFill>
                  <a:srgbClr val="F88302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EyeShare</a:t>
            </a:r>
            <a:endParaRPr lang="en-LT" sz="1800" b="1" spc="-150" dirty="0">
              <a:solidFill>
                <a:srgbClr val="F88302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97E6B-1BC6-894A-E95A-B543C0F6925D}"/>
              </a:ext>
            </a:extLst>
          </p:cNvPr>
          <p:cNvSpPr/>
          <p:nvPr/>
        </p:nvSpPr>
        <p:spPr>
          <a:xfrm rot="16470848">
            <a:off x="909565" y="-1055163"/>
            <a:ext cx="2604061" cy="1740186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mur, personne, intérieur, souriant&#10;&#10;Description générée automatiquement">
            <a:extLst>
              <a:ext uri="{FF2B5EF4-FFF2-40B4-BE49-F238E27FC236}">
                <a16:creationId xmlns:a16="http://schemas.microsoft.com/office/drawing/2014/main" id="{46ECFF10-2F6A-CBE6-E1AD-386CD59AA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8040" y="2781301"/>
            <a:ext cx="975843" cy="13005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077C38C-E425-BED0-8CFD-598F47291F8E}"/>
              </a:ext>
            </a:extLst>
          </p:cNvPr>
          <p:cNvCxnSpPr>
            <a:cxnSpLocks/>
          </p:cNvCxnSpPr>
          <p:nvPr/>
        </p:nvCxnSpPr>
        <p:spPr>
          <a:xfrm flipH="1">
            <a:off x="8336578" y="4077465"/>
            <a:ext cx="1" cy="2975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7AC04D7-F5C7-FD32-69EE-1E65B7C6D08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90544" y="4358007"/>
            <a:ext cx="0" cy="3805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99F4A7D-D03A-0C66-B18E-B625ACFF8780}"/>
              </a:ext>
            </a:extLst>
          </p:cNvPr>
          <p:cNvCxnSpPr>
            <a:cxnSpLocks/>
          </p:cNvCxnSpPr>
          <p:nvPr/>
        </p:nvCxnSpPr>
        <p:spPr>
          <a:xfrm>
            <a:off x="9628969" y="4363989"/>
            <a:ext cx="0" cy="3805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7A074A-BD4A-F72F-E397-9C3C6AD35503}"/>
              </a:ext>
            </a:extLst>
          </p:cNvPr>
          <p:cNvSpPr/>
          <p:nvPr/>
        </p:nvSpPr>
        <p:spPr>
          <a:xfrm rot="18312745">
            <a:off x="11135505" y="-7991625"/>
            <a:ext cx="2604061" cy="1502012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00117 0.01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1.11111E-6 L 0.00573 -0.031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A138BFB-B60F-C87F-59D7-FD8022B3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1999" cy="6861356"/>
          </a:xfrm>
          <a:prstGeom prst="rect">
            <a:avLst/>
          </a:prstGeom>
        </p:spPr>
      </p:pic>
      <p:pic>
        <p:nvPicPr>
          <p:cNvPr id="9" name="Graphique 8" descr="Marteau d'officiel avec un remplissage uni">
            <a:extLst>
              <a:ext uri="{FF2B5EF4-FFF2-40B4-BE49-F238E27FC236}">
                <a16:creationId xmlns:a16="http://schemas.microsoft.com/office/drawing/2014/main" id="{D95ABD8F-FC76-C105-D4CC-7222CF029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182" y="119669"/>
            <a:ext cx="1799084" cy="17990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9D31FC-0797-F52F-20A8-78C8CC6F4C0E}"/>
              </a:ext>
            </a:extLst>
          </p:cNvPr>
          <p:cNvSpPr/>
          <p:nvPr/>
        </p:nvSpPr>
        <p:spPr>
          <a:xfrm rot="16610614">
            <a:off x="5506544" y="-1400210"/>
            <a:ext cx="1267812" cy="1723390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55406F-F216-3223-C39F-09016050A464}"/>
              </a:ext>
            </a:extLst>
          </p:cNvPr>
          <p:cNvSpPr txBox="1"/>
          <p:nvPr/>
        </p:nvSpPr>
        <p:spPr>
          <a:xfrm>
            <a:off x="205273" y="409148"/>
            <a:ext cx="636584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Raleway Black" pitchFamily="2" charset="0"/>
              </a:rPr>
              <a:t>Notre statut Juridique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C1D4-AE47-7077-0369-692BB6C7EE2C}"/>
              </a:ext>
            </a:extLst>
          </p:cNvPr>
          <p:cNvSpPr/>
          <p:nvPr/>
        </p:nvSpPr>
        <p:spPr>
          <a:xfrm>
            <a:off x="-447675" y="1128872"/>
            <a:ext cx="6914309" cy="9032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1F3637-BFD3-21CC-D3DA-58C1B4BE08B5}"/>
              </a:ext>
            </a:extLst>
          </p:cNvPr>
          <p:cNvSpPr txBox="1"/>
          <p:nvPr/>
        </p:nvSpPr>
        <p:spPr>
          <a:xfrm>
            <a:off x="240871" y="2607043"/>
            <a:ext cx="11710257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800" b="0" i="0" u="none" strike="noStrike" dirty="0">
                <a:solidFill>
                  <a:schemeClr val="bg1"/>
                </a:solidFill>
                <a:effectLst/>
                <a:latin typeface="Raleway Black" pitchFamily="2" charset="0"/>
              </a:rPr>
              <a:t>          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EyeShare est une startup et une SAS : Société par actions simplifiées. </a:t>
            </a:r>
          </a:p>
          <a:p>
            <a:endParaRPr lang="fr-FR" sz="1800" b="0" i="0" u="none" strike="noStrike" dirty="0">
              <a:effectLst/>
              <a:latin typeface="Raleway Black" pitchFamily="2" charset="0"/>
            </a:endParaRPr>
          </a:p>
          <a:p>
            <a:r>
              <a:rPr lang="fr-FR" sz="1800" b="0" i="0" u="none" strike="noStrike" dirty="0">
                <a:effectLst/>
                <a:latin typeface="Raleway Black" pitchFamily="2" charset="0"/>
              </a:rPr>
              <a:t>	Nous avons choisi ce statut car il est utilisé dans le cadre de projets.</a:t>
            </a:r>
          </a:p>
          <a:p>
            <a:r>
              <a:rPr lang="fr-FR" sz="1800" b="0" i="0" u="none" strike="noStrike" dirty="0">
                <a:effectLst/>
                <a:latin typeface="Raleway Black" pitchFamily="2" charset="0"/>
              </a:rPr>
              <a:t>	</a:t>
            </a:r>
            <a:r>
              <a:rPr lang="fr-FR" dirty="0">
                <a:latin typeface="Raleway Black" pitchFamily="2" charset="0"/>
              </a:rPr>
              <a:t>Des 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actionnaires ont investi de l’argent dans notre société afi</a:t>
            </a:r>
            <a:r>
              <a:rPr lang="fr-FR" dirty="0">
                <a:latin typeface="Raleway Black" pitchFamily="2" charset="0"/>
              </a:rPr>
              <a:t>n de réaliser ces projets et nous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 </a:t>
            </a:r>
          </a:p>
          <a:p>
            <a:r>
              <a:rPr lang="fr-FR" dirty="0">
                <a:latin typeface="Raleway Black" pitchFamily="2" charset="0"/>
              </a:rPr>
              <a:t>	prévoyons 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également l'entrée de nouveaux investisseurs. </a:t>
            </a:r>
          </a:p>
          <a:p>
            <a:endParaRPr lang="fr-FR" sz="1800" b="0" i="0" u="none" strike="noStrike" dirty="0">
              <a:effectLst/>
              <a:latin typeface="Raleway Black" pitchFamily="2" charset="0"/>
            </a:endParaRPr>
          </a:p>
          <a:p>
            <a:r>
              <a:rPr lang="fr-FR" sz="1800" b="0" i="0" u="none" strike="noStrike" dirty="0">
                <a:effectLst/>
                <a:latin typeface="Raleway Black" pitchFamily="2" charset="0"/>
              </a:rPr>
              <a:t>	       De plus, le statut de la SAS est peu encadré par le code du commerce. </a:t>
            </a:r>
          </a:p>
          <a:p>
            <a:r>
              <a:rPr lang="fr-FR" dirty="0">
                <a:latin typeface="Raleway Black" pitchFamily="2" charset="0"/>
              </a:rPr>
              <a:t>	       C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e qui permet de bénéficier d’une grande liberté tel que le choix de nommer un président,</a:t>
            </a:r>
          </a:p>
          <a:p>
            <a:r>
              <a:rPr lang="fr-FR" dirty="0">
                <a:latin typeface="Raleway Black" pitchFamily="2" charset="0"/>
              </a:rPr>
              <a:t>	       et la non imposition de nos dividendes.</a:t>
            </a:r>
            <a:endParaRPr lang="fr-FR" sz="1800" b="0" i="0" u="none" strike="noStrike" dirty="0">
              <a:effectLst/>
              <a:latin typeface="Raleway Black" pitchFamily="2" charset="0"/>
            </a:endParaRPr>
          </a:p>
          <a:p>
            <a:endParaRPr lang="fr-FR" sz="1800" b="0" i="0" u="none" strike="noStrike" dirty="0">
              <a:solidFill>
                <a:schemeClr val="bg1"/>
              </a:solidFill>
              <a:effectLst/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00118 0.0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88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5000"/>
          </a:schemeClr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558</Words>
  <Application>Microsoft Office PowerPoint</Application>
  <PresentationFormat>Grand écran</PresentationFormat>
  <Paragraphs>120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Raleway Black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Alexandre DENIS</cp:lastModifiedBy>
  <cp:revision>75</cp:revision>
  <dcterms:created xsi:type="dcterms:W3CDTF">2020-12-19T18:59:10Z</dcterms:created>
  <dcterms:modified xsi:type="dcterms:W3CDTF">2023-01-13T14:47:23Z</dcterms:modified>
</cp:coreProperties>
</file>