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65" r:id="rId4"/>
    <p:sldId id="266" r:id="rId5"/>
    <p:sldId id="259" r:id="rId6"/>
    <p:sldId id="260" r:id="rId7"/>
    <p:sldId id="270" r:id="rId8"/>
    <p:sldId id="269" r:id="rId9"/>
    <p:sldId id="271" r:id="rId10"/>
    <p:sldId id="268" r:id="rId11"/>
    <p:sldId id="272" r:id="rId12"/>
    <p:sldId id="267" r:id="rId13"/>
    <p:sldId id="273" r:id="rId14"/>
    <p:sldId id="275" r:id="rId15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5" autoAdjust="0"/>
  </p:normalViewPr>
  <p:slideViewPr>
    <p:cSldViewPr snapToObjects="1">
      <p:cViewPr varScale="1">
        <p:scale>
          <a:sx n="112" d="100"/>
          <a:sy n="112" d="100"/>
        </p:scale>
        <p:origin x="16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242BA7AA-F8F8-EEE3-8E78-08C7EAD500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052A8A8-3572-6DE7-B6BD-F11EFC3A72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CBB5401-A950-434B-A2B2-D7AC1C1E1104}" type="datetimeFigureOut">
              <a:rPr lang="pl-PL"/>
              <a:pPr>
                <a:defRPr/>
              </a:pPr>
              <a:t>13.04.2023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8270C43-5BFD-BAB6-5170-72A09E0219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E824218-F0BF-719B-1AFC-0E211091B1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3D435BC-131E-47F7-BB35-A951AE96B9F7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D5BCCBAE-06C4-3CAD-03F8-234E0C8235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CB0CC6D-0C6A-8D96-9E08-3CA258093B4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D42A775-57EB-443B-A7F5-839A9A4701DD}" type="datetimeFigureOut">
              <a:rPr lang="pl-PL"/>
              <a:pPr>
                <a:defRPr/>
              </a:pPr>
              <a:t>13.04.2023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A23CA83E-FBE2-A2AD-5020-0F7BB769B1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10704583-A8A0-B9D6-448A-D1D0C7D4A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A45E3C1-0A3B-A3CB-DFBB-056AF277AF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65F17CB-9958-15E2-D0B3-2B2C42818A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B1B7B797-7CF3-4E61-A884-67D7B5FAE023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23AC1D85-3497-865B-2FAE-5D0394A10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ytuł 1">
            <a:extLst>
              <a:ext uri="{FF2B5EF4-FFF2-40B4-BE49-F238E27FC236}">
                <a16:creationId xmlns:a16="http://schemas.microsoft.com/office/drawing/2014/main" id="{D68EF5AD-3845-9E19-05A8-173A900502F8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4" name="Obraz 5">
            <a:extLst>
              <a:ext uri="{FF2B5EF4-FFF2-40B4-BE49-F238E27FC236}">
                <a16:creationId xmlns:a16="http://schemas.microsoft.com/office/drawing/2014/main" id="{74C55F7C-E90B-37EA-3302-97989F162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766769840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CE5D7A3D-848C-C318-5285-8CACDD396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6742857-4601-9FAE-C505-94BF7B26C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7E36A9EE-0243-4806-BB3F-2B01F9996079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9979597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69D216DA-542B-118D-3EA6-E428AA74D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Obraz 4">
            <a:extLst>
              <a:ext uri="{FF2B5EF4-FFF2-40B4-BE49-F238E27FC236}">
                <a16:creationId xmlns:a16="http://schemas.microsoft.com/office/drawing/2014/main" id="{2D36ECB5-BA47-D83B-EAA7-DBC209D4C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0060768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68D446F8-9865-6775-D310-0BF9D6F15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4">
            <a:extLst>
              <a:ext uri="{FF2B5EF4-FFF2-40B4-BE49-F238E27FC236}">
                <a16:creationId xmlns:a16="http://schemas.microsoft.com/office/drawing/2014/main" id="{3D20DA37-C055-6917-266D-5ECA4A6F8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B0CF42A7-243C-4FEC-A760-B56EBD10597B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538199561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544ED371-73BB-78A0-8B1E-181DC3169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4">
            <a:extLst>
              <a:ext uri="{FF2B5EF4-FFF2-40B4-BE49-F238E27FC236}">
                <a16:creationId xmlns:a16="http://schemas.microsoft.com/office/drawing/2014/main" id="{0A17A188-1856-8FA4-5460-9E24CCEFD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C3572339-F6DB-42F6-9FC3-879A20A28DA4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056240665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8120DA39-1EBD-21E8-924A-5A4D5A95E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ole tekstowe 4">
            <a:extLst>
              <a:ext uri="{FF2B5EF4-FFF2-40B4-BE49-F238E27FC236}">
                <a16:creationId xmlns:a16="http://schemas.microsoft.com/office/drawing/2014/main" id="{248B40B3-E2C0-A1D5-42DB-C39944D79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6E5C335B-976C-429D-A910-83F9A061DA69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300217225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E8072B81-8676-3821-B506-B92F8AA93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4">
            <a:extLst>
              <a:ext uri="{FF2B5EF4-FFF2-40B4-BE49-F238E27FC236}">
                <a16:creationId xmlns:a16="http://schemas.microsoft.com/office/drawing/2014/main" id="{112F2DCA-E0E3-FACB-A416-F72D9FCBC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FCA807A-610C-422E-926F-3741B1CB35CA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62867042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04E730BB-5352-860E-8F57-A385DEA1F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36406992-0C7A-81C0-3CD6-5791C0EE6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E78A3251-A06A-4E85-A2F2-457E49B786FC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167075993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9581C18B-89FD-EA28-5044-B32E394FB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3032AAE7-DB7F-1F8B-8984-41D8E4F73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E81D7CF7-2F06-4BCA-81C3-A1D5D0C1EDED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623980700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8EC7C680-08A1-782D-996B-516E2C5A8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E0C6283F-2012-8EB5-8B34-F2B3B352E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ECF88995-5B64-4217-8A4E-86F0939854A0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2034423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28A171EF-9177-FE8D-45A1-585F2C0DA0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6390A52A-4BE1-3F34-F213-29A6D2EF8C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ymbol zastępczy tekstu 2">
            <a:extLst>
              <a:ext uri="{FF2B5EF4-FFF2-40B4-BE49-F238E27FC236}">
                <a16:creationId xmlns:a16="http://schemas.microsoft.com/office/drawing/2014/main" id="{D4CF88E5-079B-7A96-2B95-A81173AD12C8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403350" y="115888"/>
            <a:ext cx="7615238" cy="1728787"/>
          </a:xfrm>
        </p:spPr>
        <p:txBody>
          <a:bodyPr/>
          <a:lstStyle/>
          <a:p>
            <a:pPr algn="ctr"/>
            <a:endParaRPr lang="pl-PL" altLang="pl-PL" sz="4000" dirty="0"/>
          </a:p>
          <a:p>
            <a:pPr algn="ctr"/>
            <a:endParaRPr lang="pl-PL" altLang="pl-PL" sz="4000" dirty="0"/>
          </a:p>
          <a:p>
            <a:pPr algn="ctr"/>
            <a:endParaRPr lang="pl-PL" altLang="pl-PL" sz="4000" dirty="0"/>
          </a:p>
          <a:p>
            <a:pPr algn="ctr"/>
            <a:endParaRPr lang="pl-PL" altLang="pl-PL" sz="4000" dirty="0"/>
          </a:p>
          <a:p>
            <a:pPr algn="ctr"/>
            <a:endParaRPr lang="pl-PL" altLang="pl-PL" sz="4000" dirty="0"/>
          </a:p>
          <a:p>
            <a:pPr algn="ctr"/>
            <a:endParaRPr lang="pl-PL" altLang="pl-PL" sz="4000" dirty="0"/>
          </a:p>
          <a:p>
            <a:pPr algn="ctr"/>
            <a:r>
              <a:rPr lang="pl-PL" altLang="pl-PL" sz="4000" dirty="0"/>
              <a:t>Układ akustyczno-wizualnej sygnalizacji odległości obiektu z sygnalizacją alarmową (TOF)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EF4F58AE-106E-E8F5-4165-E00C2DE786F8}"/>
              </a:ext>
            </a:extLst>
          </p:cNvPr>
          <p:cNvSpPr txBox="1"/>
          <p:nvPr/>
        </p:nvSpPr>
        <p:spPr>
          <a:xfrm>
            <a:off x="2987824" y="4545274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Aleksandra Gorczyca</a:t>
            </a:r>
          </a:p>
          <a:p>
            <a:pPr algn="ctr"/>
            <a:r>
              <a:rPr lang="pl-PL" dirty="0"/>
              <a:t>Erwin Stachowski</a:t>
            </a:r>
          </a:p>
        </p:txBody>
      </p:sp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ymbol zastępczy zawartości 2">
            <a:extLst>
              <a:ext uri="{FF2B5EF4-FFF2-40B4-BE49-F238E27FC236}">
                <a16:creationId xmlns:a16="http://schemas.microsoft.com/office/drawing/2014/main" id="{9FA40829-9C1F-0F1D-78F7-8606C7BE0CF4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898231" y="1470164"/>
            <a:ext cx="4108450" cy="5113338"/>
          </a:xfrm>
        </p:spPr>
        <p:txBody>
          <a:bodyPr/>
          <a:lstStyle/>
          <a:p>
            <a:r>
              <a:rPr lang="pl-PL" altLang="pl-PL" sz="2000" dirty="0"/>
              <a:t>model: PCF8591</a:t>
            </a:r>
          </a:p>
          <a:p>
            <a:r>
              <a:rPr lang="pl-PL" altLang="pl-PL" sz="2000" dirty="0"/>
              <a:t>4 kanały A/C, 1 kanał C/A </a:t>
            </a:r>
          </a:p>
          <a:p>
            <a:r>
              <a:rPr lang="pl-PL" altLang="pl-PL" sz="2000" dirty="0"/>
              <a:t>zasilanie od 2,5V do 6,0V</a:t>
            </a:r>
          </a:p>
          <a:p>
            <a:r>
              <a:rPr lang="pl-PL" altLang="pl-PL" sz="2000" dirty="0"/>
              <a:t>rozdzielczość A/C: 8-bitów </a:t>
            </a:r>
          </a:p>
          <a:p>
            <a:r>
              <a:rPr lang="pl-PL" altLang="pl-PL" sz="2000" dirty="0"/>
              <a:t>interfejs komunikacyjny: I2C</a:t>
            </a:r>
          </a:p>
          <a:p>
            <a:r>
              <a:rPr lang="pl-PL" altLang="pl-PL" sz="2000" dirty="0"/>
              <a:t>wymiary: 3,6 x 23 mm</a:t>
            </a:r>
          </a:p>
          <a:p>
            <a:r>
              <a:rPr lang="pl-PL" altLang="pl-PL" sz="2000" dirty="0"/>
              <a:t>https://botland.com.pl/rozszerzenia-gpio-do-raspberry-pi/2632-pcf8591-przetwornik-a-c-i-c-a-8-bitowy-i2c-v2-5904422359164.html?cd=18298825651&amp;ad=&amp;kd=&amp;gclid=CjwKCAjw0N6hBhAUEiwAXab-Tf1LcLojma3EbtbZcD_DXgiPHOI6InzcFEF5_eyAe4_2bfNgaWVaTRoCUy0QAvD_BwE</a:t>
            </a:r>
          </a:p>
        </p:txBody>
      </p:sp>
      <p:sp>
        <p:nvSpPr>
          <p:cNvPr id="16389" name="Symbol zastępczy tekstu 4">
            <a:extLst>
              <a:ext uri="{FF2B5EF4-FFF2-40B4-BE49-F238E27FC236}">
                <a16:creationId xmlns:a16="http://schemas.microsoft.com/office/drawing/2014/main" id="{90814AE8-558A-86E8-175D-981C76335AFF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549275"/>
            <a:ext cx="8285163" cy="863600"/>
          </a:xfrm>
        </p:spPr>
        <p:txBody>
          <a:bodyPr/>
          <a:lstStyle/>
          <a:p>
            <a:pPr algn="ctr"/>
            <a:r>
              <a:rPr lang="pl-PL" altLang="pl-PL" dirty="0"/>
              <a:t>Przetwornik C/A</a:t>
            </a:r>
          </a:p>
        </p:txBody>
      </p:sp>
      <p:pic>
        <p:nvPicPr>
          <p:cNvPr id="3" name="Symbol zastępczy zawartości 2" descr="Obraz zawierający tekst, elektronika, obwód&#10;&#10;Opis wygenerowany automatycznie">
            <a:extLst>
              <a:ext uri="{FF2B5EF4-FFF2-40B4-BE49-F238E27FC236}">
                <a16:creationId xmlns:a16="http://schemas.microsoft.com/office/drawing/2014/main" id="{AD31A273-5C19-A097-08EF-7E57950158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81" y="2348880"/>
            <a:ext cx="4032250" cy="3025934"/>
          </a:xfrm>
        </p:spPr>
      </p:pic>
    </p:spTree>
    <p:extLst>
      <p:ext uri="{BB962C8B-B14F-4D97-AF65-F5344CB8AC3E}">
        <p14:creationId xmlns:p14="http://schemas.microsoft.com/office/powerpoint/2010/main" val="2546681976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ymbol zastępczy zawartości 2">
            <a:extLst>
              <a:ext uri="{FF2B5EF4-FFF2-40B4-BE49-F238E27FC236}">
                <a16:creationId xmlns:a16="http://schemas.microsoft.com/office/drawing/2014/main" id="{9FA40829-9C1F-0F1D-78F7-8606C7BE0CF4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5035550" y="1605376"/>
            <a:ext cx="4108450" cy="5113338"/>
          </a:xfrm>
        </p:spPr>
        <p:txBody>
          <a:bodyPr/>
          <a:lstStyle/>
          <a:p>
            <a:r>
              <a:rPr lang="pl-PL" altLang="pl-PL" sz="2000" dirty="0"/>
              <a:t>moduł wzmacniacza zostanie wykonany przez nas własnoręcznie</a:t>
            </a:r>
          </a:p>
          <a:p>
            <a:r>
              <a:rPr lang="pl-PL" altLang="pl-PL" sz="2000" dirty="0"/>
              <a:t>zasilanie 12V</a:t>
            </a:r>
          </a:p>
          <a:p>
            <a:r>
              <a:rPr lang="pl-PL" altLang="pl-PL" sz="2000" dirty="0"/>
              <a:t>moc 10W </a:t>
            </a:r>
          </a:p>
          <a:p>
            <a:endParaRPr lang="pl-PL" altLang="pl-PL" sz="2000" dirty="0"/>
          </a:p>
          <a:p>
            <a:endParaRPr lang="pl-PL" altLang="pl-PL" sz="2000" dirty="0"/>
          </a:p>
        </p:txBody>
      </p:sp>
      <p:sp>
        <p:nvSpPr>
          <p:cNvPr id="16389" name="Symbol zastępczy tekstu 4">
            <a:extLst>
              <a:ext uri="{FF2B5EF4-FFF2-40B4-BE49-F238E27FC236}">
                <a16:creationId xmlns:a16="http://schemas.microsoft.com/office/drawing/2014/main" id="{90814AE8-558A-86E8-175D-981C76335AFF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549275"/>
            <a:ext cx="8285163" cy="863600"/>
          </a:xfrm>
        </p:spPr>
        <p:txBody>
          <a:bodyPr/>
          <a:lstStyle/>
          <a:p>
            <a:pPr algn="ctr"/>
            <a:r>
              <a:rPr lang="pl-PL" altLang="pl-PL" dirty="0"/>
              <a:t>Wzmacniacz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A0799FE-7040-8304-A923-488C33B380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7486751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ymbol zastępczy zawartości 2">
            <a:extLst>
              <a:ext uri="{FF2B5EF4-FFF2-40B4-BE49-F238E27FC236}">
                <a16:creationId xmlns:a16="http://schemas.microsoft.com/office/drawing/2014/main" id="{9FA40829-9C1F-0F1D-78F7-8606C7BE0CF4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5148064" y="2204864"/>
            <a:ext cx="4108450" cy="5113338"/>
          </a:xfrm>
        </p:spPr>
        <p:txBody>
          <a:bodyPr/>
          <a:lstStyle/>
          <a:p>
            <a:r>
              <a:rPr lang="pl-PL" sz="2000" dirty="0"/>
              <a:t>średnica 48 mm</a:t>
            </a:r>
          </a:p>
          <a:p>
            <a:r>
              <a:rPr lang="pl-PL" sz="2000" dirty="0"/>
              <a:t>moc 5 W</a:t>
            </a:r>
          </a:p>
          <a:p>
            <a:r>
              <a:rPr lang="pl-PL" sz="2000" dirty="0"/>
              <a:t>rezystancja 8 Ohm</a:t>
            </a:r>
          </a:p>
          <a:p>
            <a:r>
              <a:rPr lang="pl-PL" sz="2000" dirty="0"/>
              <a:t>https://allegro.pl/oferta/toinise-5-cala-5w-4ohm-pelnozakresowy-glosnik-12767130899</a:t>
            </a:r>
          </a:p>
          <a:p>
            <a:endParaRPr lang="pl-PL" altLang="pl-PL" sz="2000" dirty="0"/>
          </a:p>
        </p:txBody>
      </p:sp>
      <p:sp>
        <p:nvSpPr>
          <p:cNvPr id="16389" name="Symbol zastępczy tekstu 4">
            <a:extLst>
              <a:ext uri="{FF2B5EF4-FFF2-40B4-BE49-F238E27FC236}">
                <a16:creationId xmlns:a16="http://schemas.microsoft.com/office/drawing/2014/main" id="{90814AE8-558A-86E8-175D-981C76335AFF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549275"/>
            <a:ext cx="8285163" cy="863600"/>
          </a:xfrm>
        </p:spPr>
        <p:txBody>
          <a:bodyPr/>
          <a:lstStyle/>
          <a:p>
            <a:pPr algn="ctr"/>
            <a:r>
              <a:rPr lang="pl-PL" altLang="pl-PL" dirty="0"/>
              <a:t>Głośnik</a:t>
            </a:r>
          </a:p>
        </p:txBody>
      </p:sp>
      <p:pic>
        <p:nvPicPr>
          <p:cNvPr id="5" name="Symbol zastępczy zawartości 4" descr="Obraz zawierający ciemne, zastawa stołowa, kubek, patelnia&#10;&#10;Opis wygenerowany automatycznie">
            <a:extLst>
              <a:ext uri="{FF2B5EF4-FFF2-40B4-BE49-F238E27FC236}">
                <a16:creationId xmlns:a16="http://schemas.microsoft.com/office/drawing/2014/main" id="{D82A4F6C-06B6-4E31-83F0-F00A8FD7AF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2204864"/>
            <a:ext cx="4032250" cy="3081247"/>
          </a:xfrm>
        </p:spPr>
      </p:pic>
    </p:spTree>
    <p:extLst>
      <p:ext uri="{BB962C8B-B14F-4D97-AF65-F5344CB8AC3E}">
        <p14:creationId xmlns:p14="http://schemas.microsoft.com/office/powerpoint/2010/main" val="1536501570"/>
      </p:ext>
    </p:extLst>
  </p:cSld>
  <p:clrMapOvr>
    <a:masterClrMapping/>
  </p:clrMapOvr>
  <p:transition>
    <p:randomBa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ymbol zastępczy zawartości 2">
            <a:extLst>
              <a:ext uri="{FF2B5EF4-FFF2-40B4-BE49-F238E27FC236}">
                <a16:creationId xmlns:a16="http://schemas.microsoft.com/office/drawing/2014/main" id="{9FA40829-9C1F-0F1D-78F7-8606C7BE0CF4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898231" y="2551435"/>
            <a:ext cx="4108450" cy="5113338"/>
          </a:xfrm>
        </p:spPr>
        <p:txBody>
          <a:bodyPr/>
          <a:lstStyle/>
          <a:p>
            <a:r>
              <a:rPr lang="pl-PL" altLang="pl-PL" sz="2000" dirty="0"/>
              <a:t>środowisko: </a:t>
            </a:r>
            <a:r>
              <a:rPr lang="pl-PL" altLang="pl-PL" sz="2000" dirty="0" err="1"/>
              <a:t>Arduino</a:t>
            </a:r>
            <a:r>
              <a:rPr lang="pl-PL" altLang="pl-PL" sz="2000" dirty="0"/>
              <a:t> IDE </a:t>
            </a:r>
          </a:p>
          <a:p>
            <a:r>
              <a:rPr lang="pl-PL" altLang="pl-PL" sz="2000" dirty="0"/>
              <a:t>język: C++</a:t>
            </a:r>
          </a:p>
          <a:p>
            <a:r>
              <a:rPr lang="pl-PL" altLang="pl-PL" sz="2000" dirty="0"/>
              <a:t>wykorzystywane biblioteki: </a:t>
            </a:r>
            <a:r>
              <a:rPr lang="pl-PL" altLang="pl-PL" sz="2000" dirty="0" err="1"/>
              <a:t>Adafruit</a:t>
            </a:r>
            <a:r>
              <a:rPr lang="pl-PL" altLang="pl-PL" sz="2000" dirty="0"/>
              <a:t> VL53L0X oraz SSD1306</a:t>
            </a:r>
          </a:p>
          <a:p>
            <a:pPr marL="0" indent="0">
              <a:buNone/>
            </a:pPr>
            <a:endParaRPr lang="pl-PL" altLang="pl-PL" sz="2000" dirty="0"/>
          </a:p>
        </p:txBody>
      </p:sp>
      <p:sp>
        <p:nvSpPr>
          <p:cNvPr id="16389" name="Symbol zastępczy tekstu 4">
            <a:extLst>
              <a:ext uri="{FF2B5EF4-FFF2-40B4-BE49-F238E27FC236}">
                <a16:creationId xmlns:a16="http://schemas.microsoft.com/office/drawing/2014/main" id="{90814AE8-558A-86E8-175D-981C76335AFF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549275"/>
            <a:ext cx="8285163" cy="863600"/>
          </a:xfrm>
        </p:spPr>
        <p:txBody>
          <a:bodyPr/>
          <a:lstStyle/>
          <a:p>
            <a:pPr algn="ctr"/>
            <a:r>
              <a:rPr lang="pl-PL" altLang="pl-PL" dirty="0"/>
              <a:t>Programowanie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ECDB73BF-D08B-AD90-99C0-DE0B35A67C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6184" y="1412875"/>
            <a:ext cx="2736304" cy="35406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Obraz 7" descr="Obraz zawierający kula bilardowa, ciemne&#10;&#10;Opis wygenerowany automatycznie">
            <a:extLst>
              <a:ext uri="{FF2B5EF4-FFF2-40B4-BE49-F238E27FC236}">
                <a16:creationId xmlns:a16="http://schemas.microsoft.com/office/drawing/2014/main" id="{6F58EE7C-2F24-7D36-A99C-20FE0E03D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80" y="4198867"/>
            <a:ext cx="3438902" cy="18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50289"/>
      </p:ext>
    </p:extLst>
  </p:cSld>
  <p:clrMapOvr>
    <a:masterClrMapping/>
  </p:clrMapOvr>
  <p:transition>
    <p:randomBa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ymbol zastępczy zawartości 2">
            <a:extLst>
              <a:ext uri="{FF2B5EF4-FFF2-40B4-BE49-F238E27FC236}">
                <a16:creationId xmlns:a16="http://schemas.microsoft.com/office/drawing/2014/main" id="{9FA40829-9C1F-0F1D-78F7-8606C7BE0CF4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5148064" y="2564904"/>
            <a:ext cx="4108450" cy="5113338"/>
          </a:xfrm>
        </p:spPr>
        <p:txBody>
          <a:bodyPr/>
          <a:lstStyle/>
          <a:p>
            <a:endParaRPr lang="pl-PL" altLang="pl-PL" sz="2000" dirty="0"/>
          </a:p>
        </p:txBody>
      </p:sp>
      <p:sp>
        <p:nvSpPr>
          <p:cNvPr id="16389" name="Symbol zastępczy tekstu 4">
            <a:extLst>
              <a:ext uri="{FF2B5EF4-FFF2-40B4-BE49-F238E27FC236}">
                <a16:creationId xmlns:a16="http://schemas.microsoft.com/office/drawing/2014/main" id="{90814AE8-558A-86E8-175D-981C76335AFF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64050" y="2997200"/>
            <a:ext cx="8285163" cy="863600"/>
          </a:xfrm>
        </p:spPr>
        <p:txBody>
          <a:bodyPr/>
          <a:lstStyle/>
          <a:p>
            <a:pPr algn="ctr"/>
            <a:r>
              <a:rPr lang="pl-PL" altLang="pl-PL" dirty="0"/>
              <a:t>Dziękujemy za uwagę!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103E8AE-A467-887A-D298-6D4DFDCAD0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9561817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A2F16786-DE81-0DA3-E732-740C5344195A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pPr algn="ctr"/>
            <a:r>
              <a:rPr lang="pl-PL" altLang="pl-PL" dirty="0"/>
              <a:t>Czujnik parkowania</a:t>
            </a:r>
          </a:p>
        </p:txBody>
      </p:sp>
      <p:pic>
        <p:nvPicPr>
          <p:cNvPr id="14342" name="Picture 6" descr="ᐅ Najlepszy Czujnik Parkowania - Ranking I Opinie For W Kwietniu 2023">
            <a:extLst>
              <a:ext uri="{FF2B5EF4-FFF2-40B4-BE49-F238E27FC236}">
                <a16:creationId xmlns:a16="http://schemas.microsoft.com/office/drawing/2014/main" id="{EC0A026A-4BB2-9B7C-CCED-E3DD78E2C7D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844824"/>
            <a:ext cx="8262938" cy="39286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6FDB3576-30AB-7918-C4B5-D6792BD06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913" y="2276872"/>
            <a:ext cx="3024174" cy="3024174"/>
          </a:xfrm>
          <a:prstGeom prst="rect">
            <a:avLst/>
          </a:prstGeom>
          <a:noFill/>
        </p:spPr>
      </p:pic>
      <p:sp>
        <p:nvSpPr>
          <p:cNvPr id="14352" name="Text Placeholder 2">
            <a:extLst>
              <a:ext uri="{FF2B5EF4-FFF2-40B4-BE49-F238E27FC236}">
                <a16:creationId xmlns:a16="http://schemas.microsoft.com/office/drawing/2014/main" id="{EFE32C13-A15E-EF9E-9DDA-550CE2D4924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/>
          <a:lstStyle/>
          <a:p>
            <a:endParaRPr lang="en-US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A2F16786-DE81-0DA3-E732-740C5344195A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wrap="square" anchor="ctr">
            <a:normAutofit/>
          </a:bodyPr>
          <a:lstStyle/>
          <a:p>
            <a:r>
              <a:rPr lang="pl-PL" altLang="pl-PL" dirty="0"/>
              <a:t>Akustyka i wizualizacja</a:t>
            </a:r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557536390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A2F16786-DE81-0DA3-E732-740C5344195A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404664"/>
            <a:ext cx="8285163" cy="863600"/>
          </a:xfrm>
        </p:spPr>
        <p:txBody>
          <a:bodyPr/>
          <a:lstStyle/>
          <a:p>
            <a:pPr algn="ctr"/>
            <a:r>
              <a:rPr lang="pl-PL" altLang="pl-PL" dirty="0"/>
              <a:t>Schemat blokowy</a:t>
            </a:r>
          </a:p>
        </p:txBody>
      </p:sp>
      <p:pic>
        <p:nvPicPr>
          <p:cNvPr id="5" name="Symbol zastępczy zawartości 4" descr="Obraz zawierający diagram&#10;&#10;Opis wygenerowany automatycznie">
            <a:extLst>
              <a:ext uri="{FF2B5EF4-FFF2-40B4-BE49-F238E27FC236}">
                <a16:creationId xmlns:a16="http://schemas.microsoft.com/office/drawing/2014/main" id="{A8C4B765-828F-9E87-B8E0-5FB5B49571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230" y="1557338"/>
            <a:ext cx="7223777" cy="5256212"/>
          </a:xfrm>
        </p:spPr>
      </p:pic>
    </p:spTree>
    <p:extLst>
      <p:ext uri="{BB962C8B-B14F-4D97-AF65-F5344CB8AC3E}">
        <p14:creationId xmlns:p14="http://schemas.microsoft.com/office/powerpoint/2010/main" val="265055879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ymbol zastępczy zawartości 2">
            <a:extLst>
              <a:ext uri="{FF2B5EF4-FFF2-40B4-BE49-F238E27FC236}">
                <a16:creationId xmlns:a16="http://schemas.microsoft.com/office/drawing/2014/main" id="{24E9697F-503A-4B6C-3903-1427E3DE2A3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887119" y="1613306"/>
            <a:ext cx="4104382" cy="4968875"/>
          </a:xfrm>
        </p:spPr>
        <p:txBody>
          <a:bodyPr/>
          <a:lstStyle/>
          <a:p>
            <a:r>
              <a:rPr lang="pl-PL" altLang="pl-PL" sz="2000" dirty="0"/>
              <a:t>wtyczkowy DC</a:t>
            </a:r>
          </a:p>
          <a:p>
            <a:r>
              <a:rPr lang="pl-PL" altLang="pl-PL" sz="2000" dirty="0"/>
              <a:t>napięcie zasilania: 100 – 240 V</a:t>
            </a:r>
          </a:p>
          <a:p>
            <a:r>
              <a:rPr lang="pl-PL" altLang="pl-PL" sz="2000" dirty="0"/>
              <a:t>napięcie wyjściowe 12 V</a:t>
            </a:r>
          </a:p>
          <a:p>
            <a:r>
              <a:rPr lang="pl-PL" altLang="pl-PL" sz="2000" dirty="0"/>
              <a:t>wtyk: 5,5/2,5 mm</a:t>
            </a:r>
          </a:p>
          <a:p>
            <a:r>
              <a:rPr lang="pl-PL" altLang="pl-PL" sz="2000" dirty="0"/>
              <a:t>prąd wyjściowy 1,5 A</a:t>
            </a:r>
          </a:p>
          <a:p>
            <a:r>
              <a:rPr lang="pl-PL" altLang="pl-PL" sz="2000" dirty="0"/>
              <a:t>https://botland.com.pl/zasilacze-dogniazdkowe/5444-zasilacz-impulsowy-12v15a-100v-240v-wtyk-dc-5525mm-5904422333539.html</a:t>
            </a:r>
          </a:p>
          <a:p>
            <a:endParaRPr lang="pl-PL" altLang="pl-PL" sz="2000" dirty="0"/>
          </a:p>
        </p:txBody>
      </p:sp>
      <p:sp>
        <p:nvSpPr>
          <p:cNvPr id="15364" name="Symbol zastępczy tekstu 3">
            <a:extLst>
              <a:ext uri="{FF2B5EF4-FFF2-40B4-BE49-F238E27FC236}">
                <a16:creationId xmlns:a16="http://schemas.microsoft.com/office/drawing/2014/main" id="{10609F08-54D9-A459-EF46-9A0A2EA3872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115888"/>
            <a:ext cx="8262938" cy="865187"/>
          </a:xfrm>
        </p:spPr>
        <p:txBody>
          <a:bodyPr/>
          <a:lstStyle/>
          <a:p>
            <a:pPr algn="ctr"/>
            <a:r>
              <a:rPr lang="pl-PL" altLang="pl-PL" dirty="0"/>
              <a:t>Zasilanie</a:t>
            </a:r>
          </a:p>
        </p:txBody>
      </p:sp>
      <p:pic>
        <p:nvPicPr>
          <p:cNvPr id="4" name="Symbol zastępczy obrazu 3" descr="Obraz zawierający adapter&#10;&#10;Opis wygenerowany automatycznie">
            <a:extLst>
              <a:ext uri="{FF2B5EF4-FFF2-40B4-BE49-F238E27FC236}">
                <a16:creationId xmlns:a16="http://schemas.microsoft.com/office/drawing/2014/main" id="{C3E16FBC-5A31-934A-0F7D-F4838DC97B4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" r="129"/>
          <a:stretch>
            <a:fillRect/>
          </a:stretch>
        </p:blipFill>
        <p:spPr>
          <a:xfrm>
            <a:off x="899591" y="1628800"/>
            <a:ext cx="3672409" cy="4968553"/>
          </a:xfrm>
        </p:spPr>
      </p:pic>
    </p:spTree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ymbol zastępczy zawartości 2">
            <a:extLst>
              <a:ext uri="{FF2B5EF4-FFF2-40B4-BE49-F238E27FC236}">
                <a16:creationId xmlns:a16="http://schemas.microsoft.com/office/drawing/2014/main" id="{9FA40829-9C1F-0F1D-78F7-8606C7BE0CF4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932363" y="1628775"/>
            <a:ext cx="4108450" cy="5113338"/>
          </a:xfrm>
        </p:spPr>
        <p:txBody>
          <a:bodyPr/>
          <a:lstStyle/>
          <a:p>
            <a:r>
              <a:rPr lang="pl-PL" altLang="pl-PL" sz="2000" dirty="0"/>
              <a:t>model: Rev3 – A00006</a:t>
            </a:r>
          </a:p>
          <a:p>
            <a:r>
              <a:rPr lang="pl-PL" altLang="pl-PL" sz="2000" dirty="0"/>
              <a:t>mikrokontroler: </a:t>
            </a:r>
            <a:r>
              <a:rPr lang="pl-PL" altLang="pl-PL" sz="2000" dirty="0" err="1"/>
              <a:t>ATmega</a:t>
            </a:r>
            <a:r>
              <a:rPr lang="pl-PL" altLang="pl-PL" sz="2000" dirty="0"/>
              <a:t> 328</a:t>
            </a:r>
          </a:p>
          <a:p>
            <a:r>
              <a:rPr lang="pl-PL" altLang="pl-PL" sz="2000" dirty="0"/>
              <a:t>napięcie zasilania: 7 – 12 V</a:t>
            </a:r>
          </a:p>
          <a:p>
            <a:r>
              <a:rPr lang="pl-PL" altLang="pl-PL" sz="2000" dirty="0"/>
              <a:t>złącze DC 5,5 x 2,11 mm</a:t>
            </a:r>
          </a:p>
          <a:p>
            <a:r>
              <a:rPr lang="pl-PL" altLang="pl-PL" sz="2000" dirty="0"/>
              <a:t>14 cyfrowych wejść/wyjść</a:t>
            </a:r>
          </a:p>
          <a:p>
            <a:r>
              <a:rPr lang="pl-PL" altLang="pl-PL" sz="2000" dirty="0"/>
              <a:t>6 wejść analogowych </a:t>
            </a:r>
          </a:p>
          <a:p>
            <a:r>
              <a:rPr lang="pl-PL" altLang="pl-PL" sz="2000" dirty="0"/>
              <a:t>obsługuje m.in.: UART, I2C, SPI</a:t>
            </a:r>
          </a:p>
          <a:p>
            <a:r>
              <a:rPr lang="pl-PL" altLang="pl-PL" sz="2000" dirty="0"/>
              <a:t>https://botland.com.pl/arduino-seria-podstawowa-oryginalne-plytki/1060-arduino-uno-rev3-a000066-7630049200050.html</a:t>
            </a:r>
          </a:p>
        </p:txBody>
      </p:sp>
      <p:sp>
        <p:nvSpPr>
          <p:cNvPr id="16389" name="Symbol zastępczy tekstu 4">
            <a:extLst>
              <a:ext uri="{FF2B5EF4-FFF2-40B4-BE49-F238E27FC236}">
                <a16:creationId xmlns:a16="http://schemas.microsoft.com/office/drawing/2014/main" id="{90814AE8-558A-86E8-175D-981C76335AFF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549275"/>
            <a:ext cx="8285163" cy="863600"/>
          </a:xfrm>
        </p:spPr>
        <p:txBody>
          <a:bodyPr/>
          <a:lstStyle/>
          <a:p>
            <a:pPr algn="ctr"/>
            <a:r>
              <a:rPr lang="pl-PL" altLang="pl-PL" dirty="0" err="1"/>
              <a:t>Arduino</a:t>
            </a:r>
            <a:r>
              <a:rPr lang="pl-PL" altLang="pl-PL" dirty="0"/>
              <a:t> UNO</a:t>
            </a:r>
          </a:p>
        </p:txBody>
      </p:sp>
      <p:pic>
        <p:nvPicPr>
          <p:cNvPr id="5" name="Symbol zastępczy zawartości 4" descr="Obraz zawierający elektronika, obwód&#10;&#10;Opis wygenerowany automatycznie">
            <a:extLst>
              <a:ext uri="{FF2B5EF4-FFF2-40B4-BE49-F238E27FC236}">
                <a16:creationId xmlns:a16="http://schemas.microsoft.com/office/drawing/2014/main" id="{47E05491-08C2-AE81-289B-997BAA0656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2174074"/>
            <a:ext cx="4032250" cy="4022739"/>
          </a:xfrm>
        </p:spPr>
      </p:pic>
    </p:spTree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ymbol zastępczy zawartości 2">
            <a:extLst>
              <a:ext uri="{FF2B5EF4-FFF2-40B4-BE49-F238E27FC236}">
                <a16:creationId xmlns:a16="http://schemas.microsoft.com/office/drawing/2014/main" id="{9FA40829-9C1F-0F1D-78F7-8606C7BE0CF4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5148064" y="2492896"/>
            <a:ext cx="4108450" cy="5113338"/>
          </a:xfrm>
        </p:spPr>
        <p:txBody>
          <a:bodyPr/>
          <a:lstStyle/>
          <a:p>
            <a:r>
              <a:rPr lang="pl-PL" sz="2000" dirty="0"/>
              <a:t>napięcie zasilania 2,8 – 5 V</a:t>
            </a:r>
          </a:p>
          <a:p>
            <a:r>
              <a:rPr lang="pl-PL" sz="2000" dirty="0"/>
              <a:t>protokół komunikacyjny I2C</a:t>
            </a:r>
          </a:p>
          <a:p>
            <a:r>
              <a:rPr lang="pl-PL" sz="2000" dirty="0"/>
              <a:t>zakres pomiarowy 2 – 200 cm</a:t>
            </a:r>
          </a:p>
          <a:p>
            <a:r>
              <a:rPr lang="pl-PL" sz="2000" dirty="0"/>
              <a:t>wymiary 11x14 mm</a:t>
            </a:r>
          </a:p>
          <a:p>
            <a:endParaRPr lang="pl-PL" altLang="pl-PL" sz="2000" dirty="0"/>
          </a:p>
        </p:txBody>
      </p:sp>
      <p:sp>
        <p:nvSpPr>
          <p:cNvPr id="16389" name="Symbol zastępczy tekstu 4">
            <a:extLst>
              <a:ext uri="{FF2B5EF4-FFF2-40B4-BE49-F238E27FC236}">
                <a16:creationId xmlns:a16="http://schemas.microsoft.com/office/drawing/2014/main" id="{90814AE8-558A-86E8-175D-981C76335AFF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549275"/>
            <a:ext cx="8285163" cy="863600"/>
          </a:xfrm>
        </p:spPr>
        <p:txBody>
          <a:bodyPr/>
          <a:lstStyle/>
          <a:p>
            <a:pPr algn="ctr"/>
            <a:r>
              <a:rPr lang="pl-PL" altLang="pl-PL" dirty="0"/>
              <a:t>Czujnik TOF</a:t>
            </a:r>
          </a:p>
        </p:txBody>
      </p:sp>
      <p:pic>
        <p:nvPicPr>
          <p:cNvPr id="5" name="Symbol zastępczy zawartości 4" descr="Obraz zawierający tekst, elektronika&#10;&#10;Opis wygenerowany automatycznie">
            <a:extLst>
              <a:ext uri="{FF2B5EF4-FFF2-40B4-BE49-F238E27FC236}">
                <a16:creationId xmlns:a16="http://schemas.microsoft.com/office/drawing/2014/main" id="{AF57409C-8482-8052-7944-C7DE9BCDF0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499" y="1950592"/>
            <a:ext cx="3139712" cy="2956816"/>
          </a:xfrm>
        </p:spPr>
      </p:pic>
    </p:spTree>
    <p:extLst>
      <p:ext uri="{BB962C8B-B14F-4D97-AF65-F5344CB8AC3E}">
        <p14:creationId xmlns:p14="http://schemas.microsoft.com/office/powerpoint/2010/main" val="2798165727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ymbol zastępczy zawartości 2">
            <a:extLst>
              <a:ext uri="{FF2B5EF4-FFF2-40B4-BE49-F238E27FC236}">
                <a16:creationId xmlns:a16="http://schemas.microsoft.com/office/drawing/2014/main" id="{9FA40829-9C1F-0F1D-78F7-8606C7BE0CF4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5035550" y="1605376"/>
            <a:ext cx="4108450" cy="5113338"/>
          </a:xfrm>
        </p:spPr>
        <p:txBody>
          <a:bodyPr/>
          <a:lstStyle/>
          <a:p>
            <a:r>
              <a:rPr lang="pl-PL" sz="2000" dirty="0"/>
              <a:t>napięcie zasilania 3,3 V lub 5 V</a:t>
            </a:r>
          </a:p>
          <a:p>
            <a:r>
              <a:rPr lang="pl-PL" sz="2000" dirty="0"/>
              <a:t>przekątna ekranu 0,91”</a:t>
            </a:r>
          </a:p>
          <a:p>
            <a:r>
              <a:rPr lang="pl-PL" sz="2000" dirty="0"/>
              <a:t>rozdzielczość 128x32 </a:t>
            </a:r>
            <a:r>
              <a:rPr lang="pl-PL" sz="2000" dirty="0" err="1"/>
              <a:t>px</a:t>
            </a:r>
            <a:endParaRPr lang="pl-PL" sz="2000" dirty="0"/>
          </a:p>
          <a:p>
            <a:r>
              <a:rPr lang="pl-PL" sz="2000" dirty="0"/>
              <a:t>kontroler SSD1306</a:t>
            </a:r>
          </a:p>
          <a:p>
            <a:r>
              <a:rPr lang="pl-PL" sz="2000" dirty="0"/>
              <a:t>interfejs I2C</a:t>
            </a:r>
          </a:p>
          <a:p>
            <a:r>
              <a:rPr lang="pl-PL" sz="2000" dirty="0"/>
              <a:t>pobór mocy max 0,08 W</a:t>
            </a:r>
          </a:p>
          <a:p>
            <a:r>
              <a:rPr lang="pl-PL" sz="2000" dirty="0"/>
              <a:t>https://abc-rc.pl/product-pol-16189-Wyswietlacz-OLED-bialy-0-91-4P-128x32-na-I2C-SSD1306-Arduino.html</a:t>
            </a:r>
          </a:p>
          <a:p>
            <a:endParaRPr lang="pl-PL" altLang="pl-PL" sz="2000" dirty="0"/>
          </a:p>
        </p:txBody>
      </p:sp>
      <p:sp>
        <p:nvSpPr>
          <p:cNvPr id="16389" name="Symbol zastępczy tekstu 4">
            <a:extLst>
              <a:ext uri="{FF2B5EF4-FFF2-40B4-BE49-F238E27FC236}">
                <a16:creationId xmlns:a16="http://schemas.microsoft.com/office/drawing/2014/main" id="{90814AE8-558A-86E8-175D-981C76335AFF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549275"/>
            <a:ext cx="8285163" cy="863600"/>
          </a:xfrm>
        </p:spPr>
        <p:txBody>
          <a:bodyPr/>
          <a:lstStyle/>
          <a:p>
            <a:pPr algn="ctr"/>
            <a:r>
              <a:rPr lang="pl-PL" altLang="pl-PL" dirty="0"/>
              <a:t>Wyświetlacz OLED</a:t>
            </a:r>
          </a:p>
        </p:txBody>
      </p:sp>
      <p:pic>
        <p:nvPicPr>
          <p:cNvPr id="5" name="Symbol zastępczy zawartości 4" descr="Obraz zawierający tekst, elektronika, ciemne, blisko/zamknięte&#10;&#10;Opis wygenerowany automatycznie">
            <a:extLst>
              <a:ext uri="{FF2B5EF4-FFF2-40B4-BE49-F238E27FC236}">
                <a16:creationId xmlns:a16="http://schemas.microsoft.com/office/drawing/2014/main" id="{3BFAB9AF-F8EF-F482-64C8-F29DE9CE00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73708"/>
            <a:ext cx="4011516" cy="2310584"/>
          </a:xfrm>
        </p:spPr>
      </p:pic>
    </p:spTree>
    <p:extLst>
      <p:ext uri="{BB962C8B-B14F-4D97-AF65-F5344CB8AC3E}">
        <p14:creationId xmlns:p14="http://schemas.microsoft.com/office/powerpoint/2010/main" val="488697195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ymbol zastępczy zawartości 2">
            <a:extLst>
              <a:ext uri="{FF2B5EF4-FFF2-40B4-BE49-F238E27FC236}">
                <a16:creationId xmlns:a16="http://schemas.microsoft.com/office/drawing/2014/main" id="{9FA40829-9C1F-0F1D-78F7-8606C7BE0CF4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898231" y="2420888"/>
            <a:ext cx="4108450" cy="5113338"/>
          </a:xfrm>
        </p:spPr>
        <p:txBody>
          <a:bodyPr/>
          <a:lstStyle/>
          <a:p>
            <a:r>
              <a:rPr lang="pl-PL" altLang="pl-PL" sz="2000" dirty="0"/>
              <a:t>3 kolory: czerwony, żółty i zielony</a:t>
            </a:r>
          </a:p>
          <a:p>
            <a:r>
              <a:rPr lang="pl-PL" altLang="pl-PL" sz="2000" dirty="0"/>
              <a:t>zasilanie 3.3V/5V</a:t>
            </a:r>
          </a:p>
          <a:p>
            <a:r>
              <a:rPr lang="pl-PL" altLang="pl-PL" sz="2000" dirty="0"/>
              <a:t>wymiary: 56 x 21 x 11 mm</a:t>
            </a:r>
          </a:p>
          <a:p>
            <a:r>
              <a:rPr lang="pl-PL" altLang="pl-PL" sz="2000" dirty="0"/>
              <a:t>https://mageek.com.pl/diody/597-modul-led-sygnalizacji-swietlnej-5v.html</a:t>
            </a:r>
          </a:p>
        </p:txBody>
      </p:sp>
      <p:sp>
        <p:nvSpPr>
          <p:cNvPr id="16389" name="Symbol zastępczy tekstu 4">
            <a:extLst>
              <a:ext uri="{FF2B5EF4-FFF2-40B4-BE49-F238E27FC236}">
                <a16:creationId xmlns:a16="http://schemas.microsoft.com/office/drawing/2014/main" id="{90814AE8-558A-86E8-175D-981C76335AFF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549275"/>
            <a:ext cx="8285163" cy="863600"/>
          </a:xfrm>
        </p:spPr>
        <p:txBody>
          <a:bodyPr/>
          <a:lstStyle/>
          <a:p>
            <a:pPr algn="ctr"/>
            <a:r>
              <a:rPr lang="pl-PL" altLang="pl-PL" dirty="0"/>
              <a:t>Listwa LED</a:t>
            </a:r>
          </a:p>
        </p:txBody>
      </p:sp>
      <p:pic>
        <p:nvPicPr>
          <p:cNvPr id="4" name="Symbol zastępczy zawartości 3" descr="Obraz zawierający zabawka&#10;&#10;Opis wygenerowany automatycznie">
            <a:extLst>
              <a:ext uri="{FF2B5EF4-FFF2-40B4-BE49-F238E27FC236}">
                <a16:creationId xmlns:a16="http://schemas.microsoft.com/office/drawing/2014/main" id="{FCB5113A-FA75-8AF6-24E2-82F0947CBE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81" y="1700808"/>
            <a:ext cx="4032250" cy="4032250"/>
          </a:xfrm>
        </p:spPr>
      </p:pic>
    </p:spTree>
    <p:extLst>
      <p:ext uri="{BB962C8B-B14F-4D97-AF65-F5344CB8AC3E}">
        <p14:creationId xmlns:p14="http://schemas.microsoft.com/office/powerpoint/2010/main" val="1306407813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zentacja_v2_2017-03_pl [Automatycznie zapisany] [Automatycznie zapisany].potx  -  automatycznie odzyskany" id="{40C6F4BA-56A1-46BF-8322-F141DEEC0E34}" vid="{3F26A029-532E-473A-8580-3114970C6618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ppueeeee_eueueue</Template>
  <TotalTime>102</TotalTime>
  <Words>322</Words>
  <Application>Microsoft Office PowerPoint</Application>
  <PresentationFormat>Pokaz na ekranie (4:3)</PresentationFormat>
  <Paragraphs>68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8" baseType="lpstr">
      <vt:lpstr>Arial</vt:lpstr>
      <vt:lpstr>Calibri</vt:lpstr>
      <vt:lpstr>Trebuchet MS</vt:lpstr>
      <vt:lpstr>szablon1-PL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Erwin Stachowski</dc:creator>
  <cp:lastModifiedBy>Aleksandra Gorczyca (262197)</cp:lastModifiedBy>
  <cp:revision>2</cp:revision>
  <cp:lastPrinted>2017-02-27T13:04:48Z</cp:lastPrinted>
  <dcterms:created xsi:type="dcterms:W3CDTF">2023-04-13T17:59:04Z</dcterms:created>
  <dcterms:modified xsi:type="dcterms:W3CDTF">2023-04-13T20:09:12Z</dcterms:modified>
</cp:coreProperties>
</file>