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58" r:id="rId6"/>
    <p:sldId id="259" r:id="rId7"/>
    <p:sldId id="261" r:id="rId8"/>
    <p:sldId id="262" r:id="rId9"/>
    <p:sldId id="264"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5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01-May-23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12980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01-May-23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64384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01-May-23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831162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1255E486-6693-441F-98E2-981E196CAA6A}" type="datetimeFigureOut">
              <a:rPr lang="en-US" smtClean="0"/>
              <a:t>01-May-23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13304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1255E486-6693-441F-98E2-981E196CAA6A}" type="datetimeFigureOut">
              <a:rPr lang="en-US" smtClean="0"/>
              <a:t>01-May-23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430203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1255E486-6693-441F-98E2-981E196CAA6A}" type="datetimeFigureOut">
              <a:rPr lang="en-US" smtClean="0"/>
              <a:t>01-May-23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42587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1255E486-6693-441F-98E2-981E196CAA6A}" type="datetimeFigureOut">
              <a:rPr lang="en-US" smtClean="0"/>
              <a:t>01-May-23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169783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1255E486-6693-441F-98E2-981E196CAA6A}" type="datetimeFigureOut">
              <a:rPr lang="en-US" smtClean="0"/>
              <a:t>01-May-23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407008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255E486-6693-441F-98E2-981E196CAA6A}" type="datetimeFigureOut">
              <a:rPr lang="en-US" smtClean="0"/>
              <a:t>01-May-23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301682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55E486-6693-441F-98E2-981E196CAA6A}" type="datetimeFigureOut">
              <a:rPr lang="en-US" smtClean="0"/>
              <a:t>01-May-23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84822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1255E486-6693-441F-98E2-981E196CAA6A}" type="datetimeFigureOut">
              <a:rPr lang="en-US" smtClean="0"/>
              <a:t>01-May-23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458C5A5-30C1-4CAA-BE0F-25BA11BA778E}" type="slidenum">
              <a:rPr lang="en-US" smtClean="0"/>
              <a:t>‹Nº›</a:t>
            </a:fld>
            <a:endParaRPr lang="en-US"/>
          </a:p>
        </p:txBody>
      </p:sp>
    </p:spTree>
    <p:extLst>
      <p:ext uri="{BB962C8B-B14F-4D97-AF65-F5344CB8AC3E}">
        <p14:creationId xmlns:p14="http://schemas.microsoft.com/office/powerpoint/2010/main" val="22928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100000">
              <a:schemeClr val="bg1">
                <a:lumMod val="95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5E486-6693-441F-98E2-981E196CAA6A}" type="datetimeFigureOut">
              <a:rPr lang="en-US" smtClean="0"/>
              <a:t>01-May-23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8C5A5-30C1-4CAA-BE0F-25BA11BA778E}" type="slidenum">
              <a:rPr lang="en-US" smtClean="0"/>
              <a:t>‹Nº›</a:t>
            </a:fld>
            <a:endParaRPr lang="en-US"/>
          </a:p>
        </p:txBody>
      </p:sp>
    </p:spTree>
    <p:extLst>
      <p:ext uri="{BB962C8B-B14F-4D97-AF65-F5344CB8AC3E}">
        <p14:creationId xmlns:p14="http://schemas.microsoft.com/office/powerpoint/2010/main" val="221773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24932"/>
            <a:ext cx="9144000" cy="1791229"/>
          </a:xfrm>
        </p:spPr>
        <p:txBody>
          <a:bodyPr>
            <a:normAutofit/>
          </a:bodyPr>
          <a:lstStyle/>
          <a:p>
            <a:r>
              <a:rPr lang="es-EC" sz="5400" b="1" dirty="0" smtClean="0"/>
              <a:t>Proyecto II</a:t>
            </a:r>
            <a:r>
              <a:rPr lang="es-EC" b="1" dirty="0" smtClean="0"/>
              <a:t/>
            </a:r>
            <a:br>
              <a:rPr lang="es-EC" b="1" dirty="0" smtClean="0"/>
            </a:br>
            <a:r>
              <a:rPr lang="en-US" b="1" dirty="0"/>
              <a:t>Earthquake </a:t>
            </a:r>
            <a:r>
              <a:rPr lang="en-US" b="1" dirty="0" smtClean="0"/>
              <a:t>dataset</a:t>
            </a:r>
            <a:endParaRPr lang="es-EC" dirty="0"/>
          </a:p>
        </p:txBody>
      </p:sp>
      <p:sp>
        <p:nvSpPr>
          <p:cNvPr id="3" name="Subtítulo 2"/>
          <p:cNvSpPr>
            <a:spLocks noGrp="1"/>
          </p:cNvSpPr>
          <p:nvPr>
            <p:ph type="subTitle" idx="1"/>
          </p:nvPr>
        </p:nvSpPr>
        <p:spPr>
          <a:xfrm>
            <a:off x="1524000" y="2907769"/>
            <a:ext cx="9144000" cy="741364"/>
          </a:xfrm>
        </p:spPr>
        <p:txBody>
          <a:bodyPr>
            <a:normAutofit/>
          </a:bodyPr>
          <a:lstStyle/>
          <a:p>
            <a:r>
              <a:rPr lang="es-EC" sz="4000" dirty="0" smtClean="0">
                <a:latin typeface="Nirmala UI" panose="020B0502040204020203" pitchFamily="34" charset="0"/>
                <a:ea typeface="Nirmala UI" panose="020B0502040204020203" pitchFamily="34" charset="0"/>
                <a:cs typeface="Nirmala UI" panose="020B0502040204020203" pitchFamily="34" charset="0"/>
              </a:rPr>
              <a:t>Erwin Barriga</a:t>
            </a:r>
            <a:endParaRPr lang="es-EC" sz="4000" dirty="0">
              <a:latin typeface="Nirmala UI" panose="020B0502040204020203" pitchFamily="34" charset="0"/>
              <a:ea typeface="Nirmala UI" panose="020B0502040204020203" pitchFamily="34" charset="0"/>
              <a:cs typeface="Nirmala UI" panose="020B0502040204020203"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200" y="4724400"/>
            <a:ext cx="1117600" cy="1525058"/>
          </a:xfrm>
          <a:prstGeom prst="rect">
            <a:avLst/>
          </a:prstGeom>
        </p:spPr>
      </p:pic>
    </p:spTree>
    <p:extLst>
      <p:ext uri="{BB962C8B-B14F-4D97-AF65-F5344CB8AC3E}">
        <p14:creationId xmlns:p14="http://schemas.microsoft.com/office/powerpoint/2010/main" val="3965076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4" name="Imagen 3"/>
          <p:cNvPicPr>
            <a:picLocks noChangeAspect="1"/>
          </p:cNvPicPr>
          <p:nvPr/>
        </p:nvPicPr>
        <p:blipFill>
          <a:blip r:embed="rId2"/>
          <a:stretch>
            <a:fillRect/>
          </a:stretch>
        </p:blipFill>
        <p:spPr>
          <a:xfrm>
            <a:off x="0" y="954304"/>
            <a:ext cx="12192000" cy="4949391"/>
          </a:xfrm>
          <a:prstGeom prst="rect">
            <a:avLst/>
          </a:prstGeom>
        </p:spPr>
      </p:pic>
    </p:spTree>
    <p:extLst>
      <p:ext uri="{BB962C8B-B14F-4D97-AF65-F5344CB8AC3E}">
        <p14:creationId xmlns:p14="http://schemas.microsoft.com/office/powerpoint/2010/main" val="1844692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5" name="Imagen 4"/>
          <p:cNvPicPr>
            <a:picLocks noChangeAspect="1"/>
          </p:cNvPicPr>
          <p:nvPr/>
        </p:nvPicPr>
        <p:blipFill>
          <a:blip r:embed="rId2"/>
          <a:stretch>
            <a:fillRect/>
          </a:stretch>
        </p:blipFill>
        <p:spPr>
          <a:xfrm>
            <a:off x="2838485" y="723014"/>
            <a:ext cx="6515029" cy="6134986"/>
          </a:xfrm>
          <a:prstGeom prst="rect">
            <a:avLst/>
          </a:prstGeom>
        </p:spPr>
      </p:pic>
    </p:spTree>
    <p:extLst>
      <p:ext uri="{BB962C8B-B14F-4D97-AF65-F5344CB8AC3E}">
        <p14:creationId xmlns:p14="http://schemas.microsoft.com/office/powerpoint/2010/main" val="168205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312420" y="846817"/>
            <a:ext cx="11663916" cy="5856157"/>
          </a:xfrm>
          <a:prstGeom prst="rect">
            <a:avLst/>
          </a:prstGeom>
        </p:spPr>
      </p:pic>
    </p:spTree>
    <p:extLst>
      <p:ext uri="{BB962C8B-B14F-4D97-AF65-F5344CB8AC3E}">
        <p14:creationId xmlns:p14="http://schemas.microsoft.com/office/powerpoint/2010/main" val="775246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4" name="Imagen 3"/>
          <p:cNvPicPr>
            <a:picLocks noChangeAspect="1"/>
          </p:cNvPicPr>
          <p:nvPr/>
        </p:nvPicPr>
        <p:blipFill>
          <a:blip r:embed="rId2"/>
          <a:stretch>
            <a:fillRect/>
          </a:stretch>
        </p:blipFill>
        <p:spPr>
          <a:xfrm>
            <a:off x="2754447" y="704688"/>
            <a:ext cx="6683105" cy="6153312"/>
          </a:xfrm>
          <a:prstGeom prst="rect">
            <a:avLst/>
          </a:prstGeom>
        </p:spPr>
      </p:pic>
    </p:spTree>
    <p:extLst>
      <p:ext uri="{BB962C8B-B14F-4D97-AF65-F5344CB8AC3E}">
        <p14:creationId xmlns:p14="http://schemas.microsoft.com/office/powerpoint/2010/main" val="477768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771525" y="1249251"/>
            <a:ext cx="10648950" cy="2209800"/>
          </a:xfrm>
          <a:prstGeom prst="rect">
            <a:avLst/>
          </a:prstGeom>
        </p:spPr>
      </p:pic>
      <p:pic>
        <p:nvPicPr>
          <p:cNvPr id="6" name="Imagen 5"/>
          <p:cNvPicPr>
            <a:picLocks noChangeAspect="1"/>
          </p:cNvPicPr>
          <p:nvPr/>
        </p:nvPicPr>
        <p:blipFill rotWithShape="1">
          <a:blip r:embed="rId3"/>
          <a:srcRect b="65529"/>
          <a:stretch/>
        </p:blipFill>
        <p:spPr>
          <a:xfrm>
            <a:off x="771525" y="3459051"/>
            <a:ext cx="10648950" cy="3154372"/>
          </a:xfrm>
          <a:prstGeom prst="rect">
            <a:avLst/>
          </a:prstGeom>
        </p:spPr>
      </p:pic>
      <p:pic>
        <p:nvPicPr>
          <p:cNvPr id="7" name="Imagen 6"/>
          <p:cNvPicPr>
            <a:picLocks noChangeAspect="1"/>
          </p:cNvPicPr>
          <p:nvPr/>
        </p:nvPicPr>
        <p:blipFill>
          <a:blip r:embed="rId4"/>
          <a:stretch>
            <a:fillRect/>
          </a:stretch>
        </p:blipFill>
        <p:spPr>
          <a:xfrm>
            <a:off x="5490923" y="712469"/>
            <a:ext cx="1210152" cy="587788"/>
          </a:xfrm>
          <a:prstGeom prst="rect">
            <a:avLst/>
          </a:prstGeom>
        </p:spPr>
      </p:pic>
    </p:spTree>
    <p:extLst>
      <p:ext uri="{BB962C8B-B14F-4D97-AF65-F5344CB8AC3E}">
        <p14:creationId xmlns:p14="http://schemas.microsoft.com/office/powerpoint/2010/main" val="4176554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endParaRPr lang="es-EC" sz="3200" b="1" dirty="0">
              <a:latin typeface="Century Gothic" panose="020B0502020202020204" pitchFamily="34" charset="0"/>
            </a:endParaRPr>
          </a:p>
        </p:txBody>
      </p:sp>
      <p:sp>
        <p:nvSpPr>
          <p:cNvPr id="4" name="Rectángulo 3"/>
          <p:cNvSpPr/>
          <p:nvPr/>
        </p:nvSpPr>
        <p:spPr>
          <a:xfrm>
            <a:off x="230373" y="841097"/>
            <a:ext cx="10540408" cy="369332"/>
          </a:xfrm>
          <a:prstGeom prst="rect">
            <a:avLst/>
          </a:prstGeom>
        </p:spPr>
        <p:txBody>
          <a:bodyPr wrap="square">
            <a:spAutoFit/>
          </a:bodyPr>
          <a:lstStyle/>
          <a:p>
            <a:r>
              <a:rPr lang="es-EC" dirty="0" smtClean="0">
                <a:solidFill>
                  <a:srgbClr val="3C4043"/>
                </a:solidFill>
                <a:latin typeface="Nirmala UI" panose="020B0502040204020203" pitchFamily="34" charset="0"/>
                <a:ea typeface="Nirmala UI" panose="020B0502040204020203" pitchFamily="34" charset="0"/>
                <a:cs typeface="Nirmala UI" panose="020B0502040204020203" pitchFamily="34" charset="0"/>
              </a:rPr>
              <a:t>Contiene registros de 782 terremotos entre 1/Ene/2001 y 1/Ene/2023</a:t>
            </a:r>
            <a:endParaRPr lang="es-EC" dirty="0">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815104058"/>
              </p:ext>
            </p:extLst>
          </p:nvPr>
        </p:nvGraphicFramePr>
        <p:xfrm>
          <a:off x="474922" y="1408059"/>
          <a:ext cx="11120476" cy="5242560"/>
        </p:xfrm>
        <a:graphic>
          <a:graphicData uri="http://schemas.openxmlformats.org/drawingml/2006/table">
            <a:tbl>
              <a:tblPr firstRow="1" bandRow="1">
                <a:tableStyleId>{0505E3EF-67EA-436B-97B2-0124C06EBD24}</a:tableStyleId>
              </a:tblPr>
              <a:tblGrid>
                <a:gridCol w="1577162"/>
                <a:gridCol w="9543314"/>
              </a:tblGrid>
              <a:tr h="138160">
                <a:tc>
                  <a:txBody>
                    <a:bodyPr/>
                    <a:lstStyle/>
                    <a:p>
                      <a:r>
                        <a:rPr lang="en-US" sz="1200" b="1" i="0" kern="1200" dirty="0" smtClean="0">
                          <a:solidFill>
                            <a:schemeClr val="dk1"/>
                          </a:solidFill>
                          <a:effectLst/>
                          <a:latin typeface="+mn-lt"/>
                          <a:ea typeface="+mn-ea"/>
                          <a:cs typeface="+mn-cs"/>
                        </a:rPr>
                        <a:t>title: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title name given to the earthquake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magnitude: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magnitude of the earthquake</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date_time</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date and time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cdi: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maximum reported intensity for the event range</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mmi: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maximum estimated instrumental intensity for the event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Alert: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alert level - “green”, “yellow”, “orange”, and “red”</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tsunami:</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"1" for events in oceanic regions and "0" otherwise</a:t>
                      </a:r>
                      <a:endParaRPr lang="es-EC" sz="1100" dirty="0" smtClean="0"/>
                    </a:p>
                  </a:txBody>
                  <a:tcPr/>
                </a:tc>
              </a:tr>
              <a:tr h="214916">
                <a:tc>
                  <a:txBody>
                    <a:bodyPr/>
                    <a:lstStyle/>
                    <a:p>
                      <a:r>
                        <a:rPr lang="en-US" sz="1200" b="1" i="0" kern="1200" dirty="0" smtClean="0">
                          <a:solidFill>
                            <a:schemeClr val="dk1"/>
                          </a:solidFill>
                          <a:effectLst/>
                          <a:latin typeface="+mn-lt"/>
                          <a:ea typeface="+mn-ea"/>
                          <a:cs typeface="+mn-cs"/>
                        </a:rPr>
                        <a:t>sig:</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A number describing how significant the event is. Larger numbers indicate a more significant event. This value is determined on a number of factors, including: magnitude, maximum MMI, felt reports, and estimated impact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net: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ID of a data contributor. Identifies the network considered to be the preferred source of information for this event.</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nst</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total number of seismic stations used to determine earthquake location.</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dmin</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Horizontal distance from the epicenter to the nearest station</a:t>
                      </a:r>
                      <a:endParaRPr lang="es-EC" sz="1100" dirty="0" smtClean="0"/>
                    </a:p>
                  </a:txBody>
                  <a:tcPr/>
                </a:tc>
              </a:tr>
              <a:tr h="230414">
                <a:tc>
                  <a:txBody>
                    <a:bodyPr/>
                    <a:lstStyle/>
                    <a:p>
                      <a:r>
                        <a:rPr lang="en-US" sz="1200" b="1" i="0" kern="1200" dirty="0" smtClean="0">
                          <a:solidFill>
                            <a:schemeClr val="dk1"/>
                          </a:solidFill>
                          <a:effectLst/>
                          <a:latin typeface="+mn-lt"/>
                          <a:ea typeface="+mn-ea"/>
                          <a:cs typeface="+mn-cs"/>
                        </a:rPr>
                        <a:t>gap:</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largest azimuthal gap between azimuthally adjacent stations (in degrees). In general, the smaller this number, the more reliable is the calculated horizontal position of the earthquake. Earthquake locations in which the azimuthal gap exceeds 180 degrees typically have large location and depth uncertainties</a:t>
                      </a:r>
                      <a:endParaRPr lang="es-EC" sz="1100" dirty="0" smtClean="0"/>
                    </a:p>
                  </a:txBody>
                  <a:tcPr/>
                </a:tc>
              </a:tr>
              <a:tr h="138160">
                <a:tc>
                  <a:txBody>
                    <a:bodyPr/>
                    <a:lstStyle/>
                    <a:p>
                      <a:r>
                        <a:rPr lang="en-US" sz="1200" b="1" i="0" kern="1200" dirty="0" err="1" smtClean="0">
                          <a:solidFill>
                            <a:schemeClr val="dk1"/>
                          </a:solidFill>
                          <a:effectLst/>
                          <a:latin typeface="+mn-lt"/>
                          <a:ea typeface="+mn-ea"/>
                          <a:cs typeface="+mn-cs"/>
                        </a:rPr>
                        <a:t>magType</a:t>
                      </a:r>
                      <a:r>
                        <a:rPr lang="en-US" sz="1200" b="1" i="0" kern="1200" dirty="0" smtClean="0">
                          <a:solidFill>
                            <a:schemeClr val="dk1"/>
                          </a:solidFill>
                          <a:effectLst/>
                          <a:latin typeface="+mn-lt"/>
                          <a:ea typeface="+mn-ea"/>
                          <a:cs typeface="+mn-cs"/>
                        </a:rPr>
                        <a: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method or algorithm used to calculate the preferred magnitude for the event</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Depth:</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The depth where the earthquake begins to rupture</a:t>
                      </a:r>
                      <a:endParaRPr lang="es-EC" sz="1100" dirty="0" smtClean="0"/>
                    </a:p>
                  </a:txBody>
                  <a:tcPr/>
                </a:tc>
              </a:tr>
              <a:tr h="163210">
                <a:tc>
                  <a:txBody>
                    <a:bodyPr/>
                    <a:lstStyle/>
                    <a:p>
                      <a:r>
                        <a:rPr lang="en-US" sz="1200" b="1" i="0" kern="1200" dirty="0" smtClean="0">
                          <a:solidFill>
                            <a:schemeClr val="dk1"/>
                          </a:solidFill>
                          <a:effectLst/>
                          <a:latin typeface="+mn-lt"/>
                          <a:ea typeface="+mn-ea"/>
                          <a:cs typeface="+mn-cs"/>
                        </a:rPr>
                        <a:t>latitude / longitude:</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coordinate system by means of which the position or location of any place on Earth's surface can be determined and described</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location:</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location within the country</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continent:</a:t>
                      </a:r>
                      <a:endParaRPr lang="es-EC"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dk1"/>
                          </a:solidFill>
                          <a:effectLst/>
                          <a:latin typeface="+mn-lt"/>
                          <a:ea typeface="+mn-ea"/>
                          <a:cs typeface="+mn-cs"/>
                        </a:rPr>
                        <a:t>continent of the earthquake hit country</a:t>
                      </a:r>
                      <a:endParaRPr lang="es-EC" sz="1100" dirty="0" smtClean="0"/>
                    </a:p>
                  </a:txBody>
                  <a:tcPr/>
                </a:tc>
              </a:tr>
              <a:tr h="138160">
                <a:tc>
                  <a:txBody>
                    <a:bodyPr/>
                    <a:lstStyle/>
                    <a:p>
                      <a:r>
                        <a:rPr lang="en-US" sz="1200" b="1" i="0" kern="1200" dirty="0" smtClean="0">
                          <a:solidFill>
                            <a:schemeClr val="dk1"/>
                          </a:solidFill>
                          <a:effectLst/>
                          <a:latin typeface="+mn-lt"/>
                          <a:ea typeface="+mn-ea"/>
                          <a:cs typeface="+mn-cs"/>
                        </a:rPr>
                        <a:t>country:</a:t>
                      </a:r>
                      <a:endParaRPr lang="es-EC" sz="1200" b="1" dirty="0"/>
                    </a:p>
                  </a:txBody>
                  <a:tcPr/>
                </a:tc>
                <a:tc>
                  <a:txBody>
                    <a:bodyPr/>
                    <a:lstStyle/>
                    <a:p>
                      <a:r>
                        <a:rPr lang="en-US" sz="1100" b="0" i="0" kern="1200" dirty="0" smtClean="0">
                          <a:solidFill>
                            <a:schemeClr val="dk1"/>
                          </a:solidFill>
                          <a:effectLst/>
                          <a:latin typeface="+mn-lt"/>
                          <a:ea typeface="+mn-ea"/>
                          <a:cs typeface="+mn-cs"/>
                        </a:rPr>
                        <a:t>affected country</a:t>
                      </a:r>
                      <a:endParaRPr lang="es-EC" sz="1100" dirty="0"/>
                    </a:p>
                  </a:txBody>
                  <a:tcPr/>
                </a:tc>
              </a:tr>
            </a:tbl>
          </a:graphicData>
        </a:graphic>
      </p:graphicFrame>
    </p:spTree>
    <p:extLst>
      <p:ext uri="{BB962C8B-B14F-4D97-AF65-F5344CB8AC3E}">
        <p14:creationId xmlns:p14="http://schemas.microsoft.com/office/powerpoint/2010/main" val="389307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endParaRPr lang="es-EC" sz="3200" b="1" dirty="0">
              <a:latin typeface="Century Gothic" panose="020B0502020202020204" pitchFamily="34" charset="0"/>
            </a:endParaRPr>
          </a:p>
        </p:txBody>
      </p:sp>
      <p:pic>
        <p:nvPicPr>
          <p:cNvPr id="5" name="Imagen 4"/>
          <p:cNvPicPr>
            <a:picLocks noChangeAspect="1"/>
          </p:cNvPicPr>
          <p:nvPr/>
        </p:nvPicPr>
        <p:blipFill>
          <a:blip r:embed="rId2"/>
          <a:stretch>
            <a:fillRect/>
          </a:stretch>
        </p:blipFill>
        <p:spPr>
          <a:xfrm>
            <a:off x="0" y="1767315"/>
            <a:ext cx="12192000" cy="4173976"/>
          </a:xfrm>
          <a:prstGeom prst="rect">
            <a:avLst/>
          </a:prstGeom>
        </p:spPr>
      </p:pic>
      <p:sp>
        <p:nvSpPr>
          <p:cNvPr id="6" name="Rectángulo 5"/>
          <p:cNvSpPr/>
          <p:nvPr/>
        </p:nvSpPr>
        <p:spPr>
          <a:xfrm>
            <a:off x="230373" y="841097"/>
            <a:ext cx="10540408" cy="369332"/>
          </a:xfrm>
          <a:prstGeom prst="rect">
            <a:avLst/>
          </a:prstGeom>
        </p:spPr>
        <p:txBody>
          <a:bodyPr wrap="square">
            <a:spAutoFit/>
          </a:bodyPr>
          <a:lstStyle/>
          <a:p>
            <a:r>
              <a:rPr lang="es-EC" dirty="0" smtClean="0">
                <a:solidFill>
                  <a:srgbClr val="3C4043"/>
                </a:solidFill>
                <a:latin typeface="Nirmala UI" panose="020B0502040204020203" pitchFamily="34" charset="0"/>
                <a:ea typeface="Nirmala UI" panose="020B0502040204020203" pitchFamily="34" charset="0"/>
                <a:cs typeface="Nirmala UI" panose="020B0502040204020203" pitchFamily="34" charset="0"/>
              </a:rPr>
              <a:t>728 x 19</a:t>
            </a:r>
            <a:endParaRPr lang="es-EC" dirty="0">
              <a:latin typeface="Nirmala UI" panose="020B0502040204020203" pitchFamily="34" charset="0"/>
              <a:ea typeface="Nirmala UI" panose="020B0502040204020203" pitchFamily="34" charset="0"/>
              <a:cs typeface="Nirmala UI" panose="020B0502040204020203" pitchFamily="34" charset="0"/>
            </a:endParaRPr>
          </a:p>
        </p:txBody>
      </p:sp>
    </p:spTree>
    <p:extLst>
      <p:ext uri="{BB962C8B-B14F-4D97-AF65-F5344CB8AC3E}">
        <p14:creationId xmlns:p14="http://schemas.microsoft.com/office/powerpoint/2010/main" val="4044069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smtClean="0">
                <a:latin typeface="Century Gothic" panose="020B0502020202020204" pitchFamily="34" charset="0"/>
              </a:rPr>
              <a:t>Dataset</a:t>
            </a:r>
            <a:r>
              <a:rPr lang="es-EC" sz="3200" b="1" dirty="0" smtClean="0">
                <a:latin typeface="Century Gothic" panose="020B0502020202020204" pitchFamily="34" charset="0"/>
              </a:rPr>
              <a:t> – Valores faltantes </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743503" y="1191954"/>
            <a:ext cx="2028825" cy="5048250"/>
          </a:xfrm>
          <a:prstGeom prst="rect">
            <a:avLst/>
          </a:prstGeom>
        </p:spPr>
      </p:pic>
      <p:sp>
        <p:nvSpPr>
          <p:cNvPr id="9" name="Llamada con línea 1 8"/>
          <p:cNvSpPr/>
          <p:nvPr/>
        </p:nvSpPr>
        <p:spPr>
          <a:xfrm>
            <a:off x="5858539" y="1585359"/>
            <a:ext cx="2179676" cy="520997"/>
          </a:xfrm>
          <a:prstGeom prst="borderCallout1">
            <a:avLst>
              <a:gd name="adj1" fmla="val 18750"/>
              <a:gd name="adj2" fmla="val -8333"/>
              <a:gd name="adj3" fmla="val 203751"/>
              <a:gd name="adj4" fmla="val -147448"/>
            </a:avLst>
          </a:prstGeom>
          <a:solidFill>
            <a:schemeClr val="bg1"/>
          </a:solidFill>
          <a:ln w="3810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solidFill>
                  <a:schemeClr val="tx1"/>
                </a:solidFill>
              </a:rPr>
              <a:t>Variable Objetivo</a:t>
            </a:r>
            <a:endParaRPr lang="es-EC" dirty="0">
              <a:solidFill>
                <a:schemeClr val="tx1"/>
              </a:solidFill>
            </a:endParaRPr>
          </a:p>
        </p:txBody>
      </p:sp>
      <p:sp>
        <p:nvSpPr>
          <p:cNvPr id="10" name="Llamada con línea 1 9"/>
          <p:cNvSpPr/>
          <p:nvPr/>
        </p:nvSpPr>
        <p:spPr>
          <a:xfrm>
            <a:off x="5858539" y="5416625"/>
            <a:ext cx="2179676" cy="520997"/>
          </a:xfrm>
          <a:prstGeom prst="borderCallout1">
            <a:avLst>
              <a:gd name="adj1" fmla="val 18750"/>
              <a:gd name="adj2" fmla="val -8333"/>
              <a:gd name="adj3" fmla="val 71098"/>
              <a:gd name="adj4" fmla="val -144033"/>
            </a:avLst>
          </a:prstGeom>
          <a:solidFill>
            <a:schemeClr val="bg1"/>
          </a:solidFill>
          <a:ln w="3810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solidFill>
                  <a:schemeClr val="tx1"/>
                </a:solidFill>
              </a:rPr>
              <a:t>Datos faltantes</a:t>
            </a:r>
            <a:endParaRPr lang="es-EC" dirty="0">
              <a:solidFill>
                <a:schemeClr val="tx1"/>
              </a:solidFill>
            </a:endParaRPr>
          </a:p>
        </p:txBody>
      </p:sp>
      <p:sp>
        <p:nvSpPr>
          <p:cNvPr id="11" name="Cerrar llave 10"/>
          <p:cNvSpPr/>
          <p:nvPr/>
        </p:nvSpPr>
        <p:spPr>
          <a:xfrm>
            <a:off x="2583712" y="5390707"/>
            <a:ext cx="85060" cy="76554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grpSp>
        <p:nvGrpSpPr>
          <p:cNvPr id="14" name="Grupo 13"/>
          <p:cNvGrpSpPr/>
          <p:nvPr/>
        </p:nvGrpSpPr>
        <p:grpSpPr>
          <a:xfrm>
            <a:off x="8346559" y="1112137"/>
            <a:ext cx="1669311" cy="1467441"/>
            <a:chOff x="8346559" y="1112137"/>
            <a:chExt cx="1669311" cy="1467441"/>
          </a:xfrm>
        </p:grpSpPr>
        <p:sp>
          <p:nvSpPr>
            <p:cNvPr id="12" name="Abrir llave 11"/>
            <p:cNvSpPr/>
            <p:nvPr/>
          </p:nvSpPr>
          <p:spPr>
            <a:xfrm>
              <a:off x="8346559" y="1112137"/>
              <a:ext cx="457200" cy="146744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13" name="CuadroTexto 12"/>
            <p:cNvSpPr txBox="1"/>
            <p:nvPr/>
          </p:nvSpPr>
          <p:spPr>
            <a:xfrm>
              <a:off x="8729331" y="1245692"/>
              <a:ext cx="1286539" cy="1200329"/>
            </a:xfrm>
            <a:prstGeom prst="rect">
              <a:avLst/>
            </a:prstGeom>
            <a:noFill/>
          </p:spPr>
          <p:txBody>
            <a:bodyPr wrap="square" rtlCol="0">
              <a:spAutoFit/>
            </a:bodyPr>
            <a:lstStyle/>
            <a:p>
              <a:pPr marL="285750" indent="-285750">
                <a:buFont typeface="Wingdings" panose="05000000000000000000" pitchFamily="2" charset="2"/>
                <a:buChar char="l"/>
              </a:pPr>
              <a:r>
                <a:rPr lang="es-EC" dirty="0" smtClean="0">
                  <a:solidFill>
                    <a:schemeClr val="accent6">
                      <a:lumMod val="75000"/>
                    </a:schemeClr>
                  </a:solidFill>
                  <a:sym typeface="Wingdings" panose="05000000000000000000" pitchFamily="2" charset="2"/>
                </a:rPr>
                <a:t>Green</a:t>
              </a:r>
            </a:p>
            <a:p>
              <a:pPr marL="285750" indent="-285750">
                <a:buFont typeface="Wingdings" panose="05000000000000000000" pitchFamily="2" charset="2"/>
                <a:buChar char="l"/>
              </a:pPr>
              <a:r>
                <a:rPr lang="es-EC" dirty="0" err="1" smtClean="0">
                  <a:solidFill>
                    <a:schemeClr val="accent4">
                      <a:lumMod val="75000"/>
                    </a:schemeClr>
                  </a:solidFill>
                </a:rPr>
                <a:t>Yellow</a:t>
              </a:r>
              <a:endParaRPr lang="es-EC" dirty="0" smtClean="0">
                <a:solidFill>
                  <a:schemeClr val="accent4">
                    <a:lumMod val="75000"/>
                  </a:schemeClr>
                </a:solidFill>
              </a:endParaRPr>
            </a:p>
            <a:p>
              <a:pPr marL="285750" indent="-285750">
                <a:buFont typeface="Wingdings" panose="05000000000000000000" pitchFamily="2" charset="2"/>
                <a:buChar char="l"/>
              </a:pPr>
              <a:r>
                <a:rPr lang="es-EC" dirty="0" smtClean="0">
                  <a:solidFill>
                    <a:schemeClr val="accent2">
                      <a:lumMod val="75000"/>
                    </a:schemeClr>
                  </a:solidFill>
                </a:rPr>
                <a:t>Orange</a:t>
              </a:r>
            </a:p>
            <a:p>
              <a:pPr marL="285750" indent="-285750">
                <a:buFont typeface="Wingdings" panose="05000000000000000000" pitchFamily="2" charset="2"/>
                <a:buChar char="l"/>
              </a:pPr>
              <a:r>
                <a:rPr lang="es-EC" dirty="0" smtClean="0">
                  <a:solidFill>
                    <a:srgbClr val="C00000"/>
                  </a:solidFill>
                </a:rPr>
                <a:t>Red</a:t>
              </a:r>
              <a:endParaRPr lang="es-EC" dirty="0">
                <a:solidFill>
                  <a:srgbClr val="C00000"/>
                </a:solidFill>
              </a:endParaRPr>
            </a:p>
          </p:txBody>
        </p:sp>
      </p:grpSp>
    </p:spTree>
    <p:extLst>
      <p:ext uri="{BB962C8B-B14F-4D97-AF65-F5344CB8AC3E}">
        <p14:creationId xmlns:p14="http://schemas.microsoft.com/office/powerpoint/2010/main" val="1933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Estrategia - </a:t>
            </a:r>
            <a:r>
              <a:rPr lang="en-US" sz="3200" dirty="0" err="1"/>
              <a:t>OpenCage</a:t>
            </a:r>
            <a:r>
              <a:rPr lang="en-US" sz="3200" dirty="0"/>
              <a:t> Geocoding </a:t>
            </a:r>
            <a:r>
              <a:rPr lang="en-US" sz="3200" dirty="0" smtClean="0"/>
              <a:t>API</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753139" y="1723662"/>
            <a:ext cx="6985590" cy="3928034"/>
          </a:xfrm>
          <a:prstGeom prst="rect">
            <a:avLst/>
          </a:prstGeom>
        </p:spPr>
      </p:pic>
      <p:pic>
        <p:nvPicPr>
          <p:cNvPr id="4" name="Imagen 3"/>
          <p:cNvPicPr>
            <a:picLocks noChangeAspect="1"/>
          </p:cNvPicPr>
          <p:nvPr/>
        </p:nvPicPr>
        <p:blipFill>
          <a:blip r:embed="rId3"/>
          <a:stretch>
            <a:fillRect/>
          </a:stretch>
        </p:blipFill>
        <p:spPr>
          <a:xfrm>
            <a:off x="8630204" y="1311191"/>
            <a:ext cx="2714625" cy="4752975"/>
          </a:xfrm>
          <a:prstGeom prst="rect">
            <a:avLst/>
          </a:prstGeom>
        </p:spPr>
      </p:pic>
    </p:spTree>
    <p:extLst>
      <p:ext uri="{BB962C8B-B14F-4D97-AF65-F5344CB8AC3E}">
        <p14:creationId xmlns:p14="http://schemas.microsoft.com/office/powerpoint/2010/main" val="3181340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a:latin typeface="Century Gothic" panose="020B0502020202020204" pitchFamily="34" charset="0"/>
              </a:rPr>
              <a:t>OpenCage</a:t>
            </a:r>
            <a:r>
              <a:rPr lang="es-EC" sz="3200" b="1" dirty="0">
                <a:latin typeface="Century Gothic" panose="020B0502020202020204" pitchFamily="34" charset="0"/>
              </a:rPr>
              <a:t> </a:t>
            </a:r>
            <a:r>
              <a:rPr lang="es-EC" sz="3200" b="1" dirty="0" err="1">
                <a:latin typeface="Century Gothic" panose="020B0502020202020204" pitchFamily="34" charset="0"/>
              </a:rPr>
              <a:t>Geocoding</a:t>
            </a:r>
            <a:r>
              <a:rPr lang="es-EC" sz="3200" b="1" dirty="0">
                <a:latin typeface="Century Gothic" panose="020B0502020202020204" pitchFamily="34" charset="0"/>
              </a:rPr>
              <a:t> API</a:t>
            </a:r>
          </a:p>
        </p:txBody>
      </p:sp>
      <p:pic>
        <p:nvPicPr>
          <p:cNvPr id="3" name="Imagen 2"/>
          <p:cNvPicPr>
            <a:picLocks noChangeAspect="1"/>
          </p:cNvPicPr>
          <p:nvPr/>
        </p:nvPicPr>
        <p:blipFill>
          <a:blip r:embed="rId2"/>
          <a:stretch>
            <a:fillRect/>
          </a:stretch>
        </p:blipFill>
        <p:spPr>
          <a:xfrm>
            <a:off x="323850" y="1189740"/>
            <a:ext cx="5772150" cy="5010150"/>
          </a:xfrm>
          <a:prstGeom prst="rect">
            <a:avLst/>
          </a:prstGeom>
        </p:spPr>
      </p:pic>
      <p:pic>
        <p:nvPicPr>
          <p:cNvPr id="5" name="Imagen 4"/>
          <p:cNvPicPr>
            <a:picLocks noChangeAspect="1"/>
          </p:cNvPicPr>
          <p:nvPr/>
        </p:nvPicPr>
        <p:blipFill>
          <a:blip r:embed="rId3"/>
          <a:stretch>
            <a:fillRect/>
          </a:stretch>
        </p:blipFill>
        <p:spPr>
          <a:xfrm>
            <a:off x="6243527" y="2242252"/>
            <a:ext cx="5829300" cy="2905125"/>
          </a:xfrm>
          <a:prstGeom prst="rect">
            <a:avLst/>
          </a:prstGeom>
        </p:spPr>
      </p:pic>
      <p:pic>
        <p:nvPicPr>
          <p:cNvPr id="6" name="Imagen 5"/>
          <p:cNvPicPr>
            <a:picLocks noChangeAspect="1"/>
          </p:cNvPicPr>
          <p:nvPr/>
        </p:nvPicPr>
        <p:blipFill>
          <a:blip r:embed="rId4"/>
          <a:stretch>
            <a:fillRect/>
          </a:stretch>
        </p:blipFill>
        <p:spPr>
          <a:xfrm>
            <a:off x="3209925" y="1047750"/>
            <a:ext cx="5286375" cy="5810250"/>
          </a:xfrm>
          <a:prstGeom prst="rect">
            <a:avLst/>
          </a:prstGeom>
        </p:spPr>
      </p:pic>
    </p:spTree>
    <p:extLst>
      <p:ext uri="{BB962C8B-B14F-4D97-AF65-F5344CB8AC3E}">
        <p14:creationId xmlns:p14="http://schemas.microsoft.com/office/powerpoint/2010/main" val="307143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err="1">
                <a:latin typeface="Century Gothic" panose="020B0502020202020204" pitchFamily="34" charset="0"/>
              </a:rPr>
              <a:t>OpenCage</a:t>
            </a:r>
            <a:r>
              <a:rPr lang="es-EC" sz="3200" b="1" dirty="0">
                <a:latin typeface="Century Gothic" panose="020B0502020202020204" pitchFamily="34" charset="0"/>
              </a:rPr>
              <a:t> </a:t>
            </a:r>
            <a:r>
              <a:rPr lang="es-EC" sz="3200" b="1" dirty="0" err="1">
                <a:latin typeface="Century Gothic" panose="020B0502020202020204" pitchFamily="34" charset="0"/>
              </a:rPr>
              <a:t>Geocoding</a:t>
            </a:r>
            <a:r>
              <a:rPr lang="es-EC" sz="3200" b="1" dirty="0">
                <a:latin typeface="Century Gothic" panose="020B0502020202020204" pitchFamily="34" charset="0"/>
              </a:rPr>
              <a:t> API</a:t>
            </a:r>
          </a:p>
        </p:txBody>
      </p:sp>
      <p:pic>
        <p:nvPicPr>
          <p:cNvPr id="4" name="Imagen 3"/>
          <p:cNvPicPr>
            <a:picLocks noChangeAspect="1"/>
          </p:cNvPicPr>
          <p:nvPr/>
        </p:nvPicPr>
        <p:blipFill>
          <a:blip r:embed="rId2"/>
          <a:stretch>
            <a:fillRect/>
          </a:stretch>
        </p:blipFill>
        <p:spPr>
          <a:xfrm>
            <a:off x="843848" y="1572177"/>
            <a:ext cx="1743075" cy="4181475"/>
          </a:xfrm>
          <a:prstGeom prst="rect">
            <a:avLst/>
          </a:prstGeom>
        </p:spPr>
      </p:pic>
      <p:pic>
        <p:nvPicPr>
          <p:cNvPr id="7" name="Imagen 6"/>
          <p:cNvPicPr>
            <a:picLocks noChangeAspect="1"/>
          </p:cNvPicPr>
          <p:nvPr/>
        </p:nvPicPr>
        <p:blipFill>
          <a:blip r:embed="rId3"/>
          <a:stretch>
            <a:fillRect/>
          </a:stretch>
        </p:blipFill>
        <p:spPr>
          <a:xfrm>
            <a:off x="6501692" y="0"/>
            <a:ext cx="4781341" cy="6858000"/>
          </a:xfrm>
          <a:prstGeom prst="rect">
            <a:avLst/>
          </a:prstGeom>
        </p:spPr>
      </p:pic>
      <p:sp>
        <p:nvSpPr>
          <p:cNvPr id="8" name="Flecha a la derecha con bandas 7"/>
          <p:cNvSpPr/>
          <p:nvPr/>
        </p:nvSpPr>
        <p:spPr>
          <a:xfrm>
            <a:off x="4125432" y="2923953"/>
            <a:ext cx="1605516" cy="1010093"/>
          </a:xfrm>
          <a:prstGeom prst="strip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EC"/>
          </a:p>
        </p:txBody>
      </p:sp>
      <p:pic>
        <p:nvPicPr>
          <p:cNvPr id="9" name="Imagen 8"/>
          <p:cNvPicPr>
            <a:picLocks noChangeAspect="1"/>
          </p:cNvPicPr>
          <p:nvPr/>
        </p:nvPicPr>
        <p:blipFill>
          <a:blip r:embed="rId4"/>
          <a:stretch>
            <a:fillRect/>
          </a:stretch>
        </p:blipFill>
        <p:spPr>
          <a:xfrm>
            <a:off x="2928604" y="523689"/>
            <a:ext cx="5200650" cy="61150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7033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2420" y="255056"/>
            <a:ext cx="11567160" cy="388411"/>
          </a:xfrm>
        </p:spPr>
        <p:txBody>
          <a:bodyPr>
            <a:noAutofit/>
          </a:bodyPr>
          <a:lstStyle/>
          <a:p>
            <a:r>
              <a:rPr lang="es-EC" sz="3200" b="1" dirty="0" smtClean="0">
                <a:latin typeface="Century Gothic" panose="020B0502020202020204" pitchFamily="34" charset="0"/>
              </a:rPr>
              <a:t>Visualizaciones</a:t>
            </a:r>
            <a:endParaRPr lang="es-EC" sz="3200" b="1" dirty="0">
              <a:latin typeface="Century Gothic" panose="020B0502020202020204" pitchFamily="34" charset="0"/>
            </a:endParaRPr>
          </a:p>
        </p:txBody>
      </p:sp>
      <p:pic>
        <p:nvPicPr>
          <p:cNvPr id="3" name="Imagen 2"/>
          <p:cNvPicPr>
            <a:picLocks noChangeAspect="1"/>
          </p:cNvPicPr>
          <p:nvPr/>
        </p:nvPicPr>
        <p:blipFill>
          <a:blip r:embed="rId2"/>
          <a:stretch>
            <a:fillRect/>
          </a:stretch>
        </p:blipFill>
        <p:spPr>
          <a:xfrm>
            <a:off x="0" y="1262648"/>
            <a:ext cx="12192000" cy="4949391"/>
          </a:xfrm>
          <a:prstGeom prst="rect">
            <a:avLst/>
          </a:prstGeom>
        </p:spPr>
      </p:pic>
    </p:spTree>
    <p:extLst>
      <p:ext uri="{BB962C8B-B14F-4D97-AF65-F5344CB8AC3E}">
        <p14:creationId xmlns:p14="http://schemas.microsoft.com/office/powerpoint/2010/main" val="12981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331</Words>
  <Application>Microsoft Office PowerPoint</Application>
  <PresentationFormat>Panorámica</PresentationFormat>
  <Paragraphs>58</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Century Gothic</vt:lpstr>
      <vt:lpstr>Nirmala UI</vt:lpstr>
      <vt:lpstr>Wingdings</vt:lpstr>
      <vt:lpstr>Tema de Office</vt:lpstr>
      <vt:lpstr>Proyecto II Earthquake dataset</vt:lpstr>
      <vt:lpstr>Dataset</vt:lpstr>
      <vt:lpstr>Dataset</vt:lpstr>
      <vt:lpstr>Dataset</vt:lpstr>
      <vt:lpstr>Dataset – Valores faltantes </vt:lpstr>
      <vt:lpstr>Estrategia - OpenCage Geocoding API</vt:lpstr>
      <vt:lpstr>OpenCage Geocoding API</vt:lpstr>
      <vt:lpstr>OpenCage Geocoding API</vt:lpstr>
      <vt:lpstr>Visualizaciones</vt:lpstr>
      <vt:lpstr>Visualizaciones</vt:lpstr>
      <vt:lpstr>Visualizaciones</vt:lpstr>
      <vt:lpstr>Visualizaciones</vt:lpstr>
      <vt:lpstr>Visualizaciones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Predicciones de Ventas Alimenticias</dc:title>
  <dc:creator>ErWiN</dc:creator>
  <cp:lastModifiedBy>ErWiN</cp:lastModifiedBy>
  <cp:revision>17</cp:revision>
  <dcterms:created xsi:type="dcterms:W3CDTF">2023-03-26T18:51:30Z</dcterms:created>
  <dcterms:modified xsi:type="dcterms:W3CDTF">2023-05-01T23:49:24Z</dcterms:modified>
</cp:coreProperties>
</file>