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0" r:id="rId5"/>
    <p:sldId id="258" r:id="rId6"/>
    <p:sldId id="259" r:id="rId7"/>
    <p:sldId id="261" r:id="rId8"/>
    <p:sldId id="262" r:id="rId9"/>
    <p:sldId id="264" r:id="rId10"/>
    <p:sldId id="266" r:id="rId11"/>
    <p:sldId id="265"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90" d="100"/>
          <a:sy n="90" d="100"/>
        </p:scale>
        <p:origin x="1254" y="5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Marcador de fecha 3"/>
          <p:cNvSpPr>
            <a:spLocks noGrp="1"/>
          </p:cNvSpPr>
          <p:nvPr>
            <p:ph type="dt" sz="half" idx="10"/>
          </p:nvPr>
        </p:nvSpPr>
        <p:spPr/>
        <p:txBody>
          <a:bodyPr/>
          <a:lstStyle/>
          <a:p>
            <a:fld id="{1255E486-6693-441F-98E2-981E196CAA6A}" type="datetimeFigureOut">
              <a:rPr lang="en-US" smtClean="0"/>
              <a:t>16-Apr-23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458C5A5-30C1-4CAA-BE0F-25BA11BA778E}" type="slidenum">
              <a:rPr lang="en-US" smtClean="0"/>
              <a:t>‹Nº›</a:t>
            </a:fld>
            <a:endParaRPr lang="en-US"/>
          </a:p>
        </p:txBody>
      </p:sp>
    </p:spTree>
    <p:extLst>
      <p:ext uri="{BB962C8B-B14F-4D97-AF65-F5344CB8AC3E}">
        <p14:creationId xmlns:p14="http://schemas.microsoft.com/office/powerpoint/2010/main" val="129801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1255E486-6693-441F-98E2-981E196CAA6A}" type="datetimeFigureOut">
              <a:rPr lang="en-US" smtClean="0"/>
              <a:t>16-Apr-23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458C5A5-30C1-4CAA-BE0F-25BA11BA778E}" type="slidenum">
              <a:rPr lang="en-US" smtClean="0"/>
              <a:t>‹Nº›</a:t>
            </a:fld>
            <a:endParaRPr lang="en-US"/>
          </a:p>
        </p:txBody>
      </p:sp>
    </p:spTree>
    <p:extLst>
      <p:ext uri="{BB962C8B-B14F-4D97-AF65-F5344CB8AC3E}">
        <p14:creationId xmlns:p14="http://schemas.microsoft.com/office/powerpoint/2010/main" val="2643840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1255E486-6693-441F-98E2-981E196CAA6A}" type="datetimeFigureOut">
              <a:rPr lang="en-US" smtClean="0"/>
              <a:t>16-Apr-23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458C5A5-30C1-4CAA-BE0F-25BA11BA778E}" type="slidenum">
              <a:rPr lang="en-US" smtClean="0"/>
              <a:t>‹Nº›</a:t>
            </a:fld>
            <a:endParaRPr lang="en-US"/>
          </a:p>
        </p:txBody>
      </p:sp>
    </p:spTree>
    <p:extLst>
      <p:ext uri="{BB962C8B-B14F-4D97-AF65-F5344CB8AC3E}">
        <p14:creationId xmlns:p14="http://schemas.microsoft.com/office/powerpoint/2010/main" val="831162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1255E486-6693-441F-98E2-981E196CAA6A}" type="datetimeFigureOut">
              <a:rPr lang="en-US" smtClean="0"/>
              <a:t>16-Apr-23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458C5A5-30C1-4CAA-BE0F-25BA11BA778E}" type="slidenum">
              <a:rPr lang="en-US" smtClean="0"/>
              <a:t>‹Nº›</a:t>
            </a:fld>
            <a:endParaRPr lang="en-US"/>
          </a:p>
        </p:txBody>
      </p:sp>
    </p:spTree>
    <p:extLst>
      <p:ext uri="{BB962C8B-B14F-4D97-AF65-F5344CB8AC3E}">
        <p14:creationId xmlns:p14="http://schemas.microsoft.com/office/powerpoint/2010/main" val="3133040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1255E486-6693-441F-98E2-981E196CAA6A}" type="datetimeFigureOut">
              <a:rPr lang="en-US" smtClean="0"/>
              <a:t>16-Apr-23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458C5A5-30C1-4CAA-BE0F-25BA11BA778E}" type="slidenum">
              <a:rPr lang="en-US" smtClean="0"/>
              <a:t>‹Nº›</a:t>
            </a:fld>
            <a:endParaRPr lang="en-US"/>
          </a:p>
        </p:txBody>
      </p:sp>
    </p:spTree>
    <p:extLst>
      <p:ext uri="{BB962C8B-B14F-4D97-AF65-F5344CB8AC3E}">
        <p14:creationId xmlns:p14="http://schemas.microsoft.com/office/powerpoint/2010/main" val="2430203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1255E486-6693-441F-98E2-981E196CAA6A}" type="datetimeFigureOut">
              <a:rPr lang="en-US" smtClean="0"/>
              <a:t>16-Apr-23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B458C5A5-30C1-4CAA-BE0F-25BA11BA778E}" type="slidenum">
              <a:rPr lang="en-US" smtClean="0"/>
              <a:t>‹Nº›</a:t>
            </a:fld>
            <a:endParaRPr lang="en-US"/>
          </a:p>
        </p:txBody>
      </p:sp>
    </p:spTree>
    <p:extLst>
      <p:ext uri="{BB962C8B-B14F-4D97-AF65-F5344CB8AC3E}">
        <p14:creationId xmlns:p14="http://schemas.microsoft.com/office/powerpoint/2010/main" val="3425876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1255E486-6693-441F-98E2-981E196CAA6A}" type="datetimeFigureOut">
              <a:rPr lang="en-US" smtClean="0"/>
              <a:t>16-Apr-23</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B458C5A5-30C1-4CAA-BE0F-25BA11BA778E}" type="slidenum">
              <a:rPr lang="en-US" smtClean="0"/>
              <a:t>‹Nº›</a:t>
            </a:fld>
            <a:endParaRPr lang="en-US"/>
          </a:p>
        </p:txBody>
      </p:sp>
    </p:spTree>
    <p:extLst>
      <p:ext uri="{BB962C8B-B14F-4D97-AF65-F5344CB8AC3E}">
        <p14:creationId xmlns:p14="http://schemas.microsoft.com/office/powerpoint/2010/main" val="1697836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1255E486-6693-441F-98E2-981E196CAA6A}" type="datetimeFigureOut">
              <a:rPr lang="en-US" smtClean="0"/>
              <a:t>16-Apr-23</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B458C5A5-30C1-4CAA-BE0F-25BA11BA778E}" type="slidenum">
              <a:rPr lang="en-US" smtClean="0"/>
              <a:t>‹Nº›</a:t>
            </a:fld>
            <a:endParaRPr lang="en-US"/>
          </a:p>
        </p:txBody>
      </p:sp>
    </p:spTree>
    <p:extLst>
      <p:ext uri="{BB962C8B-B14F-4D97-AF65-F5344CB8AC3E}">
        <p14:creationId xmlns:p14="http://schemas.microsoft.com/office/powerpoint/2010/main" val="4070080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255E486-6693-441F-98E2-981E196CAA6A}" type="datetimeFigureOut">
              <a:rPr lang="en-US" smtClean="0"/>
              <a:t>16-Apr-23</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B458C5A5-30C1-4CAA-BE0F-25BA11BA778E}" type="slidenum">
              <a:rPr lang="en-US" smtClean="0"/>
              <a:t>‹Nº›</a:t>
            </a:fld>
            <a:endParaRPr lang="en-US"/>
          </a:p>
        </p:txBody>
      </p:sp>
    </p:spTree>
    <p:extLst>
      <p:ext uri="{BB962C8B-B14F-4D97-AF65-F5344CB8AC3E}">
        <p14:creationId xmlns:p14="http://schemas.microsoft.com/office/powerpoint/2010/main" val="3016829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1255E486-6693-441F-98E2-981E196CAA6A}" type="datetimeFigureOut">
              <a:rPr lang="en-US" smtClean="0"/>
              <a:t>16-Apr-23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B458C5A5-30C1-4CAA-BE0F-25BA11BA778E}" type="slidenum">
              <a:rPr lang="en-US" smtClean="0"/>
              <a:t>‹Nº›</a:t>
            </a:fld>
            <a:endParaRPr lang="en-US"/>
          </a:p>
        </p:txBody>
      </p:sp>
    </p:spTree>
    <p:extLst>
      <p:ext uri="{BB962C8B-B14F-4D97-AF65-F5344CB8AC3E}">
        <p14:creationId xmlns:p14="http://schemas.microsoft.com/office/powerpoint/2010/main" val="2848227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1255E486-6693-441F-98E2-981E196CAA6A}" type="datetimeFigureOut">
              <a:rPr lang="en-US" smtClean="0"/>
              <a:t>16-Apr-23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B458C5A5-30C1-4CAA-BE0F-25BA11BA778E}" type="slidenum">
              <a:rPr lang="en-US" smtClean="0"/>
              <a:t>‹Nº›</a:t>
            </a:fld>
            <a:endParaRPr lang="en-US"/>
          </a:p>
        </p:txBody>
      </p:sp>
    </p:spTree>
    <p:extLst>
      <p:ext uri="{BB962C8B-B14F-4D97-AF65-F5344CB8AC3E}">
        <p14:creationId xmlns:p14="http://schemas.microsoft.com/office/powerpoint/2010/main" val="2292839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100000">
              <a:schemeClr val="bg1">
                <a:lumMod val="95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5E486-6693-441F-98E2-981E196CAA6A}" type="datetimeFigureOut">
              <a:rPr lang="en-US" smtClean="0"/>
              <a:t>16-Apr-23</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58C5A5-30C1-4CAA-BE0F-25BA11BA778E}" type="slidenum">
              <a:rPr lang="en-US" smtClean="0"/>
              <a:t>‹Nº›</a:t>
            </a:fld>
            <a:endParaRPr lang="en-US"/>
          </a:p>
        </p:txBody>
      </p:sp>
    </p:spTree>
    <p:extLst>
      <p:ext uri="{BB962C8B-B14F-4D97-AF65-F5344CB8AC3E}">
        <p14:creationId xmlns:p14="http://schemas.microsoft.com/office/powerpoint/2010/main" val="221773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524932"/>
            <a:ext cx="9144000" cy="1791229"/>
          </a:xfrm>
        </p:spPr>
        <p:txBody>
          <a:bodyPr>
            <a:normAutofit/>
          </a:bodyPr>
          <a:lstStyle/>
          <a:p>
            <a:r>
              <a:rPr lang="es-EC" sz="5400" b="1" dirty="0" smtClean="0"/>
              <a:t>Proyecto II</a:t>
            </a:r>
            <a:r>
              <a:rPr lang="es-EC" b="1" dirty="0" smtClean="0"/>
              <a:t/>
            </a:r>
            <a:br>
              <a:rPr lang="es-EC" b="1" dirty="0" smtClean="0"/>
            </a:br>
            <a:r>
              <a:rPr lang="en-US" b="1" dirty="0"/>
              <a:t>Earthquake </a:t>
            </a:r>
            <a:r>
              <a:rPr lang="en-US" b="1" dirty="0" smtClean="0"/>
              <a:t>dataset</a:t>
            </a:r>
            <a:endParaRPr lang="es-EC" dirty="0"/>
          </a:p>
        </p:txBody>
      </p:sp>
      <p:sp>
        <p:nvSpPr>
          <p:cNvPr id="3" name="Subtítulo 2"/>
          <p:cNvSpPr>
            <a:spLocks noGrp="1"/>
          </p:cNvSpPr>
          <p:nvPr>
            <p:ph type="subTitle" idx="1"/>
          </p:nvPr>
        </p:nvSpPr>
        <p:spPr>
          <a:xfrm>
            <a:off x="1524000" y="2907769"/>
            <a:ext cx="9144000" cy="741364"/>
          </a:xfrm>
        </p:spPr>
        <p:txBody>
          <a:bodyPr>
            <a:normAutofit/>
          </a:bodyPr>
          <a:lstStyle/>
          <a:p>
            <a:r>
              <a:rPr lang="es-EC" sz="4000" dirty="0" smtClean="0">
                <a:latin typeface="Nirmala UI" panose="020B0502040204020203" pitchFamily="34" charset="0"/>
                <a:ea typeface="Nirmala UI" panose="020B0502040204020203" pitchFamily="34" charset="0"/>
                <a:cs typeface="Nirmala UI" panose="020B0502040204020203" pitchFamily="34" charset="0"/>
              </a:rPr>
              <a:t>Erwin Barriga</a:t>
            </a:r>
            <a:endParaRPr lang="es-EC" sz="4000" dirty="0">
              <a:latin typeface="Nirmala UI" panose="020B0502040204020203" pitchFamily="34" charset="0"/>
              <a:ea typeface="Nirmala UI" panose="020B0502040204020203" pitchFamily="34" charset="0"/>
              <a:cs typeface="Nirmala UI" panose="020B0502040204020203" pitchFamily="34"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7200" y="4724400"/>
            <a:ext cx="1117600" cy="1525058"/>
          </a:xfrm>
          <a:prstGeom prst="rect">
            <a:avLst/>
          </a:prstGeom>
        </p:spPr>
      </p:pic>
    </p:spTree>
    <p:extLst>
      <p:ext uri="{BB962C8B-B14F-4D97-AF65-F5344CB8AC3E}">
        <p14:creationId xmlns:p14="http://schemas.microsoft.com/office/powerpoint/2010/main" val="3965076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2420" y="255056"/>
            <a:ext cx="11567160" cy="388411"/>
          </a:xfrm>
        </p:spPr>
        <p:txBody>
          <a:bodyPr>
            <a:noAutofit/>
          </a:bodyPr>
          <a:lstStyle/>
          <a:p>
            <a:r>
              <a:rPr lang="es-EC" sz="3200" b="1" dirty="0" smtClean="0">
                <a:latin typeface="Century Gothic" panose="020B0502020202020204" pitchFamily="34" charset="0"/>
              </a:rPr>
              <a:t>Visualizaciones</a:t>
            </a:r>
            <a:endParaRPr lang="es-EC" sz="3200" b="1" dirty="0">
              <a:latin typeface="Century Gothic" panose="020B0502020202020204" pitchFamily="34" charset="0"/>
            </a:endParaRPr>
          </a:p>
        </p:txBody>
      </p:sp>
      <p:pic>
        <p:nvPicPr>
          <p:cNvPr id="4" name="Imagen 3"/>
          <p:cNvPicPr>
            <a:picLocks noChangeAspect="1"/>
          </p:cNvPicPr>
          <p:nvPr/>
        </p:nvPicPr>
        <p:blipFill>
          <a:blip r:embed="rId2"/>
          <a:stretch>
            <a:fillRect/>
          </a:stretch>
        </p:blipFill>
        <p:spPr>
          <a:xfrm>
            <a:off x="0" y="954304"/>
            <a:ext cx="12192000" cy="4949391"/>
          </a:xfrm>
          <a:prstGeom prst="rect">
            <a:avLst/>
          </a:prstGeom>
        </p:spPr>
      </p:pic>
    </p:spTree>
    <p:extLst>
      <p:ext uri="{BB962C8B-B14F-4D97-AF65-F5344CB8AC3E}">
        <p14:creationId xmlns:p14="http://schemas.microsoft.com/office/powerpoint/2010/main" val="18446925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2420" y="255056"/>
            <a:ext cx="11567160" cy="388411"/>
          </a:xfrm>
        </p:spPr>
        <p:txBody>
          <a:bodyPr>
            <a:noAutofit/>
          </a:bodyPr>
          <a:lstStyle/>
          <a:p>
            <a:r>
              <a:rPr lang="es-EC" sz="3200" b="1" dirty="0" smtClean="0">
                <a:latin typeface="Century Gothic" panose="020B0502020202020204" pitchFamily="34" charset="0"/>
              </a:rPr>
              <a:t>Visualizaciones</a:t>
            </a:r>
            <a:endParaRPr lang="es-EC" sz="3200" b="1" dirty="0">
              <a:latin typeface="Century Gothic" panose="020B0502020202020204" pitchFamily="34" charset="0"/>
            </a:endParaRPr>
          </a:p>
        </p:txBody>
      </p:sp>
      <p:pic>
        <p:nvPicPr>
          <p:cNvPr id="5" name="Imagen 4"/>
          <p:cNvPicPr>
            <a:picLocks noChangeAspect="1"/>
          </p:cNvPicPr>
          <p:nvPr/>
        </p:nvPicPr>
        <p:blipFill>
          <a:blip r:embed="rId2"/>
          <a:stretch>
            <a:fillRect/>
          </a:stretch>
        </p:blipFill>
        <p:spPr>
          <a:xfrm>
            <a:off x="2838485" y="723014"/>
            <a:ext cx="6515029" cy="6134986"/>
          </a:xfrm>
          <a:prstGeom prst="rect">
            <a:avLst/>
          </a:prstGeom>
        </p:spPr>
      </p:pic>
    </p:spTree>
    <p:extLst>
      <p:ext uri="{BB962C8B-B14F-4D97-AF65-F5344CB8AC3E}">
        <p14:creationId xmlns:p14="http://schemas.microsoft.com/office/powerpoint/2010/main" val="16820599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2420" y="255056"/>
            <a:ext cx="11567160" cy="388411"/>
          </a:xfrm>
        </p:spPr>
        <p:txBody>
          <a:bodyPr>
            <a:noAutofit/>
          </a:bodyPr>
          <a:lstStyle/>
          <a:p>
            <a:r>
              <a:rPr lang="es-EC" sz="3200" b="1" dirty="0" smtClean="0">
                <a:latin typeface="Century Gothic" panose="020B0502020202020204" pitchFamily="34" charset="0"/>
              </a:rPr>
              <a:t>Visualizaciones</a:t>
            </a:r>
            <a:endParaRPr lang="es-EC" sz="3200" b="1" dirty="0">
              <a:latin typeface="Century Gothic" panose="020B0502020202020204" pitchFamily="34" charset="0"/>
            </a:endParaRPr>
          </a:p>
        </p:txBody>
      </p:sp>
      <p:pic>
        <p:nvPicPr>
          <p:cNvPr id="3" name="Imagen 2"/>
          <p:cNvPicPr>
            <a:picLocks noChangeAspect="1"/>
          </p:cNvPicPr>
          <p:nvPr/>
        </p:nvPicPr>
        <p:blipFill>
          <a:blip r:embed="rId2"/>
          <a:stretch>
            <a:fillRect/>
          </a:stretch>
        </p:blipFill>
        <p:spPr>
          <a:xfrm>
            <a:off x="312420" y="846817"/>
            <a:ext cx="11663916" cy="5856157"/>
          </a:xfrm>
          <a:prstGeom prst="rect">
            <a:avLst/>
          </a:prstGeom>
        </p:spPr>
      </p:pic>
    </p:spTree>
    <p:extLst>
      <p:ext uri="{BB962C8B-B14F-4D97-AF65-F5344CB8AC3E}">
        <p14:creationId xmlns:p14="http://schemas.microsoft.com/office/powerpoint/2010/main" val="7752461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2420" y="255056"/>
            <a:ext cx="11567160" cy="388411"/>
          </a:xfrm>
        </p:spPr>
        <p:txBody>
          <a:bodyPr>
            <a:noAutofit/>
          </a:bodyPr>
          <a:lstStyle/>
          <a:p>
            <a:r>
              <a:rPr lang="es-EC" sz="3200" b="1" dirty="0" smtClean="0">
                <a:latin typeface="Century Gothic" panose="020B0502020202020204" pitchFamily="34" charset="0"/>
              </a:rPr>
              <a:t>Visualizaciones</a:t>
            </a:r>
            <a:endParaRPr lang="es-EC" sz="3200" b="1" dirty="0">
              <a:latin typeface="Century Gothic" panose="020B0502020202020204" pitchFamily="34" charset="0"/>
            </a:endParaRPr>
          </a:p>
        </p:txBody>
      </p:sp>
      <p:pic>
        <p:nvPicPr>
          <p:cNvPr id="4" name="Imagen 3"/>
          <p:cNvPicPr>
            <a:picLocks noChangeAspect="1"/>
          </p:cNvPicPr>
          <p:nvPr/>
        </p:nvPicPr>
        <p:blipFill>
          <a:blip r:embed="rId2"/>
          <a:stretch>
            <a:fillRect/>
          </a:stretch>
        </p:blipFill>
        <p:spPr>
          <a:xfrm>
            <a:off x="2754447" y="704688"/>
            <a:ext cx="6683105" cy="6153312"/>
          </a:xfrm>
          <a:prstGeom prst="rect">
            <a:avLst/>
          </a:prstGeom>
        </p:spPr>
      </p:pic>
    </p:spTree>
    <p:extLst>
      <p:ext uri="{BB962C8B-B14F-4D97-AF65-F5344CB8AC3E}">
        <p14:creationId xmlns:p14="http://schemas.microsoft.com/office/powerpoint/2010/main" val="4777683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2420" y="255056"/>
            <a:ext cx="11567160" cy="388411"/>
          </a:xfrm>
        </p:spPr>
        <p:txBody>
          <a:bodyPr>
            <a:noAutofit/>
          </a:bodyPr>
          <a:lstStyle/>
          <a:p>
            <a:r>
              <a:rPr lang="es-EC" sz="3200" b="1" dirty="0" err="1" smtClean="0">
                <a:latin typeface="Century Gothic" panose="020B0502020202020204" pitchFamily="34" charset="0"/>
              </a:rPr>
              <a:t>Dataset</a:t>
            </a:r>
            <a:endParaRPr lang="es-EC" sz="3200" b="1" dirty="0">
              <a:latin typeface="Century Gothic" panose="020B0502020202020204" pitchFamily="34" charset="0"/>
            </a:endParaRPr>
          </a:p>
        </p:txBody>
      </p:sp>
      <p:pic>
        <p:nvPicPr>
          <p:cNvPr id="3" name="Imagen 2"/>
          <p:cNvPicPr>
            <a:picLocks noChangeAspect="1"/>
          </p:cNvPicPr>
          <p:nvPr/>
        </p:nvPicPr>
        <p:blipFill>
          <a:blip r:embed="rId2"/>
          <a:stretch>
            <a:fillRect/>
          </a:stretch>
        </p:blipFill>
        <p:spPr>
          <a:xfrm>
            <a:off x="771525" y="1249251"/>
            <a:ext cx="10648950" cy="2209800"/>
          </a:xfrm>
          <a:prstGeom prst="rect">
            <a:avLst/>
          </a:prstGeom>
        </p:spPr>
      </p:pic>
      <p:pic>
        <p:nvPicPr>
          <p:cNvPr id="6" name="Imagen 5"/>
          <p:cNvPicPr>
            <a:picLocks noChangeAspect="1"/>
          </p:cNvPicPr>
          <p:nvPr/>
        </p:nvPicPr>
        <p:blipFill rotWithShape="1">
          <a:blip r:embed="rId3"/>
          <a:srcRect b="65529"/>
          <a:stretch/>
        </p:blipFill>
        <p:spPr>
          <a:xfrm>
            <a:off x="771525" y="3459051"/>
            <a:ext cx="10648950" cy="3154372"/>
          </a:xfrm>
          <a:prstGeom prst="rect">
            <a:avLst/>
          </a:prstGeom>
        </p:spPr>
      </p:pic>
      <p:pic>
        <p:nvPicPr>
          <p:cNvPr id="7" name="Imagen 6"/>
          <p:cNvPicPr>
            <a:picLocks noChangeAspect="1"/>
          </p:cNvPicPr>
          <p:nvPr/>
        </p:nvPicPr>
        <p:blipFill>
          <a:blip r:embed="rId4"/>
          <a:stretch>
            <a:fillRect/>
          </a:stretch>
        </p:blipFill>
        <p:spPr>
          <a:xfrm>
            <a:off x="5490923" y="712469"/>
            <a:ext cx="1210152" cy="587788"/>
          </a:xfrm>
          <a:prstGeom prst="rect">
            <a:avLst/>
          </a:prstGeom>
        </p:spPr>
      </p:pic>
    </p:spTree>
    <p:extLst>
      <p:ext uri="{BB962C8B-B14F-4D97-AF65-F5344CB8AC3E}">
        <p14:creationId xmlns:p14="http://schemas.microsoft.com/office/powerpoint/2010/main" val="41765547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2420" y="255056"/>
            <a:ext cx="11567160" cy="388411"/>
          </a:xfrm>
        </p:spPr>
        <p:txBody>
          <a:bodyPr>
            <a:noAutofit/>
          </a:bodyPr>
          <a:lstStyle/>
          <a:p>
            <a:r>
              <a:rPr lang="es-EC" sz="3200" b="1" dirty="0" err="1" smtClean="0">
                <a:latin typeface="Century Gothic" panose="020B0502020202020204" pitchFamily="34" charset="0"/>
              </a:rPr>
              <a:t>Dataset</a:t>
            </a:r>
            <a:endParaRPr lang="es-EC" sz="3200" b="1" dirty="0">
              <a:latin typeface="Century Gothic" panose="020B0502020202020204" pitchFamily="34" charset="0"/>
            </a:endParaRPr>
          </a:p>
        </p:txBody>
      </p:sp>
      <p:sp>
        <p:nvSpPr>
          <p:cNvPr id="4" name="Rectángulo 3"/>
          <p:cNvSpPr/>
          <p:nvPr/>
        </p:nvSpPr>
        <p:spPr>
          <a:xfrm>
            <a:off x="230373" y="841097"/>
            <a:ext cx="10540408" cy="369332"/>
          </a:xfrm>
          <a:prstGeom prst="rect">
            <a:avLst/>
          </a:prstGeom>
        </p:spPr>
        <p:txBody>
          <a:bodyPr wrap="square">
            <a:spAutoFit/>
          </a:bodyPr>
          <a:lstStyle/>
          <a:p>
            <a:r>
              <a:rPr lang="es-EC" dirty="0" smtClean="0">
                <a:solidFill>
                  <a:srgbClr val="3C4043"/>
                </a:solidFill>
                <a:latin typeface="Nirmala UI" panose="020B0502040204020203" pitchFamily="34" charset="0"/>
                <a:ea typeface="Nirmala UI" panose="020B0502040204020203" pitchFamily="34" charset="0"/>
                <a:cs typeface="Nirmala UI" panose="020B0502040204020203" pitchFamily="34" charset="0"/>
              </a:rPr>
              <a:t>Contiene registros de 782 terremotos entre 1/Ene/2001 y 1/Ene/2023</a:t>
            </a:r>
            <a:endParaRPr lang="es-EC" dirty="0">
              <a:latin typeface="Nirmala UI" panose="020B0502040204020203" pitchFamily="34" charset="0"/>
              <a:ea typeface="Nirmala UI" panose="020B0502040204020203" pitchFamily="34" charset="0"/>
              <a:cs typeface="Nirmala UI" panose="020B0502040204020203" pitchFamily="34" charset="0"/>
            </a:endParaRPr>
          </a:p>
        </p:txBody>
      </p:sp>
      <p:graphicFrame>
        <p:nvGraphicFramePr>
          <p:cNvPr id="8" name="Tabla 7"/>
          <p:cNvGraphicFramePr>
            <a:graphicFrameLocks noGrp="1"/>
          </p:cNvGraphicFramePr>
          <p:nvPr>
            <p:extLst>
              <p:ext uri="{D42A27DB-BD31-4B8C-83A1-F6EECF244321}">
                <p14:modId xmlns:p14="http://schemas.microsoft.com/office/powerpoint/2010/main" val="815104058"/>
              </p:ext>
            </p:extLst>
          </p:nvPr>
        </p:nvGraphicFramePr>
        <p:xfrm>
          <a:off x="474922" y="1408059"/>
          <a:ext cx="11120476" cy="5242560"/>
        </p:xfrm>
        <a:graphic>
          <a:graphicData uri="http://schemas.openxmlformats.org/drawingml/2006/table">
            <a:tbl>
              <a:tblPr firstRow="1" bandRow="1">
                <a:tableStyleId>{0505E3EF-67EA-436B-97B2-0124C06EBD24}</a:tableStyleId>
              </a:tblPr>
              <a:tblGrid>
                <a:gridCol w="1577162"/>
                <a:gridCol w="9543314"/>
              </a:tblGrid>
              <a:tr h="138160">
                <a:tc>
                  <a:txBody>
                    <a:bodyPr/>
                    <a:lstStyle/>
                    <a:p>
                      <a:r>
                        <a:rPr lang="en-US" sz="1200" b="1" i="0" kern="1200" dirty="0" smtClean="0">
                          <a:solidFill>
                            <a:schemeClr val="dk1"/>
                          </a:solidFill>
                          <a:effectLst/>
                          <a:latin typeface="+mn-lt"/>
                          <a:ea typeface="+mn-ea"/>
                          <a:cs typeface="+mn-cs"/>
                        </a:rPr>
                        <a:t>title:</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title name given to the earthquake</a:t>
                      </a:r>
                      <a:endParaRPr lang="es-EC" sz="1100" dirty="0" smtClean="0"/>
                    </a:p>
                  </a:txBody>
                  <a:tcPr/>
                </a:tc>
              </a:tr>
              <a:tr h="138160">
                <a:tc>
                  <a:txBody>
                    <a:bodyPr/>
                    <a:lstStyle/>
                    <a:p>
                      <a:r>
                        <a:rPr lang="en-US" sz="1200" b="1" i="0" kern="1200" dirty="0" smtClean="0">
                          <a:solidFill>
                            <a:schemeClr val="dk1"/>
                          </a:solidFill>
                          <a:effectLst/>
                          <a:latin typeface="+mn-lt"/>
                          <a:ea typeface="+mn-ea"/>
                          <a:cs typeface="+mn-cs"/>
                        </a:rPr>
                        <a:t>magnitude:</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The magnitude of the earthquake</a:t>
                      </a:r>
                      <a:endParaRPr lang="es-EC" sz="1100" dirty="0" smtClean="0"/>
                    </a:p>
                  </a:txBody>
                  <a:tcPr/>
                </a:tc>
              </a:tr>
              <a:tr h="138160">
                <a:tc>
                  <a:txBody>
                    <a:bodyPr/>
                    <a:lstStyle/>
                    <a:p>
                      <a:r>
                        <a:rPr lang="en-US" sz="1200" b="1" i="0" kern="1200" dirty="0" err="1" smtClean="0">
                          <a:solidFill>
                            <a:schemeClr val="dk1"/>
                          </a:solidFill>
                          <a:effectLst/>
                          <a:latin typeface="+mn-lt"/>
                          <a:ea typeface="+mn-ea"/>
                          <a:cs typeface="+mn-cs"/>
                        </a:rPr>
                        <a:t>date_time</a:t>
                      </a:r>
                      <a:r>
                        <a:rPr lang="en-US" sz="1200" b="1" i="0" kern="1200" dirty="0" smtClean="0">
                          <a:solidFill>
                            <a:schemeClr val="dk1"/>
                          </a:solidFill>
                          <a:effectLst/>
                          <a:latin typeface="+mn-lt"/>
                          <a:ea typeface="+mn-ea"/>
                          <a:cs typeface="+mn-cs"/>
                        </a:rPr>
                        <a:t>:</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date and time</a:t>
                      </a:r>
                      <a:endParaRPr lang="es-EC" sz="1100" dirty="0" smtClean="0"/>
                    </a:p>
                  </a:txBody>
                  <a:tcPr/>
                </a:tc>
              </a:tr>
              <a:tr h="138160">
                <a:tc>
                  <a:txBody>
                    <a:bodyPr/>
                    <a:lstStyle/>
                    <a:p>
                      <a:r>
                        <a:rPr lang="en-US" sz="1200" b="1" i="0" kern="1200" dirty="0" smtClean="0">
                          <a:solidFill>
                            <a:schemeClr val="dk1"/>
                          </a:solidFill>
                          <a:effectLst/>
                          <a:latin typeface="+mn-lt"/>
                          <a:ea typeface="+mn-ea"/>
                          <a:cs typeface="+mn-cs"/>
                        </a:rPr>
                        <a:t>cdi:</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The maximum reported intensity for the event range</a:t>
                      </a:r>
                      <a:endParaRPr lang="es-EC" sz="1100" dirty="0" smtClean="0"/>
                    </a:p>
                  </a:txBody>
                  <a:tcPr/>
                </a:tc>
              </a:tr>
              <a:tr h="138160">
                <a:tc>
                  <a:txBody>
                    <a:bodyPr/>
                    <a:lstStyle/>
                    <a:p>
                      <a:r>
                        <a:rPr lang="en-US" sz="1200" b="1" i="0" kern="1200" dirty="0" smtClean="0">
                          <a:solidFill>
                            <a:schemeClr val="dk1"/>
                          </a:solidFill>
                          <a:effectLst/>
                          <a:latin typeface="+mn-lt"/>
                          <a:ea typeface="+mn-ea"/>
                          <a:cs typeface="+mn-cs"/>
                        </a:rPr>
                        <a:t>mmi:</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The maximum estimated instrumental intensity for the event</a:t>
                      </a:r>
                      <a:endParaRPr lang="es-EC" sz="1100" dirty="0" smtClean="0"/>
                    </a:p>
                  </a:txBody>
                  <a:tcPr/>
                </a:tc>
              </a:tr>
              <a:tr h="138160">
                <a:tc>
                  <a:txBody>
                    <a:bodyPr/>
                    <a:lstStyle/>
                    <a:p>
                      <a:r>
                        <a:rPr lang="en-US" sz="1200" b="1" i="0" kern="1200" dirty="0" smtClean="0">
                          <a:solidFill>
                            <a:schemeClr val="dk1"/>
                          </a:solidFill>
                          <a:effectLst/>
                          <a:latin typeface="+mn-lt"/>
                          <a:ea typeface="+mn-ea"/>
                          <a:cs typeface="+mn-cs"/>
                        </a:rPr>
                        <a:t>Alert:</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The alert level - “green”, “yellow”, “orange”, and “red”</a:t>
                      </a:r>
                      <a:endParaRPr lang="es-EC" sz="1100" dirty="0" smtClean="0"/>
                    </a:p>
                  </a:txBody>
                  <a:tcPr/>
                </a:tc>
              </a:tr>
              <a:tr h="138160">
                <a:tc>
                  <a:txBody>
                    <a:bodyPr/>
                    <a:lstStyle/>
                    <a:p>
                      <a:r>
                        <a:rPr lang="en-US" sz="1200" b="1" i="0" kern="1200" dirty="0" smtClean="0">
                          <a:solidFill>
                            <a:schemeClr val="dk1"/>
                          </a:solidFill>
                          <a:effectLst/>
                          <a:latin typeface="+mn-lt"/>
                          <a:ea typeface="+mn-ea"/>
                          <a:cs typeface="+mn-cs"/>
                        </a:rPr>
                        <a:t>tsunami:</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"1" for events in oceanic regions and "0" otherwise</a:t>
                      </a:r>
                      <a:endParaRPr lang="es-EC" sz="1100" dirty="0" smtClean="0"/>
                    </a:p>
                  </a:txBody>
                  <a:tcPr/>
                </a:tc>
              </a:tr>
              <a:tr h="214916">
                <a:tc>
                  <a:txBody>
                    <a:bodyPr/>
                    <a:lstStyle/>
                    <a:p>
                      <a:r>
                        <a:rPr lang="en-US" sz="1200" b="1" i="0" kern="1200" dirty="0" smtClean="0">
                          <a:solidFill>
                            <a:schemeClr val="dk1"/>
                          </a:solidFill>
                          <a:effectLst/>
                          <a:latin typeface="+mn-lt"/>
                          <a:ea typeface="+mn-ea"/>
                          <a:cs typeface="+mn-cs"/>
                        </a:rPr>
                        <a:t>sig:</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A number describing how significant the event is. Larger numbers indicate a more significant event. This value is determined on a number of factors, including: magnitude, maximum MMI, felt reports, and estimated impact</a:t>
                      </a:r>
                      <a:endParaRPr lang="es-EC" sz="1100" dirty="0" smtClean="0"/>
                    </a:p>
                  </a:txBody>
                  <a:tcPr/>
                </a:tc>
              </a:tr>
              <a:tr h="138160">
                <a:tc>
                  <a:txBody>
                    <a:bodyPr/>
                    <a:lstStyle/>
                    <a:p>
                      <a:r>
                        <a:rPr lang="en-US" sz="1200" b="1" i="0" kern="1200" dirty="0" smtClean="0">
                          <a:solidFill>
                            <a:schemeClr val="dk1"/>
                          </a:solidFill>
                          <a:effectLst/>
                          <a:latin typeface="+mn-lt"/>
                          <a:ea typeface="+mn-ea"/>
                          <a:cs typeface="+mn-cs"/>
                        </a:rPr>
                        <a:t>net:</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The ID of a data contributor. Identifies the network considered to be the preferred source of information for this event.</a:t>
                      </a:r>
                      <a:endParaRPr lang="es-EC" sz="1100" dirty="0" smtClean="0"/>
                    </a:p>
                  </a:txBody>
                  <a:tcPr/>
                </a:tc>
              </a:tr>
              <a:tr h="138160">
                <a:tc>
                  <a:txBody>
                    <a:bodyPr/>
                    <a:lstStyle/>
                    <a:p>
                      <a:r>
                        <a:rPr lang="en-US" sz="1200" b="1" i="0" kern="1200" dirty="0" err="1" smtClean="0">
                          <a:solidFill>
                            <a:schemeClr val="dk1"/>
                          </a:solidFill>
                          <a:effectLst/>
                          <a:latin typeface="+mn-lt"/>
                          <a:ea typeface="+mn-ea"/>
                          <a:cs typeface="+mn-cs"/>
                        </a:rPr>
                        <a:t>nst</a:t>
                      </a:r>
                      <a:r>
                        <a:rPr lang="en-US" sz="1200" b="1" i="0" kern="1200" dirty="0" smtClean="0">
                          <a:solidFill>
                            <a:schemeClr val="dk1"/>
                          </a:solidFill>
                          <a:effectLst/>
                          <a:latin typeface="+mn-lt"/>
                          <a:ea typeface="+mn-ea"/>
                          <a:cs typeface="+mn-cs"/>
                        </a:rPr>
                        <a:t>:</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The total number of seismic stations used to determine earthquake location.</a:t>
                      </a:r>
                      <a:endParaRPr lang="es-EC" sz="1100" dirty="0" smtClean="0"/>
                    </a:p>
                  </a:txBody>
                  <a:tcPr/>
                </a:tc>
              </a:tr>
              <a:tr h="138160">
                <a:tc>
                  <a:txBody>
                    <a:bodyPr/>
                    <a:lstStyle/>
                    <a:p>
                      <a:r>
                        <a:rPr lang="en-US" sz="1200" b="1" i="0" kern="1200" dirty="0" err="1" smtClean="0">
                          <a:solidFill>
                            <a:schemeClr val="dk1"/>
                          </a:solidFill>
                          <a:effectLst/>
                          <a:latin typeface="+mn-lt"/>
                          <a:ea typeface="+mn-ea"/>
                          <a:cs typeface="+mn-cs"/>
                        </a:rPr>
                        <a:t>dmin</a:t>
                      </a:r>
                      <a:r>
                        <a:rPr lang="en-US" sz="1200" b="1" i="0" kern="1200" dirty="0" smtClean="0">
                          <a:solidFill>
                            <a:schemeClr val="dk1"/>
                          </a:solidFill>
                          <a:effectLst/>
                          <a:latin typeface="+mn-lt"/>
                          <a:ea typeface="+mn-ea"/>
                          <a:cs typeface="+mn-cs"/>
                        </a:rPr>
                        <a:t>:</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Horizontal distance from the epicenter to the nearest station</a:t>
                      </a:r>
                      <a:endParaRPr lang="es-EC" sz="1100" dirty="0" smtClean="0"/>
                    </a:p>
                  </a:txBody>
                  <a:tcPr/>
                </a:tc>
              </a:tr>
              <a:tr h="230414">
                <a:tc>
                  <a:txBody>
                    <a:bodyPr/>
                    <a:lstStyle/>
                    <a:p>
                      <a:r>
                        <a:rPr lang="en-US" sz="1200" b="1" i="0" kern="1200" dirty="0" smtClean="0">
                          <a:solidFill>
                            <a:schemeClr val="dk1"/>
                          </a:solidFill>
                          <a:effectLst/>
                          <a:latin typeface="+mn-lt"/>
                          <a:ea typeface="+mn-ea"/>
                          <a:cs typeface="+mn-cs"/>
                        </a:rPr>
                        <a:t>gap:</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The largest azimuthal gap between azimuthally adjacent stations (in degrees). In general, the smaller this number, the more reliable is the calculated horizontal position of the earthquake. Earthquake locations in which the azimuthal gap exceeds 180 degrees typically have large location and depth uncertainties</a:t>
                      </a:r>
                      <a:endParaRPr lang="es-EC" sz="1100" dirty="0" smtClean="0"/>
                    </a:p>
                  </a:txBody>
                  <a:tcPr/>
                </a:tc>
              </a:tr>
              <a:tr h="138160">
                <a:tc>
                  <a:txBody>
                    <a:bodyPr/>
                    <a:lstStyle/>
                    <a:p>
                      <a:r>
                        <a:rPr lang="en-US" sz="1200" b="1" i="0" kern="1200" dirty="0" err="1" smtClean="0">
                          <a:solidFill>
                            <a:schemeClr val="dk1"/>
                          </a:solidFill>
                          <a:effectLst/>
                          <a:latin typeface="+mn-lt"/>
                          <a:ea typeface="+mn-ea"/>
                          <a:cs typeface="+mn-cs"/>
                        </a:rPr>
                        <a:t>magType</a:t>
                      </a:r>
                      <a:r>
                        <a:rPr lang="en-US" sz="1200" b="1" i="0" kern="1200" dirty="0" smtClean="0">
                          <a:solidFill>
                            <a:schemeClr val="dk1"/>
                          </a:solidFill>
                          <a:effectLst/>
                          <a:latin typeface="+mn-lt"/>
                          <a:ea typeface="+mn-ea"/>
                          <a:cs typeface="+mn-cs"/>
                        </a:rPr>
                        <a:t>:</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The method or algorithm used to calculate the preferred magnitude for the event</a:t>
                      </a:r>
                      <a:endParaRPr lang="es-EC" sz="1100" dirty="0" smtClean="0"/>
                    </a:p>
                  </a:txBody>
                  <a:tcPr/>
                </a:tc>
              </a:tr>
              <a:tr h="138160">
                <a:tc>
                  <a:txBody>
                    <a:bodyPr/>
                    <a:lstStyle/>
                    <a:p>
                      <a:r>
                        <a:rPr lang="en-US" sz="1200" b="1" i="0" kern="1200" dirty="0" smtClean="0">
                          <a:solidFill>
                            <a:schemeClr val="dk1"/>
                          </a:solidFill>
                          <a:effectLst/>
                          <a:latin typeface="+mn-lt"/>
                          <a:ea typeface="+mn-ea"/>
                          <a:cs typeface="+mn-cs"/>
                        </a:rPr>
                        <a:t>Depth:</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The depth where the earthquake begins to rupture</a:t>
                      </a:r>
                      <a:endParaRPr lang="es-EC" sz="1100" dirty="0" smtClean="0"/>
                    </a:p>
                  </a:txBody>
                  <a:tcPr/>
                </a:tc>
              </a:tr>
              <a:tr h="163210">
                <a:tc>
                  <a:txBody>
                    <a:bodyPr/>
                    <a:lstStyle/>
                    <a:p>
                      <a:r>
                        <a:rPr lang="en-US" sz="1200" b="1" i="0" kern="1200" dirty="0" smtClean="0">
                          <a:solidFill>
                            <a:schemeClr val="dk1"/>
                          </a:solidFill>
                          <a:effectLst/>
                          <a:latin typeface="+mn-lt"/>
                          <a:ea typeface="+mn-ea"/>
                          <a:cs typeface="+mn-cs"/>
                        </a:rPr>
                        <a:t>latitude / longitude:</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coordinate system by means of which the position or location of any place on Earth's surface can be determined and described</a:t>
                      </a:r>
                      <a:endParaRPr lang="es-EC" sz="1100" dirty="0" smtClean="0"/>
                    </a:p>
                  </a:txBody>
                  <a:tcPr/>
                </a:tc>
              </a:tr>
              <a:tr h="138160">
                <a:tc>
                  <a:txBody>
                    <a:bodyPr/>
                    <a:lstStyle/>
                    <a:p>
                      <a:r>
                        <a:rPr lang="en-US" sz="1200" b="1" i="0" kern="1200" dirty="0" smtClean="0">
                          <a:solidFill>
                            <a:schemeClr val="dk1"/>
                          </a:solidFill>
                          <a:effectLst/>
                          <a:latin typeface="+mn-lt"/>
                          <a:ea typeface="+mn-ea"/>
                          <a:cs typeface="+mn-cs"/>
                        </a:rPr>
                        <a:t>location:</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location within the country</a:t>
                      </a:r>
                      <a:endParaRPr lang="es-EC" sz="1100" dirty="0" smtClean="0"/>
                    </a:p>
                  </a:txBody>
                  <a:tcPr/>
                </a:tc>
              </a:tr>
              <a:tr h="138160">
                <a:tc>
                  <a:txBody>
                    <a:bodyPr/>
                    <a:lstStyle/>
                    <a:p>
                      <a:r>
                        <a:rPr lang="en-US" sz="1200" b="1" i="0" kern="1200" dirty="0" smtClean="0">
                          <a:solidFill>
                            <a:schemeClr val="dk1"/>
                          </a:solidFill>
                          <a:effectLst/>
                          <a:latin typeface="+mn-lt"/>
                          <a:ea typeface="+mn-ea"/>
                          <a:cs typeface="+mn-cs"/>
                        </a:rPr>
                        <a:t>continent:</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continent of the earthquake hit country</a:t>
                      </a:r>
                      <a:endParaRPr lang="es-EC" sz="1100" dirty="0" smtClean="0"/>
                    </a:p>
                  </a:txBody>
                  <a:tcPr/>
                </a:tc>
              </a:tr>
              <a:tr h="138160">
                <a:tc>
                  <a:txBody>
                    <a:bodyPr/>
                    <a:lstStyle/>
                    <a:p>
                      <a:r>
                        <a:rPr lang="en-US" sz="1200" b="1" i="0" kern="1200" dirty="0" smtClean="0">
                          <a:solidFill>
                            <a:schemeClr val="dk1"/>
                          </a:solidFill>
                          <a:effectLst/>
                          <a:latin typeface="+mn-lt"/>
                          <a:ea typeface="+mn-ea"/>
                          <a:cs typeface="+mn-cs"/>
                        </a:rPr>
                        <a:t>country:</a:t>
                      </a:r>
                      <a:endParaRPr lang="es-EC" sz="1200" b="1" dirty="0"/>
                    </a:p>
                  </a:txBody>
                  <a:tcPr/>
                </a:tc>
                <a:tc>
                  <a:txBody>
                    <a:bodyPr/>
                    <a:lstStyle/>
                    <a:p>
                      <a:r>
                        <a:rPr lang="en-US" sz="1100" b="0" i="0" kern="1200" dirty="0" smtClean="0">
                          <a:solidFill>
                            <a:schemeClr val="dk1"/>
                          </a:solidFill>
                          <a:effectLst/>
                          <a:latin typeface="+mn-lt"/>
                          <a:ea typeface="+mn-ea"/>
                          <a:cs typeface="+mn-cs"/>
                        </a:rPr>
                        <a:t>affected country</a:t>
                      </a:r>
                      <a:endParaRPr lang="es-EC" sz="1100" dirty="0"/>
                    </a:p>
                  </a:txBody>
                  <a:tcPr/>
                </a:tc>
              </a:tr>
            </a:tbl>
          </a:graphicData>
        </a:graphic>
      </p:graphicFrame>
    </p:spTree>
    <p:extLst>
      <p:ext uri="{BB962C8B-B14F-4D97-AF65-F5344CB8AC3E}">
        <p14:creationId xmlns:p14="http://schemas.microsoft.com/office/powerpoint/2010/main" val="38930706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2420" y="255056"/>
            <a:ext cx="11567160" cy="388411"/>
          </a:xfrm>
        </p:spPr>
        <p:txBody>
          <a:bodyPr>
            <a:noAutofit/>
          </a:bodyPr>
          <a:lstStyle/>
          <a:p>
            <a:r>
              <a:rPr lang="es-EC" sz="3200" b="1" dirty="0" err="1" smtClean="0">
                <a:latin typeface="Century Gothic" panose="020B0502020202020204" pitchFamily="34" charset="0"/>
              </a:rPr>
              <a:t>Dataset</a:t>
            </a:r>
            <a:endParaRPr lang="es-EC" sz="3200" b="1" dirty="0">
              <a:latin typeface="Century Gothic" panose="020B0502020202020204" pitchFamily="34" charset="0"/>
            </a:endParaRPr>
          </a:p>
        </p:txBody>
      </p:sp>
      <p:pic>
        <p:nvPicPr>
          <p:cNvPr id="5" name="Imagen 4"/>
          <p:cNvPicPr>
            <a:picLocks noChangeAspect="1"/>
          </p:cNvPicPr>
          <p:nvPr/>
        </p:nvPicPr>
        <p:blipFill>
          <a:blip r:embed="rId2"/>
          <a:stretch>
            <a:fillRect/>
          </a:stretch>
        </p:blipFill>
        <p:spPr>
          <a:xfrm>
            <a:off x="0" y="1767315"/>
            <a:ext cx="12192000" cy="4173976"/>
          </a:xfrm>
          <a:prstGeom prst="rect">
            <a:avLst/>
          </a:prstGeom>
        </p:spPr>
      </p:pic>
      <p:sp>
        <p:nvSpPr>
          <p:cNvPr id="6" name="Rectángulo 5"/>
          <p:cNvSpPr/>
          <p:nvPr/>
        </p:nvSpPr>
        <p:spPr>
          <a:xfrm>
            <a:off x="230373" y="841097"/>
            <a:ext cx="10540408" cy="369332"/>
          </a:xfrm>
          <a:prstGeom prst="rect">
            <a:avLst/>
          </a:prstGeom>
        </p:spPr>
        <p:txBody>
          <a:bodyPr wrap="square">
            <a:spAutoFit/>
          </a:bodyPr>
          <a:lstStyle/>
          <a:p>
            <a:r>
              <a:rPr lang="es-EC" dirty="0" smtClean="0">
                <a:solidFill>
                  <a:srgbClr val="3C4043"/>
                </a:solidFill>
                <a:latin typeface="Nirmala UI" panose="020B0502040204020203" pitchFamily="34" charset="0"/>
                <a:ea typeface="Nirmala UI" panose="020B0502040204020203" pitchFamily="34" charset="0"/>
                <a:cs typeface="Nirmala UI" panose="020B0502040204020203" pitchFamily="34" charset="0"/>
              </a:rPr>
              <a:t>728 x 19</a:t>
            </a:r>
            <a:endParaRPr lang="es-EC" dirty="0">
              <a:latin typeface="Nirmala UI" panose="020B0502040204020203" pitchFamily="34" charset="0"/>
              <a:ea typeface="Nirmala UI" panose="020B0502040204020203" pitchFamily="34" charset="0"/>
              <a:cs typeface="Nirmala UI" panose="020B0502040204020203" pitchFamily="34" charset="0"/>
            </a:endParaRPr>
          </a:p>
        </p:txBody>
      </p:sp>
    </p:spTree>
    <p:extLst>
      <p:ext uri="{BB962C8B-B14F-4D97-AF65-F5344CB8AC3E}">
        <p14:creationId xmlns:p14="http://schemas.microsoft.com/office/powerpoint/2010/main" val="40440699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2420" y="255056"/>
            <a:ext cx="11567160" cy="388411"/>
          </a:xfrm>
        </p:spPr>
        <p:txBody>
          <a:bodyPr>
            <a:noAutofit/>
          </a:bodyPr>
          <a:lstStyle/>
          <a:p>
            <a:r>
              <a:rPr lang="es-EC" sz="3200" b="1" dirty="0" err="1" smtClean="0">
                <a:latin typeface="Century Gothic" panose="020B0502020202020204" pitchFamily="34" charset="0"/>
              </a:rPr>
              <a:t>Dataset</a:t>
            </a:r>
            <a:r>
              <a:rPr lang="es-EC" sz="3200" b="1" dirty="0" smtClean="0">
                <a:latin typeface="Century Gothic" panose="020B0502020202020204" pitchFamily="34" charset="0"/>
              </a:rPr>
              <a:t> – Valores faltantes </a:t>
            </a:r>
            <a:endParaRPr lang="es-EC" sz="3200" b="1" dirty="0">
              <a:latin typeface="Century Gothic" panose="020B0502020202020204" pitchFamily="34" charset="0"/>
            </a:endParaRPr>
          </a:p>
        </p:txBody>
      </p:sp>
      <p:pic>
        <p:nvPicPr>
          <p:cNvPr id="3" name="Imagen 2"/>
          <p:cNvPicPr>
            <a:picLocks noChangeAspect="1"/>
          </p:cNvPicPr>
          <p:nvPr/>
        </p:nvPicPr>
        <p:blipFill>
          <a:blip r:embed="rId2"/>
          <a:stretch>
            <a:fillRect/>
          </a:stretch>
        </p:blipFill>
        <p:spPr>
          <a:xfrm>
            <a:off x="743503" y="1191954"/>
            <a:ext cx="2028825" cy="5048250"/>
          </a:xfrm>
          <a:prstGeom prst="rect">
            <a:avLst/>
          </a:prstGeom>
        </p:spPr>
      </p:pic>
      <p:sp>
        <p:nvSpPr>
          <p:cNvPr id="9" name="Llamada con línea 1 8"/>
          <p:cNvSpPr/>
          <p:nvPr/>
        </p:nvSpPr>
        <p:spPr>
          <a:xfrm>
            <a:off x="5858539" y="1585359"/>
            <a:ext cx="2179676" cy="520997"/>
          </a:xfrm>
          <a:prstGeom prst="borderCallout1">
            <a:avLst>
              <a:gd name="adj1" fmla="val 18750"/>
              <a:gd name="adj2" fmla="val -8333"/>
              <a:gd name="adj3" fmla="val 203751"/>
              <a:gd name="adj4" fmla="val -147448"/>
            </a:avLst>
          </a:prstGeom>
          <a:solidFill>
            <a:schemeClr val="bg1"/>
          </a:solidFill>
          <a:ln w="38100">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dirty="0" smtClean="0">
                <a:solidFill>
                  <a:schemeClr val="tx1"/>
                </a:solidFill>
              </a:rPr>
              <a:t>Variable Objetivo</a:t>
            </a:r>
            <a:endParaRPr lang="es-EC" dirty="0">
              <a:solidFill>
                <a:schemeClr val="tx1"/>
              </a:solidFill>
            </a:endParaRPr>
          </a:p>
        </p:txBody>
      </p:sp>
      <p:sp>
        <p:nvSpPr>
          <p:cNvPr id="10" name="Llamada con línea 1 9"/>
          <p:cNvSpPr/>
          <p:nvPr/>
        </p:nvSpPr>
        <p:spPr>
          <a:xfrm>
            <a:off x="5858539" y="5416625"/>
            <a:ext cx="2179676" cy="520997"/>
          </a:xfrm>
          <a:prstGeom prst="borderCallout1">
            <a:avLst>
              <a:gd name="adj1" fmla="val 18750"/>
              <a:gd name="adj2" fmla="val -8333"/>
              <a:gd name="adj3" fmla="val 71098"/>
              <a:gd name="adj4" fmla="val -144033"/>
            </a:avLst>
          </a:prstGeom>
          <a:solidFill>
            <a:schemeClr val="bg1"/>
          </a:solidFill>
          <a:ln w="38100">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dirty="0" smtClean="0">
                <a:solidFill>
                  <a:schemeClr val="tx1"/>
                </a:solidFill>
              </a:rPr>
              <a:t>Datos faltantes</a:t>
            </a:r>
            <a:endParaRPr lang="es-EC" dirty="0">
              <a:solidFill>
                <a:schemeClr val="tx1"/>
              </a:solidFill>
            </a:endParaRPr>
          </a:p>
        </p:txBody>
      </p:sp>
      <p:sp>
        <p:nvSpPr>
          <p:cNvPr id="11" name="Cerrar llave 10"/>
          <p:cNvSpPr/>
          <p:nvPr/>
        </p:nvSpPr>
        <p:spPr>
          <a:xfrm>
            <a:off x="2583712" y="5390707"/>
            <a:ext cx="85060" cy="765544"/>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C"/>
          </a:p>
        </p:txBody>
      </p:sp>
      <p:grpSp>
        <p:nvGrpSpPr>
          <p:cNvPr id="14" name="Grupo 13"/>
          <p:cNvGrpSpPr/>
          <p:nvPr/>
        </p:nvGrpSpPr>
        <p:grpSpPr>
          <a:xfrm>
            <a:off x="8346559" y="1112137"/>
            <a:ext cx="1669311" cy="1467441"/>
            <a:chOff x="8346559" y="1112137"/>
            <a:chExt cx="1669311" cy="1467441"/>
          </a:xfrm>
        </p:grpSpPr>
        <p:sp>
          <p:nvSpPr>
            <p:cNvPr id="12" name="Abrir llave 11"/>
            <p:cNvSpPr/>
            <p:nvPr/>
          </p:nvSpPr>
          <p:spPr>
            <a:xfrm>
              <a:off x="8346559" y="1112137"/>
              <a:ext cx="457200" cy="1467441"/>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C"/>
            </a:p>
          </p:txBody>
        </p:sp>
        <p:sp>
          <p:nvSpPr>
            <p:cNvPr id="13" name="CuadroTexto 12"/>
            <p:cNvSpPr txBox="1"/>
            <p:nvPr/>
          </p:nvSpPr>
          <p:spPr>
            <a:xfrm>
              <a:off x="8729331" y="1245692"/>
              <a:ext cx="1286539" cy="1200329"/>
            </a:xfrm>
            <a:prstGeom prst="rect">
              <a:avLst/>
            </a:prstGeom>
            <a:noFill/>
          </p:spPr>
          <p:txBody>
            <a:bodyPr wrap="square" rtlCol="0">
              <a:spAutoFit/>
            </a:bodyPr>
            <a:lstStyle/>
            <a:p>
              <a:pPr marL="285750" indent="-285750">
                <a:buFont typeface="Wingdings" panose="05000000000000000000" pitchFamily="2" charset="2"/>
                <a:buChar char="l"/>
              </a:pPr>
              <a:r>
                <a:rPr lang="es-EC" dirty="0" smtClean="0">
                  <a:solidFill>
                    <a:schemeClr val="accent6">
                      <a:lumMod val="75000"/>
                    </a:schemeClr>
                  </a:solidFill>
                  <a:sym typeface="Wingdings" panose="05000000000000000000" pitchFamily="2" charset="2"/>
                </a:rPr>
                <a:t>Green</a:t>
              </a:r>
            </a:p>
            <a:p>
              <a:pPr marL="285750" indent="-285750">
                <a:buFont typeface="Wingdings" panose="05000000000000000000" pitchFamily="2" charset="2"/>
                <a:buChar char="l"/>
              </a:pPr>
              <a:r>
                <a:rPr lang="es-EC" dirty="0" err="1" smtClean="0">
                  <a:solidFill>
                    <a:schemeClr val="accent4">
                      <a:lumMod val="75000"/>
                    </a:schemeClr>
                  </a:solidFill>
                </a:rPr>
                <a:t>Yellow</a:t>
              </a:r>
              <a:endParaRPr lang="es-EC" dirty="0" smtClean="0">
                <a:solidFill>
                  <a:schemeClr val="accent4">
                    <a:lumMod val="75000"/>
                  </a:schemeClr>
                </a:solidFill>
              </a:endParaRPr>
            </a:p>
            <a:p>
              <a:pPr marL="285750" indent="-285750">
                <a:buFont typeface="Wingdings" panose="05000000000000000000" pitchFamily="2" charset="2"/>
                <a:buChar char="l"/>
              </a:pPr>
              <a:r>
                <a:rPr lang="es-EC" dirty="0" smtClean="0">
                  <a:solidFill>
                    <a:schemeClr val="accent2">
                      <a:lumMod val="75000"/>
                    </a:schemeClr>
                  </a:solidFill>
                </a:rPr>
                <a:t>Orange</a:t>
              </a:r>
            </a:p>
            <a:p>
              <a:pPr marL="285750" indent="-285750">
                <a:buFont typeface="Wingdings" panose="05000000000000000000" pitchFamily="2" charset="2"/>
                <a:buChar char="l"/>
              </a:pPr>
              <a:r>
                <a:rPr lang="es-EC" dirty="0" smtClean="0">
                  <a:solidFill>
                    <a:srgbClr val="C00000"/>
                  </a:solidFill>
                </a:rPr>
                <a:t>Red</a:t>
              </a:r>
              <a:endParaRPr lang="es-EC" dirty="0">
                <a:solidFill>
                  <a:srgbClr val="C00000"/>
                </a:solidFill>
              </a:endParaRPr>
            </a:p>
          </p:txBody>
        </p:sp>
      </p:grpSp>
    </p:spTree>
    <p:extLst>
      <p:ext uri="{BB962C8B-B14F-4D97-AF65-F5344CB8AC3E}">
        <p14:creationId xmlns:p14="http://schemas.microsoft.com/office/powerpoint/2010/main" val="19339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2420" y="255056"/>
            <a:ext cx="11567160" cy="388411"/>
          </a:xfrm>
        </p:spPr>
        <p:txBody>
          <a:bodyPr>
            <a:noAutofit/>
          </a:bodyPr>
          <a:lstStyle/>
          <a:p>
            <a:r>
              <a:rPr lang="es-EC" sz="3200" b="1" dirty="0" smtClean="0">
                <a:latin typeface="Century Gothic" panose="020B0502020202020204" pitchFamily="34" charset="0"/>
              </a:rPr>
              <a:t>Estrategia - </a:t>
            </a:r>
            <a:r>
              <a:rPr lang="en-US" sz="3200" dirty="0" err="1"/>
              <a:t>OpenCage</a:t>
            </a:r>
            <a:r>
              <a:rPr lang="en-US" sz="3200" dirty="0"/>
              <a:t> Geocoding </a:t>
            </a:r>
            <a:r>
              <a:rPr lang="en-US" sz="3200" dirty="0" smtClean="0"/>
              <a:t>API</a:t>
            </a:r>
            <a:endParaRPr lang="es-EC" sz="3200" b="1" dirty="0">
              <a:latin typeface="Century Gothic" panose="020B0502020202020204" pitchFamily="34" charset="0"/>
            </a:endParaRPr>
          </a:p>
        </p:txBody>
      </p:sp>
      <p:pic>
        <p:nvPicPr>
          <p:cNvPr id="3" name="Imagen 2"/>
          <p:cNvPicPr>
            <a:picLocks noChangeAspect="1"/>
          </p:cNvPicPr>
          <p:nvPr/>
        </p:nvPicPr>
        <p:blipFill>
          <a:blip r:embed="rId2"/>
          <a:stretch>
            <a:fillRect/>
          </a:stretch>
        </p:blipFill>
        <p:spPr>
          <a:xfrm>
            <a:off x="753139" y="1723662"/>
            <a:ext cx="6985590" cy="3928034"/>
          </a:xfrm>
          <a:prstGeom prst="rect">
            <a:avLst/>
          </a:prstGeom>
        </p:spPr>
      </p:pic>
      <p:pic>
        <p:nvPicPr>
          <p:cNvPr id="4" name="Imagen 3"/>
          <p:cNvPicPr>
            <a:picLocks noChangeAspect="1"/>
          </p:cNvPicPr>
          <p:nvPr/>
        </p:nvPicPr>
        <p:blipFill>
          <a:blip r:embed="rId3"/>
          <a:stretch>
            <a:fillRect/>
          </a:stretch>
        </p:blipFill>
        <p:spPr>
          <a:xfrm>
            <a:off x="8630204" y="1311191"/>
            <a:ext cx="2714625" cy="4752975"/>
          </a:xfrm>
          <a:prstGeom prst="rect">
            <a:avLst/>
          </a:prstGeom>
        </p:spPr>
      </p:pic>
    </p:spTree>
    <p:extLst>
      <p:ext uri="{BB962C8B-B14F-4D97-AF65-F5344CB8AC3E}">
        <p14:creationId xmlns:p14="http://schemas.microsoft.com/office/powerpoint/2010/main" val="31813402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2420" y="255056"/>
            <a:ext cx="11567160" cy="388411"/>
          </a:xfrm>
        </p:spPr>
        <p:txBody>
          <a:bodyPr>
            <a:noAutofit/>
          </a:bodyPr>
          <a:lstStyle/>
          <a:p>
            <a:r>
              <a:rPr lang="es-EC" sz="3200" b="1" dirty="0" err="1">
                <a:latin typeface="Century Gothic" panose="020B0502020202020204" pitchFamily="34" charset="0"/>
              </a:rPr>
              <a:t>OpenCage</a:t>
            </a:r>
            <a:r>
              <a:rPr lang="es-EC" sz="3200" b="1" dirty="0">
                <a:latin typeface="Century Gothic" panose="020B0502020202020204" pitchFamily="34" charset="0"/>
              </a:rPr>
              <a:t> </a:t>
            </a:r>
            <a:r>
              <a:rPr lang="es-EC" sz="3200" b="1" dirty="0" err="1">
                <a:latin typeface="Century Gothic" panose="020B0502020202020204" pitchFamily="34" charset="0"/>
              </a:rPr>
              <a:t>Geocoding</a:t>
            </a:r>
            <a:r>
              <a:rPr lang="es-EC" sz="3200" b="1" dirty="0">
                <a:latin typeface="Century Gothic" panose="020B0502020202020204" pitchFamily="34" charset="0"/>
              </a:rPr>
              <a:t> API</a:t>
            </a:r>
            <a:endParaRPr lang="es-EC" sz="3200" b="1" dirty="0">
              <a:latin typeface="Century Gothic" panose="020B0502020202020204" pitchFamily="34" charset="0"/>
            </a:endParaRPr>
          </a:p>
        </p:txBody>
      </p:sp>
      <p:pic>
        <p:nvPicPr>
          <p:cNvPr id="3" name="Imagen 2"/>
          <p:cNvPicPr>
            <a:picLocks noChangeAspect="1"/>
          </p:cNvPicPr>
          <p:nvPr/>
        </p:nvPicPr>
        <p:blipFill>
          <a:blip r:embed="rId2"/>
          <a:stretch>
            <a:fillRect/>
          </a:stretch>
        </p:blipFill>
        <p:spPr>
          <a:xfrm>
            <a:off x="323850" y="1189740"/>
            <a:ext cx="5772150" cy="5010150"/>
          </a:xfrm>
          <a:prstGeom prst="rect">
            <a:avLst/>
          </a:prstGeom>
        </p:spPr>
      </p:pic>
      <p:pic>
        <p:nvPicPr>
          <p:cNvPr id="5" name="Imagen 4"/>
          <p:cNvPicPr>
            <a:picLocks noChangeAspect="1"/>
          </p:cNvPicPr>
          <p:nvPr/>
        </p:nvPicPr>
        <p:blipFill>
          <a:blip r:embed="rId3"/>
          <a:stretch>
            <a:fillRect/>
          </a:stretch>
        </p:blipFill>
        <p:spPr>
          <a:xfrm>
            <a:off x="6243527" y="2242252"/>
            <a:ext cx="5829300" cy="2905125"/>
          </a:xfrm>
          <a:prstGeom prst="rect">
            <a:avLst/>
          </a:prstGeom>
        </p:spPr>
      </p:pic>
      <p:pic>
        <p:nvPicPr>
          <p:cNvPr id="6" name="Imagen 5"/>
          <p:cNvPicPr>
            <a:picLocks noChangeAspect="1"/>
          </p:cNvPicPr>
          <p:nvPr/>
        </p:nvPicPr>
        <p:blipFill>
          <a:blip r:embed="rId4"/>
          <a:stretch>
            <a:fillRect/>
          </a:stretch>
        </p:blipFill>
        <p:spPr>
          <a:xfrm>
            <a:off x="3209925" y="1047750"/>
            <a:ext cx="5286375" cy="5810250"/>
          </a:xfrm>
          <a:prstGeom prst="rect">
            <a:avLst/>
          </a:prstGeom>
        </p:spPr>
      </p:pic>
    </p:spTree>
    <p:extLst>
      <p:ext uri="{BB962C8B-B14F-4D97-AF65-F5344CB8AC3E}">
        <p14:creationId xmlns:p14="http://schemas.microsoft.com/office/powerpoint/2010/main" val="3071438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2420" y="255056"/>
            <a:ext cx="11567160" cy="388411"/>
          </a:xfrm>
        </p:spPr>
        <p:txBody>
          <a:bodyPr>
            <a:noAutofit/>
          </a:bodyPr>
          <a:lstStyle/>
          <a:p>
            <a:r>
              <a:rPr lang="es-EC" sz="3200" b="1" dirty="0" err="1">
                <a:latin typeface="Century Gothic" panose="020B0502020202020204" pitchFamily="34" charset="0"/>
              </a:rPr>
              <a:t>OpenCage</a:t>
            </a:r>
            <a:r>
              <a:rPr lang="es-EC" sz="3200" b="1" dirty="0">
                <a:latin typeface="Century Gothic" panose="020B0502020202020204" pitchFamily="34" charset="0"/>
              </a:rPr>
              <a:t> </a:t>
            </a:r>
            <a:r>
              <a:rPr lang="es-EC" sz="3200" b="1" dirty="0" err="1">
                <a:latin typeface="Century Gothic" panose="020B0502020202020204" pitchFamily="34" charset="0"/>
              </a:rPr>
              <a:t>Geocoding</a:t>
            </a:r>
            <a:r>
              <a:rPr lang="es-EC" sz="3200" b="1" dirty="0">
                <a:latin typeface="Century Gothic" panose="020B0502020202020204" pitchFamily="34" charset="0"/>
              </a:rPr>
              <a:t> API</a:t>
            </a:r>
            <a:endParaRPr lang="es-EC" sz="3200" b="1" dirty="0">
              <a:latin typeface="Century Gothic" panose="020B0502020202020204" pitchFamily="34" charset="0"/>
            </a:endParaRPr>
          </a:p>
        </p:txBody>
      </p:sp>
      <p:pic>
        <p:nvPicPr>
          <p:cNvPr id="4" name="Imagen 3"/>
          <p:cNvPicPr>
            <a:picLocks noChangeAspect="1"/>
          </p:cNvPicPr>
          <p:nvPr/>
        </p:nvPicPr>
        <p:blipFill>
          <a:blip r:embed="rId2"/>
          <a:stretch>
            <a:fillRect/>
          </a:stretch>
        </p:blipFill>
        <p:spPr>
          <a:xfrm>
            <a:off x="843848" y="1572177"/>
            <a:ext cx="1743075" cy="4181475"/>
          </a:xfrm>
          <a:prstGeom prst="rect">
            <a:avLst/>
          </a:prstGeom>
        </p:spPr>
      </p:pic>
      <p:pic>
        <p:nvPicPr>
          <p:cNvPr id="7" name="Imagen 6"/>
          <p:cNvPicPr>
            <a:picLocks noChangeAspect="1"/>
          </p:cNvPicPr>
          <p:nvPr/>
        </p:nvPicPr>
        <p:blipFill>
          <a:blip r:embed="rId3"/>
          <a:stretch>
            <a:fillRect/>
          </a:stretch>
        </p:blipFill>
        <p:spPr>
          <a:xfrm>
            <a:off x="6501692" y="0"/>
            <a:ext cx="4781341" cy="6858000"/>
          </a:xfrm>
          <a:prstGeom prst="rect">
            <a:avLst/>
          </a:prstGeom>
        </p:spPr>
      </p:pic>
      <p:sp>
        <p:nvSpPr>
          <p:cNvPr id="8" name="Flecha a la derecha con bandas 7"/>
          <p:cNvSpPr/>
          <p:nvPr/>
        </p:nvSpPr>
        <p:spPr>
          <a:xfrm>
            <a:off x="4125432" y="2923953"/>
            <a:ext cx="1605516" cy="1010093"/>
          </a:xfrm>
          <a:prstGeom prst="striped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C"/>
          </a:p>
        </p:txBody>
      </p:sp>
      <p:pic>
        <p:nvPicPr>
          <p:cNvPr id="9" name="Imagen 8"/>
          <p:cNvPicPr>
            <a:picLocks noChangeAspect="1"/>
          </p:cNvPicPr>
          <p:nvPr/>
        </p:nvPicPr>
        <p:blipFill>
          <a:blip r:embed="rId4"/>
          <a:stretch>
            <a:fillRect/>
          </a:stretch>
        </p:blipFill>
        <p:spPr>
          <a:xfrm>
            <a:off x="2928604" y="523689"/>
            <a:ext cx="5200650" cy="61150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770335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2420" y="255056"/>
            <a:ext cx="11567160" cy="388411"/>
          </a:xfrm>
        </p:spPr>
        <p:txBody>
          <a:bodyPr>
            <a:noAutofit/>
          </a:bodyPr>
          <a:lstStyle/>
          <a:p>
            <a:r>
              <a:rPr lang="es-EC" sz="3200" b="1" dirty="0" smtClean="0">
                <a:latin typeface="Century Gothic" panose="020B0502020202020204" pitchFamily="34" charset="0"/>
              </a:rPr>
              <a:t>Visualizaciones</a:t>
            </a:r>
            <a:endParaRPr lang="es-EC" sz="3200" b="1" dirty="0">
              <a:latin typeface="Century Gothic" panose="020B0502020202020204" pitchFamily="34" charset="0"/>
            </a:endParaRPr>
          </a:p>
        </p:txBody>
      </p:sp>
      <p:pic>
        <p:nvPicPr>
          <p:cNvPr id="3" name="Imagen 2"/>
          <p:cNvPicPr>
            <a:picLocks noChangeAspect="1"/>
          </p:cNvPicPr>
          <p:nvPr/>
        </p:nvPicPr>
        <p:blipFill>
          <a:blip r:embed="rId2"/>
          <a:stretch>
            <a:fillRect/>
          </a:stretch>
        </p:blipFill>
        <p:spPr>
          <a:xfrm>
            <a:off x="0" y="1262648"/>
            <a:ext cx="12192000" cy="4949391"/>
          </a:xfrm>
          <a:prstGeom prst="rect">
            <a:avLst/>
          </a:prstGeom>
        </p:spPr>
      </p:pic>
    </p:spTree>
    <p:extLst>
      <p:ext uri="{BB962C8B-B14F-4D97-AF65-F5344CB8AC3E}">
        <p14:creationId xmlns:p14="http://schemas.microsoft.com/office/powerpoint/2010/main" val="129814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636</TotalTime>
  <Words>331</Words>
  <Application>Microsoft Office PowerPoint</Application>
  <PresentationFormat>Panorámica</PresentationFormat>
  <Paragraphs>58</Paragraphs>
  <Slides>13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13</vt:i4>
      </vt:variant>
    </vt:vector>
  </HeadingPairs>
  <TitlesOfParts>
    <vt:vector size="20" baseType="lpstr">
      <vt:lpstr>Arial</vt:lpstr>
      <vt:lpstr>Calibri</vt:lpstr>
      <vt:lpstr>Calibri Light</vt:lpstr>
      <vt:lpstr>Century Gothic</vt:lpstr>
      <vt:lpstr>Nirmala UI</vt:lpstr>
      <vt:lpstr>Wingdings</vt:lpstr>
      <vt:lpstr>Tema de Office</vt:lpstr>
      <vt:lpstr>Proyecto II Earthquake dataset</vt:lpstr>
      <vt:lpstr>Dataset</vt:lpstr>
      <vt:lpstr>Dataset</vt:lpstr>
      <vt:lpstr>Dataset</vt:lpstr>
      <vt:lpstr>Dataset – Valores faltantes </vt:lpstr>
      <vt:lpstr>Estrategia - OpenCage Geocoding API</vt:lpstr>
      <vt:lpstr>OpenCage Geocoding API</vt:lpstr>
      <vt:lpstr>OpenCage Geocoding API</vt:lpstr>
      <vt:lpstr>Visualizaciones</vt:lpstr>
      <vt:lpstr>Visualizaciones</vt:lpstr>
      <vt:lpstr>Visualizaciones</vt:lpstr>
      <vt:lpstr>Visualizaciones</vt:lpstr>
      <vt:lpstr>Visualizaciones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Predicciones de Ventas Alimenticias</dc:title>
  <dc:creator>ErWiN</dc:creator>
  <cp:lastModifiedBy>ErWiN</cp:lastModifiedBy>
  <cp:revision>17</cp:revision>
  <dcterms:created xsi:type="dcterms:W3CDTF">2023-03-26T18:51:30Z</dcterms:created>
  <dcterms:modified xsi:type="dcterms:W3CDTF">2023-04-17T03:55:03Z</dcterms:modified>
</cp:coreProperties>
</file>