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57" r:id="rId4"/>
    <p:sldId id="271" r:id="rId5"/>
    <p:sldId id="272" r:id="rId6"/>
    <p:sldId id="274" r:id="rId7"/>
    <p:sldId id="273" r:id="rId8"/>
    <p:sldId id="275" r:id="rId9"/>
    <p:sldId id="278" r:id="rId10"/>
    <p:sldId id="276" r:id="rId11"/>
    <p:sldId id="277" r:id="rId12"/>
    <p:sldId id="279" r:id="rId13"/>
    <p:sldId id="281" r:id="rId14"/>
    <p:sldId id="282" r:id="rId15"/>
    <p:sldId id="28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410" autoAdjust="0"/>
  </p:normalViewPr>
  <p:slideViewPr>
    <p:cSldViewPr snapToGrid="0">
      <p:cViewPr>
        <p:scale>
          <a:sx n="75" d="100"/>
          <a:sy n="75" d="100"/>
        </p:scale>
        <p:origin x="126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95983-5EBD-4CE4-814E-C4F23C0AEC1B}" type="datetimeFigureOut">
              <a:rPr lang="es-EC" smtClean="0"/>
              <a:t>2/5/2023</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871F2-1CF6-4545-AF34-8816F56F5451}" type="slidenum">
              <a:rPr lang="es-EC" smtClean="0"/>
              <a:t>‹Nº›</a:t>
            </a:fld>
            <a:endParaRPr lang="es-EC"/>
          </a:p>
        </p:txBody>
      </p:sp>
    </p:spTree>
    <p:extLst>
      <p:ext uri="{BB962C8B-B14F-4D97-AF65-F5344CB8AC3E}">
        <p14:creationId xmlns:p14="http://schemas.microsoft.com/office/powerpoint/2010/main" val="266440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smtClean="0"/>
              <a:t>Voy a presentarles un modelo para</a:t>
            </a:r>
            <a:r>
              <a:rPr lang="es-EC" baseline="0" dirty="0" smtClean="0"/>
              <a:t> la</a:t>
            </a:r>
            <a:r>
              <a:rPr lang="es-EC" dirty="0" smtClean="0"/>
              <a:t> extracción de información de una base a datos</a:t>
            </a:r>
            <a:endParaRPr lang="es-EC" dirty="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1</a:t>
            </a:fld>
            <a:endParaRPr lang="es-EC"/>
          </a:p>
        </p:txBody>
      </p:sp>
    </p:spTree>
    <p:extLst>
      <p:ext uri="{BB962C8B-B14F-4D97-AF65-F5344CB8AC3E}">
        <p14:creationId xmlns:p14="http://schemas.microsoft.com/office/powerpoint/2010/main" val="786767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r>
              <a:rPr lang="es-EC" baseline="0" dirty="0" smtClean="0"/>
              <a:t> Me llamó la atención que en Sudamérica no existan alertas rojas</a:t>
            </a:r>
          </a:p>
          <a:p>
            <a:r>
              <a:rPr lang="es-EC" baseline="0" dirty="0" smtClean="0"/>
              <a:t>Por ejemplo, yo hubiera pensado que el terremoto del 2016 sería considerado como una alerta roja</a:t>
            </a:r>
          </a:p>
        </p:txBody>
      </p:sp>
      <p:sp>
        <p:nvSpPr>
          <p:cNvPr id="4" name="Marcador de número de diapositiva 3"/>
          <p:cNvSpPr>
            <a:spLocks noGrp="1"/>
          </p:cNvSpPr>
          <p:nvPr>
            <p:ph type="sldNum" sz="quarter" idx="10"/>
          </p:nvPr>
        </p:nvSpPr>
        <p:spPr/>
        <p:txBody>
          <a:bodyPr/>
          <a:lstStyle/>
          <a:p>
            <a:fld id="{3F1871F2-1CF6-4545-AF34-8816F56F5451}" type="slidenum">
              <a:rPr lang="es-EC" smtClean="0"/>
              <a:t>10</a:t>
            </a:fld>
            <a:endParaRPr lang="es-EC"/>
          </a:p>
        </p:txBody>
      </p:sp>
    </p:spTree>
    <p:extLst>
      <p:ext uri="{BB962C8B-B14F-4D97-AF65-F5344CB8AC3E}">
        <p14:creationId xmlns:p14="http://schemas.microsoft.com/office/powerpoint/2010/main" val="1747548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a:p>
            <a:r>
              <a:rPr lang="es-EC" baseline="0" dirty="0" err="1" smtClean="0"/>
              <a:t>Aprovachando</a:t>
            </a:r>
            <a:r>
              <a:rPr lang="es-EC" baseline="0" dirty="0" smtClean="0"/>
              <a:t> los datos de coordenadas, se puede graficar en un mapa los epicentros</a:t>
            </a:r>
          </a:p>
          <a:p>
            <a:r>
              <a:rPr lang="es-EC" baseline="0" dirty="0" smtClean="0"/>
              <a:t>El terremoto del 2016 fue catalogado con una alerta naranja, supongo que comparativamente no afecto tanto como otros terremotos en otros lugares</a:t>
            </a:r>
          </a:p>
          <a:p>
            <a:endParaRPr lang="es-EC" baseline="0" dirty="0" smtClean="0"/>
          </a:p>
          <a:p>
            <a:r>
              <a:rPr lang="es-EC" baseline="0" dirty="0" smtClean="0"/>
              <a:t>Veamos la ubicación de los terremotos con alerta roja</a:t>
            </a:r>
          </a:p>
        </p:txBody>
      </p:sp>
      <p:sp>
        <p:nvSpPr>
          <p:cNvPr id="4" name="Marcador de número de diapositiva 3"/>
          <p:cNvSpPr>
            <a:spLocks noGrp="1"/>
          </p:cNvSpPr>
          <p:nvPr>
            <p:ph type="sldNum" sz="quarter" idx="10"/>
          </p:nvPr>
        </p:nvSpPr>
        <p:spPr/>
        <p:txBody>
          <a:bodyPr/>
          <a:lstStyle/>
          <a:p>
            <a:fld id="{3F1871F2-1CF6-4545-AF34-8816F56F5451}" type="slidenum">
              <a:rPr lang="es-EC" smtClean="0"/>
              <a:t>11</a:t>
            </a:fld>
            <a:endParaRPr lang="es-EC"/>
          </a:p>
        </p:txBody>
      </p:sp>
    </p:spTree>
    <p:extLst>
      <p:ext uri="{BB962C8B-B14F-4D97-AF65-F5344CB8AC3E}">
        <p14:creationId xmlns:p14="http://schemas.microsoft.com/office/powerpoint/2010/main" val="208045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12</a:t>
            </a:fld>
            <a:endParaRPr lang="es-EC"/>
          </a:p>
        </p:txBody>
      </p:sp>
    </p:spTree>
    <p:extLst>
      <p:ext uri="{BB962C8B-B14F-4D97-AF65-F5344CB8AC3E}">
        <p14:creationId xmlns:p14="http://schemas.microsoft.com/office/powerpoint/2010/main" val="377860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13</a:t>
            </a:fld>
            <a:endParaRPr lang="es-EC"/>
          </a:p>
        </p:txBody>
      </p:sp>
    </p:spTree>
    <p:extLst>
      <p:ext uri="{BB962C8B-B14F-4D97-AF65-F5344CB8AC3E}">
        <p14:creationId xmlns:p14="http://schemas.microsoft.com/office/powerpoint/2010/main" val="3629559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a:p>
            <a:r>
              <a:rPr lang="es-EC" baseline="0" dirty="0" smtClean="0"/>
              <a:t>Indonesia</a:t>
            </a:r>
          </a:p>
          <a:p>
            <a:r>
              <a:rPr lang="es-EC" baseline="0" dirty="0" smtClean="0"/>
              <a:t>Chile</a:t>
            </a:r>
          </a:p>
          <a:p>
            <a:r>
              <a:rPr lang="es-EC" baseline="0" dirty="0" smtClean="0"/>
              <a:t>Perú</a:t>
            </a:r>
          </a:p>
          <a:p>
            <a:r>
              <a:rPr lang="es-EC" baseline="0" dirty="0" smtClean="0"/>
              <a:t>México</a:t>
            </a:r>
          </a:p>
          <a:p>
            <a:r>
              <a:rPr lang="es-EC" baseline="0" dirty="0" smtClean="0"/>
              <a:t>Rusia</a:t>
            </a:r>
          </a:p>
          <a:p>
            <a:r>
              <a:rPr lang="es-EC" baseline="0" dirty="0" smtClean="0"/>
              <a:t>China</a:t>
            </a:r>
          </a:p>
          <a:p>
            <a:r>
              <a:rPr lang="es-EC" baseline="0" dirty="0" smtClean="0"/>
              <a:t>USA</a:t>
            </a:r>
          </a:p>
        </p:txBody>
      </p:sp>
      <p:sp>
        <p:nvSpPr>
          <p:cNvPr id="4" name="Marcador de número de diapositiva 3"/>
          <p:cNvSpPr>
            <a:spLocks noGrp="1"/>
          </p:cNvSpPr>
          <p:nvPr>
            <p:ph type="sldNum" sz="quarter" idx="10"/>
          </p:nvPr>
        </p:nvSpPr>
        <p:spPr/>
        <p:txBody>
          <a:bodyPr/>
          <a:lstStyle/>
          <a:p>
            <a:fld id="{3F1871F2-1CF6-4545-AF34-8816F56F5451}" type="slidenum">
              <a:rPr lang="es-EC" smtClean="0"/>
              <a:t>14</a:t>
            </a:fld>
            <a:endParaRPr lang="es-EC"/>
          </a:p>
        </p:txBody>
      </p:sp>
    </p:spTree>
    <p:extLst>
      <p:ext uri="{BB962C8B-B14F-4D97-AF65-F5344CB8AC3E}">
        <p14:creationId xmlns:p14="http://schemas.microsoft.com/office/powerpoint/2010/main" val="3470141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C" baseline="0" dirty="0" smtClean="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15</a:t>
            </a:fld>
            <a:endParaRPr lang="es-EC"/>
          </a:p>
        </p:txBody>
      </p:sp>
    </p:spTree>
    <p:extLst>
      <p:ext uri="{BB962C8B-B14F-4D97-AF65-F5344CB8AC3E}">
        <p14:creationId xmlns:p14="http://schemas.microsoft.com/office/powerpoint/2010/main" val="294510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smtClean="0"/>
              <a:t>Mi objetivo es</a:t>
            </a:r>
            <a:r>
              <a:rPr lang="es-EC" baseline="0" dirty="0" smtClean="0"/>
              <a:t> de ilustrar mediante un ejemplo el proceso de conversión de datos en conocimiento.</a:t>
            </a:r>
          </a:p>
          <a:p>
            <a:endParaRPr lang="es-EC" baseline="0" dirty="0" smtClean="0"/>
          </a:p>
          <a:p>
            <a:r>
              <a:rPr lang="es-EC" baseline="0" dirty="0" smtClean="0"/>
              <a:t>Para esto voy a usar una base de datos que contiene un registro de todos lo terremotos ocurridos desde 01 ENE 2001 hasta 01 ENE 2023. (terremoto = evento telúrico &gt; 6.5)</a:t>
            </a:r>
          </a:p>
          <a:p>
            <a:endParaRPr lang="es-EC" baseline="0" dirty="0" smtClean="0"/>
          </a:p>
          <a:p>
            <a:r>
              <a:rPr lang="es-EC" baseline="0" dirty="0" smtClean="0"/>
              <a:t>Pasemos  a revisar un poco la metodología usada para procesar esta información.</a:t>
            </a:r>
            <a:endParaRPr lang="es-EC" dirty="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2</a:t>
            </a:fld>
            <a:endParaRPr lang="es-EC"/>
          </a:p>
        </p:txBody>
      </p:sp>
    </p:spTree>
    <p:extLst>
      <p:ext uri="{BB962C8B-B14F-4D97-AF65-F5344CB8AC3E}">
        <p14:creationId xmlns:p14="http://schemas.microsoft.com/office/powerpoint/2010/main" val="4187032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smtClean="0"/>
              <a:t>A nivel</a:t>
            </a:r>
            <a:r>
              <a:rPr lang="es-EC" baseline="0" dirty="0" smtClean="0"/>
              <a:t> de datos:</a:t>
            </a:r>
          </a:p>
          <a:p>
            <a:r>
              <a:rPr lang="es-EC" baseline="0" dirty="0" smtClean="0"/>
              <a:t>Base de datos la materia prima que vamos a usar para poder extraer conocimiento </a:t>
            </a:r>
          </a:p>
          <a:p>
            <a:r>
              <a:rPr lang="es-EC" dirty="0" smtClean="0"/>
              <a:t>Les comento de manera resumida en que consisten los</a:t>
            </a:r>
            <a:r>
              <a:rPr lang="es-EC" baseline="0" dirty="0" smtClean="0"/>
              <a:t> campos más importantes para tener una idea de que datos están a nuestra disposición</a:t>
            </a:r>
          </a:p>
          <a:p>
            <a:endParaRPr lang="es-EC" dirty="0" smtClean="0"/>
          </a:p>
          <a:p>
            <a:r>
              <a:rPr lang="es-EC" dirty="0" smtClean="0"/>
              <a:t>La base</a:t>
            </a:r>
            <a:r>
              <a:rPr lang="es-EC" baseline="0" dirty="0" smtClean="0"/>
              <a:t> de datos consta de alrededor de 19 campos, los más importantes: </a:t>
            </a:r>
          </a:p>
          <a:p>
            <a:endParaRPr lang="es-EC" baseline="0" dirty="0" smtClean="0"/>
          </a:p>
          <a:p>
            <a:r>
              <a:rPr lang="es-EC" baseline="0" dirty="0" smtClean="0"/>
              <a:t>En cuanto a la integridad de la base, hay campos donde falta información. Los datos están incompletos</a:t>
            </a:r>
          </a:p>
          <a:p>
            <a:endParaRPr lang="es-EC" baseline="0" dirty="0" smtClean="0"/>
          </a:p>
          <a:p>
            <a:r>
              <a:rPr lang="es-EC" baseline="0" dirty="0" smtClean="0"/>
              <a:t>Esto nos obliga a formularnos una estrategia para remediar esto, tratando en lo posible de ser lo más precisos</a:t>
            </a:r>
          </a:p>
          <a:p>
            <a:endParaRPr lang="es-EC" dirty="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3</a:t>
            </a:fld>
            <a:endParaRPr lang="es-EC"/>
          </a:p>
        </p:txBody>
      </p:sp>
    </p:spTree>
    <p:extLst>
      <p:ext uri="{BB962C8B-B14F-4D97-AF65-F5344CB8AC3E}">
        <p14:creationId xmlns:p14="http://schemas.microsoft.com/office/powerpoint/2010/main" val="276382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smtClean="0"/>
              <a:t>Hablemos de</a:t>
            </a:r>
            <a:r>
              <a:rPr lang="es-EC" baseline="0" dirty="0" smtClean="0"/>
              <a:t> la estrategia usada para imputar los datos faltantes</a:t>
            </a:r>
          </a:p>
          <a:p>
            <a:endParaRPr lang="es-EC" baseline="0" dirty="0" smtClean="0"/>
          </a:p>
          <a:p>
            <a:r>
              <a:rPr lang="es-EC" baseline="0" dirty="0" smtClean="0"/>
              <a:t>Para el caso de los campos de continente y país, gracias a que si dispongo de la información de las coordenadas geográficas, puedo apoyarme en un servicio de </a:t>
            </a:r>
            <a:r>
              <a:rPr lang="es-EC" baseline="0" dirty="0" err="1" smtClean="0"/>
              <a:t>Geocodificación</a:t>
            </a:r>
            <a:endParaRPr lang="es-EC" baseline="0" dirty="0" smtClean="0"/>
          </a:p>
          <a:p>
            <a:endParaRPr lang="es-EC" baseline="0" dirty="0" smtClean="0"/>
          </a:p>
          <a:p>
            <a:r>
              <a:rPr lang="es-EC" baseline="0" dirty="0" smtClean="0"/>
              <a:t>Use un API llamado </a:t>
            </a:r>
            <a:r>
              <a:rPr lang="es-EC" baseline="0" dirty="0" err="1" smtClean="0"/>
              <a:t>Geocoding</a:t>
            </a:r>
            <a:r>
              <a:rPr lang="es-EC" baseline="0" dirty="0" smtClean="0"/>
              <a:t> provisto por </a:t>
            </a:r>
            <a:r>
              <a:rPr lang="es-EC" baseline="0" dirty="0" err="1" smtClean="0"/>
              <a:t>OpenCage</a:t>
            </a:r>
            <a:r>
              <a:rPr lang="es-EC" baseline="0" dirty="0" smtClean="0"/>
              <a:t>, donde entregué las coordenadas y me devolvió información, bastantes campos. Si la coordenada correspondía a un lugar continental, tenía información del código del país, la moneda, dominio internet, código postal en algunos casos.</a:t>
            </a:r>
          </a:p>
          <a:p>
            <a:endParaRPr lang="es-EC" baseline="0" dirty="0" smtClean="0"/>
          </a:p>
          <a:p>
            <a:r>
              <a:rPr lang="es-EC" baseline="0" dirty="0" smtClean="0"/>
              <a:t>También se corrigieron inconsistencias, por ejemplo:  país california. / Estados Unidos vs Estados unidos de América / Salvador vs El Salvador</a:t>
            </a:r>
          </a:p>
          <a:p>
            <a:endParaRPr lang="es-EC" baseline="0" dirty="0" smtClean="0"/>
          </a:p>
          <a:p>
            <a:r>
              <a:rPr lang="es-EC" b="1" baseline="0" dirty="0" smtClean="0"/>
              <a:t>Para las alertas:</a:t>
            </a:r>
          </a:p>
          <a:p>
            <a:endParaRPr lang="es-EC" baseline="0" dirty="0" smtClean="0"/>
          </a:p>
          <a:p>
            <a:r>
              <a:rPr lang="es-EC" baseline="0" dirty="0" smtClean="0"/>
              <a:t>Es un problema de categorías</a:t>
            </a:r>
          </a:p>
          <a:p>
            <a:r>
              <a:rPr lang="es-EC" baseline="0" dirty="0" smtClean="0"/>
              <a:t>Probé algunos modelos de clasificación, </a:t>
            </a:r>
            <a:r>
              <a:rPr lang="es-EC" baseline="0" dirty="0" err="1" smtClean="0"/>
              <a:t>Random</a:t>
            </a:r>
            <a:r>
              <a:rPr lang="es-EC" baseline="0" dirty="0" smtClean="0"/>
              <a:t> </a:t>
            </a:r>
            <a:r>
              <a:rPr lang="es-EC" baseline="0" dirty="0" err="1" smtClean="0"/>
              <a:t>Forest</a:t>
            </a:r>
            <a:r>
              <a:rPr lang="es-EC" baseline="0" dirty="0" smtClean="0"/>
              <a:t>, Árboles de Decisión, etc. Sin embargo el modelo que mejor desempeño tuvo fuel el Clasificador LGMB.</a:t>
            </a:r>
          </a:p>
          <a:p>
            <a:endParaRPr lang="es-EC"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C" baseline="0" dirty="0" smtClean="0"/>
              <a:t>En base todos los datos, este algoritmo es capas de predecir el nivel de alerta que corresponde a cada evento.</a:t>
            </a:r>
          </a:p>
          <a:p>
            <a:endParaRPr lang="es-EC" baseline="0" dirty="0" smtClean="0"/>
          </a:p>
          <a:p>
            <a:endParaRPr lang="es-EC" baseline="0" dirty="0" smtClean="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4</a:t>
            </a:fld>
            <a:endParaRPr lang="es-EC"/>
          </a:p>
        </p:txBody>
      </p:sp>
    </p:spTree>
    <p:extLst>
      <p:ext uri="{BB962C8B-B14F-4D97-AF65-F5344CB8AC3E}">
        <p14:creationId xmlns:p14="http://schemas.microsoft.com/office/powerpoint/2010/main" val="316870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C" dirty="0" smtClean="0"/>
              <a:t>Centrémonos</a:t>
            </a:r>
            <a:r>
              <a:rPr lang="es-EC" baseline="0" dirty="0" smtClean="0"/>
              <a:t> en la metodología usada para predecir las alertas.</a:t>
            </a:r>
          </a:p>
          <a:p>
            <a:endParaRPr lang="es-EC" baseline="0" dirty="0" smtClean="0"/>
          </a:p>
          <a:p>
            <a:r>
              <a:rPr lang="es-EC" baseline="0" dirty="0" smtClean="0"/>
              <a:t>Antes que nada veamos la distribución que tiene en la base de datos.</a:t>
            </a:r>
          </a:p>
          <a:p>
            <a:r>
              <a:rPr lang="es-EC" baseline="0" dirty="0" smtClean="0"/>
              <a:t>Primero, esta desbalanceada.</a:t>
            </a:r>
          </a:p>
          <a:p>
            <a:r>
              <a:rPr lang="es-EC" baseline="0" dirty="0" smtClean="0"/>
              <a:t>Segundo, cantidad de alertas faltantes. Hay 367 eventos que no están categorizados con una alerta</a:t>
            </a:r>
          </a:p>
          <a:p>
            <a:endParaRPr lang="es-EC" baseline="0" dirty="0" smtClean="0"/>
          </a:p>
          <a:p>
            <a:endParaRPr lang="es-EC" baseline="0" dirty="0" smtClean="0"/>
          </a:p>
          <a:p>
            <a:r>
              <a:rPr lang="es-EC" baseline="0" dirty="0" smtClean="0"/>
              <a:t>Cómo integré esta condición (el desbalance) en el clasificador LGMB: </a:t>
            </a:r>
            <a:r>
              <a:rPr lang="es-ES" sz="1200" b="0" kern="1200" dirty="0" smtClean="0">
                <a:solidFill>
                  <a:schemeClr val="tx1"/>
                </a:solidFill>
                <a:effectLst/>
                <a:latin typeface="+mn-lt"/>
                <a:ea typeface="+mn-ea"/>
                <a:cs typeface="+mn-cs"/>
              </a:rPr>
              <a:t>Usando</a:t>
            </a:r>
            <a:r>
              <a:rPr lang="es-ES" sz="1200" b="0" kern="1200" baseline="0" dirty="0" smtClean="0">
                <a:solidFill>
                  <a:schemeClr val="tx1"/>
                </a:solidFill>
                <a:effectLst/>
                <a:latin typeface="+mn-lt"/>
                <a:ea typeface="+mn-ea"/>
                <a:cs typeface="+mn-cs"/>
              </a:rPr>
              <a:t> </a:t>
            </a:r>
            <a:r>
              <a:rPr lang="es-ES" sz="1200" b="0" kern="1200" dirty="0" smtClean="0">
                <a:solidFill>
                  <a:schemeClr val="tx1"/>
                </a:solidFill>
                <a:effectLst/>
                <a:latin typeface="+mn-lt"/>
                <a:ea typeface="+mn-ea"/>
                <a:cs typeface="+mn-cs"/>
              </a:rPr>
              <a:t>la métrica de evaluación </a:t>
            </a:r>
            <a:r>
              <a:rPr lang="es-ES" sz="1200" b="0" kern="1200" dirty="0" smtClean="0">
                <a:solidFill>
                  <a:schemeClr val="tx1"/>
                </a:solidFill>
                <a:effectLst/>
                <a:latin typeface="+mn-lt"/>
                <a:ea typeface="+mn-ea"/>
                <a:cs typeface="+mn-cs"/>
              </a:rPr>
              <a:t>`f1_weighted`  </a:t>
            </a:r>
            <a:r>
              <a:rPr lang="es-ES" sz="1200" b="0" kern="1200" dirty="0" smtClean="0">
                <a:solidFill>
                  <a:schemeClr val="tx1"/>
                </a:solidFill>
                <a:effectLst/>
                <a:latin typeface="+mn-lt"/>
                <a:ea typeface="+mn-ea"/>
                <a:cs typeface="+mn-cs"/>
              </a:rPr>
              <a:t>ya que toma en cuenta la precisión y el </a:t>
            </a:r>
            <a:r>
              <a:rPr lang="es-ES" sz="1200" b="0" kern="1200" dirty="0" err="1" smtClean="0">
                <a:solidFill>
                  <a:schemeClr val="tx1"/>
                </a:solidFill>
                <a:effectLst/>
                <a:latin typeface="+mn-lt"/>
                <a:ea typeface="+mn-ea"/>
                <a:cs typeface="+mn-cs"/>
              </a:rPr>
              <a:t>recall</a:t>
            </a:r>
            <a:r>
              <a:rPr lang="es-ES" sz="1200" b="0" kern="1200" dirty="0" smtClean="0">
                <a:solidFill>
                  <a:schemeClr val="tx1"/>
                </a:solidFill>
                <a:effectLst/>
                <a:latin typeface="+mn-lt"/>
                <a:ea typeface="+mn-ea"/>
                <a:cs typeface="+mn-cs"/>
              </a:rPr>
              <a:t>. Esto es útil para objetivos de clasificación desbalanceados</a:t>
            </a:r>
          </a:p>
          <a:p>
            <a:endParaRPr lang="es-ES" sz="1200" b="0" kern="1200" dirty="0" smtClean="0">
              <a:solidFill>
                <a:schemeClr val="tx1"/>
              </a:solidFill>
              <a:effectLst/>
              <a:latin typeface="+mn-lt"/>
              <a:ea typeface="+mn-ea"/>
              <a:cs typeface="+mn-cs"/>
            </a:endParaRPr>
          </a:p>
          <a:p>
            <a:r>
              <a:rPr lang="es-ES" sz="1200" b="0" kern="1200" dirty="0" smtClean="0">
                <a:solidFill>
                  <a:schemeClr val="tx1"/>
                </a:solidFill>
                <a:effectLst/>
                <a:latin typeface="+mn-lt"/>
                <a:ea typeface="+mn-ea"/>
                <a:cs typeface="+mn-cs"/>
              </a:rPr>
              <a:t>Se hizo</a:t>
            </a:r>
            <a:r>
              <a:rPr lang="es-ES" sz="1200" b="0" kern="1200" baseline="0" dirty="0" smtClean="0">
                <a:solidFill>
                  <a:schemeClr val="tx1"/>
                </a:solidFill>
                <a:effectLst/>
                <a:latin typeface="+mn-lt"/>
                <a:ea typeface="+mn-ea"/>
                <a:cs typeface="+mn-cs"/>
              </a:rPr>
              <a:t> Ingeniería de características: Tratar de optimizar la información en base a datos ya existentes. Se eliminó por ejemplo el nombre del evento, Se </a:t>
            </a:r>
            <a:r>
              <a:rPr lang="es-ES" sz="1200" b="0" kern="1200" baseline="0" dirty="0" err="1" smtClean="0">
                <a:solidFill>
                  <a:schemeClr val="tx1"/>
                </a:solidFill>
                <a:effectLst/>
                <a:latin typeface="+mn-lt"/>
                <a:ea typeface="+mn-ea"/>
                <a:cs typeface="+mn-cs"/>
              </a:rPr>
              <a:t>granularizó</a:t>
            </a:r>
            <a:r>
              <a:rPr lang="es-ES" sz="1200" b="0" kern="1200" baseline="0" dirty="0" smtClean="0">
                <a:solidFill>
                  <a:schemeClr val="tx1"/>
                </a:solidFill>
                <a:effectLst/>
                <a:latin typeface="+mn-lt"/>
                <a:ea typeface="+mn-ea"/>
                <a:cs typeface="+mn-cs"/>
              </a:rPr>
              <a:t> los datos de la fecha y hora.</a:t>
            </a:r>
            <a:endParaRPr lang="es-ES" sz="1200" b="0" kern="1200" dirty="0" smtClean="0">
              <a:solidFill>
                <a:schemeClr val="tx1"/>
              </a:solidFill>
              <a:effectLst/>
              <a:latin typeface="+mn-lt"/>
              <a:ea typeface="+mn-ea"/>
              <a:cs typeface="+mn-cs"/>
            </a:endParaRPr>
          </a:p>
          <a:p>
            <a:endParaRPr lang="es-ES" sz="1200" b="0" kern="1200" dirty="0" smtClean="0">
              <a:solidFill>
                <a:schemeClr val="tx1"/>
              </a:solidFill>
              <a:effectLst/>
              <a:latin typeface="+mn-lt"/>
              <a:ea typeface="+mn-ea"/>
              <a:cs typeface="+mn-cs"/>
            </a:endParaRPr>
          </a:p>
          <a:p>
            <a:r>
              <a:rPr lang="es-ES" sz="1200" b="0" kern="1200" dirty="0" smtClean="0">
                <a:solidFill>
                  <a:schemeClr val="tx1"/>
                </a:solidFill>
                <a:effectLst/>
                <a:latin typeface="+mn-lt"/>
                <a:ea typeface="+mn-ea"/>
                <a:cs typeface="+mn-cs"/>
              </a:rPr>
              <a:t>También aplique</a:t>
            </a:r>
            <a:r>
              <a:rPr lang="es-ES" sz="1200" b="0" kern="1200" baseline="0" dirty="0" smtClean="0">
                <a:solidFill>
                  <a:schemeClr val="tx1"/>
                </a:solidFill>
                <a:effectLst/>
                <a:latin typeface="+mn-lt"/>
                <a:ea typeface="+mn-ea"/>
                <a:cs typeface="+mn-cs"/>
              </a:rPr>
              <a:t> una técnica de reducción de dimensiones que ayuda a que el modelo se prediga mejor.</a:t>
            </a:r>
          </a:p>
          <a:p>
            <a:endParaRPr lang="es-ES" sz="1200" b="0" kern="1200" baseline="0" dirty="0" smtClean="0">
              <a:solidFill>
                <a:schemeClr val="tx1"/>
              </a:solidFill>
              <a:effectLst/>
              <a:latin typeface="+mn-lt"/>
              <a:ea typeface="+mn-ea"/>
              <a:cs typeface="+mn-cs"/>
            </a:endParaRPr>
          </a:p>
          <a:p>
            <a:r>
              <a:rPr lang="es-ES" sz="1200" b="0" kern="1200" baseline="0" dirty="0" smtClean="0">
                <a:solidFill>
                  <a:schemeClr val="tx1"/>
                </a:solidFill>
                <a:effectLst/>
                <a:latin typeface="+mn-lt"/>
                <a:ea typeface="+mn-ea"/>
                <a:cs typeface="+mn-cs"/>
              </a:rPr>
              <a:t>Al final tuve un puntaje del 89.4% para los datos de prueba</a:t>
            </a:r>
          </a:p>
          <a:p>
            <a:endParaRPr lang="es-ES" sz="1200" b="0" kern="1200" baseline="0" dirty="0" smtClean="0">
              <a:solidFill>
                <a:schemeClr val="tx1"/>
              </a:solidFill>
              <a:effectLst/>
              <a:latin typeface="+mn-lt"/>
              <a:ea typeface="+mn-ea"/>
              <a:cs typeface="+mn-cs"/>
            </a:endParaRPr>
          </a:p>
          <a:p>
            <a:r>
              <a:rPr lang="es-ES" sz="1200" b="0" kern="1200" baseline="0" dirty="0" smtClean="0">
                <a:solidFill>
                  <a:schemeClr val="tx1"/>
                </a:solidFill>
                <a:effectLst/>
                <a:latin typeface="+mn-lt"/>
                <a:ea typeface="+mn-ea"/>
                <a:cs typeface="+mn-cs"/>
              </a:rPr>
              <a:t>Matriz de confusión</a:t>
            </a:r>
          </a:p>
          <a:p>
            <a:endParaRPr lang="es-ES" sz="1200" b="0" kern="1200" baseline="0" dirty="0" smtClean="0">
              <a:solidFill>
                <a:schemeClr val="tx1"/>
              </a:solidFill>
              <a:effectLst/>
              <a:latin typeface="+mn-lt"/>
              <a:ea typeface="+mn-ea"/>
              <a:cs typeface="+mn-cs"/>
            </a:endParaRPr>
          </a:p>
          <a:p>
            <a:r>
              <a:rPr lang="es-ES" sz="1200" b="0" kern="1200" baseline="0" dirty="0" smtClean="0">
                <a:solidFill>
                  <a:schemeClr val="tx1"/>
                </a:solidFill>
                <a:effectLst/>
                <a:latin typeface="+mn-lt"/>
                <a:ea typeface="+mn-ea"/>
                <a:cs typeface="+mn-cs"/>
              </a:rPr>
              <a:t>Por último veamos cual fue el aporte de cada columna a la predicción.: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mn-lt"/>
                <a:ea typeface="+mn-ea"/>
                <a:cs typeface="+mn-cs"/>
              </a:rPr>
              <a:t>Sig: A number describing how significant the event is. Larger numbers indicate a more significant event. This value is determined on a number of factors, including: magnitude, maximum MMI, felt reports, and estimated impact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err="1" smtClean="0">
                <a:solidFill>
                  <a:schemeClr val="tx1"/>
                </a:solidFill>
                <a:effectLst/>
                <a:latin typeface="+mn-lt"/>
                <a:ea typeface="+mn-ea"/>
                <a:cs typeface="+mn-cs"/>
              </a:rPr>
              <a:t>Dmin</a:t>
            </a:r>
            <a:r>
              <a:rPr lang="en-US" sz="1200" b="0" kern="1200" dirty="0" smtClean="0">
                <a:solidFill>
                  <a:schemeClr val="tx1"/>
                </a:solidFill>
                <a:effectLst/>
                <a:latin typeface="+mn-lt"/>
                <a:ea typeface="+mn-ea"/>
                <a:cs typeface="+mn-cs"/>
              </a:rPr>
              <a:t>: Horizontal distance from the epicenter to the nearest station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C" baseline="0" dirty="0" smtClean="0"/>
              <a:t>MMI: Intensidad Instrumental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mn-lt"/>
                <a:ea typeface="+mn-ea"/>
                <a:cs typeface="+mn-cs"/>
              </a:rPr>
              <a:t>GAP: The largest azimuthal gap between azimuthally adjacent stations (in degrees). In general, the smaller this number, the more reliable is the calculated horizontal position of the earthquake.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C" baseline="0" dirty="0" smtClean="0"/>
              <a:t>CDI: Intensidad reportada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mn-lt"/>
                <a:ea typeface="+mn-ea"/>
                <a:cs typeface="+mn-cs"/>
              </a:rPr>
              <a:t>NST: The total number of seismic stations used to determine earthquake location.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C" u="sng"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C" u="none" baseline="0" dirty="0" smtClean="0"/>
              <a:t>Al final de todo este proceso, una vez que ya tengo limpia y reconstruida mi base de datos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C"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C"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C" baseline="0" dirty="0" smtClean="0"/>
              <a:t>DATOS pasamos a INFORMACIÓN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smtClean="0">
              <a:solidFill>
                <a:schemeClr val="tx1"/>
              </a:solidFill>
              <a:effectLst/>
              <a:latin typeface="+mn-lt"/>
              <a:ea typeface="+mn-ea"/>
              <a:cs typeface="+mn-cs"/>
            </a:endParaRPr>
          </a:p>
          <a:p>
            <a:endParaRPr lang="es-ES" sz="1200" b="0" kern="1200" baseline="0" dirty="0" smtClean="0">
              <a:solidFill>
                <a:schemeClr val="tx1"/>
              </a:solidFill>
              <a:effectLst/>
              <a:latin typeface="+mn-lt"/>
              <a:ea typeface="+mn-ea"/>
              <a:cs typeface="+mn-cs"/>
            </a:endParaRPr>
          </a:p>
          <a:p>
            <a:endParaRPr lang="es-ES"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3F1871F2-1CF6-4545-AF34-8816F56F5451}" type="slidenum">
              <a:rPr lang="es-EC" smtClean="0"/>
              <a:t>5</a:t>
            </a:fld>
            <a:endParaRPr lang="es-EC"/>
          </a:p>
        </p:txBody>
      </p:sp>
    </p:spTree>
    <p:extLst>
      <p:ext uri="{BB962C8B-B14F-4D97-AF65-F5344CB8AC3E}">
        <p14:creationId xmlns:p14="http://schemas.microsoft.com/office/powerpoint/2010/main" val="164998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a:p>
            <a:r>
              <a:rPr lang="es-EC" baseline="0" dirty="0" smtClean="0"/>
              <a:t>Podemos empezar a producir información de los datos:	Cómo quedó la distribución de alertas</a:t>
            </a:r>
          </a:p>
        </p:txBody>
      </p:sp>
      <p:sp>
        <p:nvSpPr>
          <p:cNvPr id="4" name="Marcador de número de diapositiva 3"/>
          <p:cNvSpPr>
            <a:spLocks noGrp="1"/>
          </p:cNvSpPr>
          <p:nvPr>
            <p:ph type="sldNum" sz="quarter" idx="10"/>
          </p:nvPr>
        </p:nvSpPr>
        <p:spPr/>
        <p:txBody>
          <a:bodyPr/>
          <a:lstStyle/>
          <a:p>
            <a:fld id="{3F1871F2-1CF6-4545-AF34-8816F56F5451}" type="slidenum">
              <a:rPr lang="es-EC" smtClean="0"/>
              <a:t>6</a:t>
            </a:fld>
            <a:endParaRPr lang="es-EC"/>
          </a:p>
        </p:txBody>
      </p:sp>
    </p:spTree>
    <p:extLst>
      <p:ext uri="{BB962C8B-B14F-4D97-AF65-F5344CB8AC3E}">
        <p14:creationId xmlns:p14="http://schemas.microsoft.com/office/powerpoint/2010/main" val="106108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a:p>
            <a:r>
              <a:rPr lang="es-EC" baseline="0" dirty="0" smtClean="0"/>
              <a:t>Podemos empezar a producir información de los datos:	Dónde ha ocurrido la mayor cantidad de terremotos? TOP 20</a:t>
            </a:r>
          </a:p>
        </p:txBody>
      </p:sp>
      <p:sp>
        <p:nvSpPr>
          <p:cNvPr id="4" name="Marcador de número de diapositiva 3"/>
          <p:cNvSpPr>
            <a:spLocks noGrp="1"/>
          </p:cNvSpPr>
          <p:nvPr>
            <p:ph type="sldNum" sz="quarter" idx="10"/>
          </p:nvPr>
        </p:nvSpPr>
        <p:spPr/>
        <p:txBody>
          <a:bodyPr/>
          <a:lstStyle/>
          <a:p>
            <a:fld id="{3F1871F2-1CF6-4545-AF34-8816F56F5451}" type="slidenum">
              <a:rPr lang="es-EC" smtClean="0"/>
              <a:t>7</a:t>
            </a:fld>
            <a:endParaRPr lang="es-EC"/>
          </a:p>
        </p:txBody>
      </p:sp>
    </p:spTree>
    <p:extLst>
      <p:ext uri="{BB962C8B-B14F-4D97-AF65-F5344CB8AC3E}">
        <p14:creationId xmlns:p14="http://schemas.microsoft.com/office/powerpoint/2010/main" val="3182935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a:p>
            <a:r>
              <a:rPr lang="es-EC" baseline="0" dirty="0" smtClean="0"/>
              <a:t>Podemos empezar a producir información de los datos:	Dónde ha ocurrido la mayor cantidad de terremotos? </a:t>
            </a:r>
            <a:r>
              <a:rPr lang="es-EC" baseline="0" smtClean="0"/>
              <a:t>TOP 20</a:t>
            </a:r>
            <a:endParaRPr lang="es-EC" baseline="0" dirty="0" smtClean="0"/>
          </a:p>
        </p:txBody>
      </p:sp>
      <p:sp>
        <p:nvSpPr>
          <p:cNvPr id="4" name="Marcador de número de diapositiva 3"/>
          <p:cNvSpPr>
            <a:spLocks noGrp="1"/>
          </p:cNvSpPr>
          <p:nvPr>
            <p:ph type="sldNum" sz="quarter" idx="10"/>
          </p:nvPr>
        </p:nvSpPr>
        <p:spPr/>
        <p:txBody>
          <a:bodyPr/>
          <a:lstStyle/>
          <a:p>
            <a:fld id="{3F1871F2-1CF6-4545-AF34-8816F56F5451}" type="slidenum">
              <a:rPr lang="es-EC" smtClean="0"/>
              <a:t>8</a:t>
            </a:fld>
            <a:endParaRPr lang="es-EC"/>
          </a:p>
        </p:txBody>
      </p:sp>
    </p:spTree>
    <p:extLst>
      <p:ext uri="{BB962C8B-B14F-4D97-AF65-F5344CB8AC3E}">
        <p14:creationId xmlns:p14="http://schemas.microsoft.com/office/powerpoint/2010/main" val="1368270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C" u="none" baseline="0" dirty="0" smtClean="0"/>
              <a:t>Al final de todo este proceso, una vez que ya tengo limpia y reconstruida mi base de datos….</a:t>
            </a:r>
          </a:p>
          <a:p>
            <a:endParaRPr lang="es-EC"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C" baseline="0" dirty="0" smtClean="0"/>
              <a:t>Podemos empezar a producir información de los datos:	</a:t>
            </a:r>
            <a:r>
              <a:rPr lang="es-ES" sz="1200" b="0" kern="1200" dirty="0" smtClean="0">
                <a:solidFill>
                  <a:schemeClr val="tx1"/>
                </a:solidFill>
                <a:effectLst/>
                <a:latin typeface="+mn-lt"/>
                <a:ea typeface="+mn-ea"/>
                <a:cs typeface="+mn-cs"/>
              </a:rPr>
              <a:t>Casi todos los eventos han sido detectados por el Servicio Geológico Estadounidense</a:t>
            </a:r>
          </a:p>
        </p:txBody>
      </p:sp>
      <p:sp>
        <p:nvSpPr>
          <p:cNvPr id="4" name="Marcador de número de diapositiva 3"/>
          <p:cNvSpPr>
            <a:spLocks noGrp="1"/>
          </p:cNvSpPr>
          <p:nvPr>
            <p:ph type="sldNum" sz="quarter" idx="10"/>
          </p:nvPr>
        </p:nvSpPr>
        <p:spPr/>
        <p:txBody>
          <a:bodyPr/>
          <a:lstStyle/>
          <a:p>
            <a:fld id="{3F1871F2-1CF6-4545-AF34-8816F56F5451}" type="slidenum">
              <a:rPr lang="es-EC" smtClean="0"/>
              <a:t>9</a:t>
            </a:fld>
            <a:endParaRPr lang="es-EC"/>
          </a:p>
        </p:txBody>
      </p:sp>
    </p:spTree>
    <p:extLst>
      <p:ext uri="{BB962C8B-B14F-4D97-AF65-F5344CB8AC3E}">
        <p14:creationId xmlns:p14="http://schemas.microsoft.com/office/powerpoint/2010/main" val="382600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02-May-23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12980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02-May-23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64384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02-May-23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8311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02-May-23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13304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55E486-6693-441F-98E2-981E196CAA6A}" type="datetimeFigureOut">
              <a:rPr lang="en-US" smtClean="0"/>
              <a:t>02-May-23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43020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255E486-6693-441F-98E2-981E196CAA6A}" type="datetimeFigureOut">
              <a:rPr lang="en-US" smtClean="0"/>
              <a:t>02-May-23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4258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255E486-6693-441F-98E2-981E196CAA6A}" type="datetimeFigureOut">
              <a:rPr lang="en-US" smtClean="0"/>
              <a:t>02-May-23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169783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255E486-6693-441F-98E2-981E196CAA6A}" type="datetimeFigureOut">
              <a:rPr lang="en-US" smtClean="0"/>
              <a:t>02-May-23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407008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55E486-6693-441F-98E2-981E196CAA6A}" type="datetimeFigureOut">
              <a:rPr lang="en-US" smtClean="0"/>
              <a:t>02-May-23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01682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55E486-6693-441F-98E2-981E196CAA6A}" type="datetimeFigureOut">
              <a:rPr lang="en-US" smtClean="0"/>
              <a:t>02-May-23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84822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55E486-6693-441F-98E2-981E196CAA6A}" type="datetimeFigureOut">
              <a:rPr lang="en-US" smtClean="0"/>
              <a:t>02-May-23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2928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100000">
              <a:schemeClr val="bg1">
                <a:lumMod val="9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5E486-6693-441F-98E2-981E196CAA6A}" type="datetimeFigureOut">
              <a:rPr lang="en-US" smtClean="0"/>
              <a:t>02-May-23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8C5A5-30C1-4CAA-BE0F-25BA11BA778E}" type="slidenum">
              <a:rPr lang="en-US" smtClean="0"/>
              <a:t>‹Nº›</a:t>
            </a:fld>
            <a:endParaRPr lang="en-US"/>
          </a:p>
        </p:txBody>
      </p:sp>
    </p:spTree>
    <p:extLst>
      <p:ext uri="{BB962C8B-B14F-4D97-AF65-F5344CB8AC3E}">
        <p14:creationId xmlns:p14="http://schemas.microsoft.com/office/powerpoint/2010/main" val="221773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2150" y="469901"/>
            <a:ext cx="10807700" cy="1708158"/>
          </a:xfrm>
        </p:spPr>
        <p:txBody>
          <a:bodyPr>
            <a:noAutofit/>
          </a:bodyPr>
          <a:lstStyle/>
          <a:p>
            <a:r>
              <a:rPr lang="es-EC" sz="5000" b="1" dirty="0" smtClean="0">
                <a:effectLst>
                  <a:outerShdw blurRad="38100" dist="38100" dir="2700000" algn="tl">
                    <a:srgbClr val="000000">
                      <a:alpha val="43137"/>
                    </a:srgbClr>
                  </a:outerShdw>
                </a:effectLst>
                <a:latin typeface="Century Gothic" panose="020B0502020202020204" pitchFamily="34" charset="0"/>
              </a:rPr>
              <a:t>Modelo </a:t>
            </a:r>
            <a:r>
              <a:rPr lang="es-EC" sz="5000" b="1" dirty="0" smtClean="0">
                <a:effectLst>
                  <a:outerShdw blurRad="38100" dist="38100" dir="2700000" algn="tl">
                    <a:srgbClr val="000000">
                      <a:alpha val="43137"/>
                    </a:srgbClr>
                  </a:outerShdw>
                </a:effectLst>
                <a:latin typeface="Century Gothic" panose="020B0502020202020204" pitchFamily="34" charset="0"/>
              </a:rPr>
              <a:t>para la Extracción </a:t>
            </a:r>
            <a:r>
              <a:rPr lang="es-EC" sz="5000" b="1" dirty="0" smtClean="0">
                <a:effectLst>
                  <a:outerShdw blurRad="38100" dist="38100" dir="2700000" algn="tl">
                    <a:srgbClr val="000000">
                      <a:alpha val="43137"/>
                    </a:srgbClr>
                  </a:outerShdw>
                </a:effectLst>
                <a:latin typeface="Century Gothic" panose="020B0502020202020204" pitchFamily="34" charset="0"/>
              </a:rPr>
              <a:t>de Información</a:t>
            </a:r>
            <a:endParaRPr lang="es-EC" sz="5000" dirty="0">
              <a:effectLst>
                <a:outerShdw blurRad="38100" dist="38100" dir="2700000" algn="tl">
                  <a:srgbClr val="000000">
                    <a:alpha val="43137"/>
                  </a:srgbClr>
                </a:outerShdw>
              </a:effectLst>
              <a:latin typeface="Century Gothic" panose="020B0502020202020204" pitchFamily="34" charset="0"/>
            </a:endParaRPr>
          </a:p>
        </p:txBody>
      </p:sp>
      <p:sp>
        <p:nvSpPr>
          <p:cNvPr id="3" name="Subtítulo 2"/>
          <p:cNvSpPr>
            <a:spLocks noGrp="1"/>
          </p:cNvSpPr>
          <p:nvPr>
            <p:ph type="subTitle" idx="1"/>
          </p:nvPr>
        </p:nvSpPr>
        <p:spPr>
          <a:xfrm>
            <a:off x="1524000" y="2907769"/>
            <a:ext cx="9144000" cy="741364"/>
          </a:xfrm>
        </p:spPr>
        <p:txBody>
          <a:bodyPr>
            <a:normAutofit/>
          </a:bodyPr>
          <a:lstStyle/>
          <a:p>
            <a:r>
              <a:rPr lang="es-EC" sz="4000" dirty="0" smtClean="0">
                <a:latin typeface="Nirmala UI" panose="020B0502040204020203" pitchFamily="34" charset="0"/>
                <a:ea typeface="Nirmala UI" panose="020B0502040204020203" pitchFamily="34" charset="0"/>
                <a:cs typeface="Nirmala UI" panose="020B0502040204020203" pitchFamily="34" charset="0"/>
              </a:rPr>
              <a:t>Erwin Barriga</a:t>
            </a:r>
            <a:endParaRPr lang="es-EC" sz="4000" dirty="0">
              <a:latin typeface="Nirmala UI" panose="020B0502040204020203" pitchFamily="34" charset="0"/>
              <a:ea typeface="Nirmala UI" panose="020B0502040204020203" pitchFamily="34" charset="0"/>
              <a:cs typeface="Nirmala UI" panose="020B0502040204020203" pitchFamily="3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200" y="4724400"/>
            <a:ext cx="1117600" cy="1525058"/>
          </a:xfrm>
          <a:prstGeom prst="rect">
            <a:avLst/>
          </a:prstGeom>
        </p:spPr>
      </p:pic>
    </p:spTree>
    <p:extLst>
      <p:ext uri="{BB962C8B-B14F-4D97-AF65-F5344CB8AC3E}">
        <p14:creationId xmlns:p14="http://schemas.microsoft.com/office/powerpoint/2010/main" val="396507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3" name="Imagen 2"/>
          <p:cNvPicPr>
            <a:picLocks noChangeAspect="1"/>
          </p:cNvPicPr>
          <p:nvPr/>
        </p:nvPicPr>
        <p:blipFill>
          <a:blip r:embed="rId3"/>
          <a:stretch>
            <a:fillRect/>
          </a:stretch>
        </p:blipFill>
        <p:spPr>
          <a:xfrm>
            <a:off x="0" y="1010746"/>
            <a:ext cx="12192000" cy="5420708"/>
          </a:xfrm>
          <a:prstGeom prst="rect">
            <a:avLst/>
          </a:prstGeom>
        </p:spPr>
      </p:pic>
    </p:spTree>
    <p:extLst>
      <p:ext uri="{BB962C8B-B14F-4D97-AF65-F5344CB8AC3E}">
        <p14:creationId xmlns:p14="http://schemas.microsoft.com/office/powerpoint/2010/main" val="2714421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6" name="Imagen 5"/>
          <p:cNvPicPr>
            <a:picLocks noChangeAspect="1"/>
          </p:cNvPicPr>
          <p:nvPr/>
        </p:nvPicPr>
        <p:blipFill>
          <a:blip r:embed="rId3"/>
          <a:stretch>
            <a:fillRect/>
          </a:stretch>
        </p:blipFill>
        <p:spPr>
          <a:xfrm>
            <a:off x="2833864" y="823383"/>
            <a:ext cx="6343650" cy="5753100"/>
          </a:xfrm>
          <a:prstGeom prst="rect">
            <a:avLst/>
          </a:prstGeom>
        </p:spPr>
      </p:pic>
    </p:spTree>
    <p:extLst>
      <p:ext uri="{BB962C8B-B14F-4D97-AF65-F5344CB8AC3E}">
        <p14:creationId xmlns:p14="http://schemas.microsoft.com/office/powerpoint/2010/main" val="1225344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2" name="Imagen 1"/>
          <p:cNvPicPr>
            <a:picLocks noChangeAspect="1"/>
          </p:cNvPicPr>
          <p:nvPr/>
        </p:nvPicPr>
        <p:blipFill>
          <a:blip r:embed="rId3"/>
          <a:stretch>
            <a:fillRect/>
          </a:stretch>
        </p:blipFill>
        <p:spPr>
          <a:xfrm>
            <a:off x="433387" y="1231900"/>
            <a:ext cx="11325225" cy="4953000"/>
          </a:xfrm>
          <a:prstGeom prst="rect">
            <a:avLst/>
          </a:prstGeom>
        </p:spPr>
      </p:pic>
    </p:spTree>
    <p:extLst>
      <p:ext uri="{BB962C8B-B14F-4D97-AF65-F5344CB8AC3E}">
        <p14:creationId xmlns:p14="http://schemas.microsoft.com/office/powerpoint/2010/main" val="3251132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2" name="Imagen 1"/>
          <p:cNvPicPr>
            <a:picLocks noChangeAspect="1"/>
          </p:cNvPicPr>
          <p:nvPr/>
        </p:nvPicPr>
        <p:blipFill>
          <a:blip r:embed="rId3"/>
          <a:stretch>
            <a:fillRect/>
          </a:stretch>
        </p:blipFill>
        <p:spPr>
          <a:xfrm>
            <a:off x="876300" y="771525"/>
            <a:ext cx="10439400" cy="5314950"/>
          </a:xfrm>
          <a:prstGeom prst="rect">
            <a:avLst/>
          </a:prstGeom>
        </p:spPr>
      </p:pic>
    </p:spTree>
    <p:extLst>
      <p:ext uri="{BB962C8B-B14F-4D97-AF65-F5344CB8AC3E}">
        <p14:creationId xmlns:p14="http://schemas.microsoft.com/office/powerpoint/2010/main" val="4270213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lIns="36000" tIns="36000" rIns="36000" bIns="36000"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Conocimiento</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smtClean="0">
                <a:latin typeface="Century Gothic" panose="020B0502020202020204" pitchFamily="34" charset="0"/>
              </a:rPr>
              <a:t>Conclusiones</a:t>
            </a:r>
            <a:endParaRPr lang="es-EC" sz="3200" b="1" dirty="0">
              <a:latin typeface="Century Gothic" panose="020B0502020202020204" pitchFamily="34" charset="0"/>
            </a:endParaRPr>
          </a:p>
        </p:txBody>
      </p:sp>
      <p:sp>
        <p:nvSpPr>
          <p:cNvPr id="9" name="CuadroTexto 8"/>
          <p:cNvSpPr txBox="1"/>
          <p:nvPr/>
        </p:nvSpPr>
        <p:spPr>
          <a:xfrm>
            <a:off x="676999" y="4304391"/>
            <a:ext cx="10693400" cy="523220"/>
          </a:xfrm>
          <a:prstGeom prst="rect">
            <a:avLst/>
          </a:prstGeom>
          <a:noFill/>
        </p:spPr>
        <p:txBody>
          <a:bodyPr wrap="square" rtlCol="0">
            <a:spAutoFit/>
          </a:bodyPr>
          <a:lstStyle/>
          <a:p>
            <a:pPr marL="285750" indent="-285750">
              <a:buClr>
                <a:schemeClr val="accent5">
                  <a:lumMod val="50000"/>
                </a:schemeClr>
              </a:buClr>
              <a:buFont typeface="Arial" panose="020B0604020202020204" pitchFamily="34" charset="0"/>
              <a:buChar char="•"/>
            </a:pPr>
            <a:r>
              <a:rPr lang="es-EC" sz="2800" dirty="0" smtClean="0">
                <a:latin typeface="Nirmala UI" panose="020B0502040204020203" pitchFamily="34" charset="0"/>
                <a:ea typeface="Nirmala UI" panose="020B0502040204020203" pitchFamily="34" charset="0"/>
                <a:cs typeface="Nirmala UI" panose="020B0502040204020203" pitchFamily="34" charset="0"/>
              </a:rPr>
              <a:t>Latitud (Longitud) Importan</a:t>
            </a:r>
          </a:p>
        </p:txBody>
      </p:sp>
      <p:sp>
        <p:nvSpPr>
          <p:cNvPr id="10" name="CuadroTexto 9"/>
          <p:cNvSpPr txBox="1"/>
          <p:nvPr/>
        </p:nvSpPr>
        <p:spPr>
          <a:xfrm>
            <a:off x="676999" y="2645857"/>
            <a:ext cx="10693400" cy="523220"/>
          </a:xfrm>
          <a:prstGeom prst="rect">
            <a:avLst/>
          </a:prstGeom>
          <a:noFill/>
        </p:spPr>
        <p:txBody>
          <a:bodyPr wrap="square" rtlCol="0">
            <a:spAutoFit/>
          </a:bodyPr>
          <a:lstStyle/>
          <a:p>
            <a:pPr marL="285750" indent="-285750">
              <a:buClr>
                <a:schemeClr val="accent5">
                  <a:lumMod val="50000"/>
                </a:schemeClr>
              </a:buClr>
              <a:buFont typeface="Arial" panose="020B0604020202020204" pitchFamily="34" charset="0"/>
              <a:buChar char="•"/>
            </a:pPr>
            <a:r>
              <a:rPr lang="es-EC" sz="2800" dirty="0" smtClean="0">
                <a:latin typeface="Nirmala UI" panose="020B0502040204020203" pitchFamily="34" charset="0"/>
                <a:ea typeface="Nirmala UI" panose="020B0502040204020203" pitchFamily="34" charset="0"/>
                <a:cs typeface="Nirmala UI" panose="020B0502040204020203" pitchFamily="34" charset="0"/>
              </a:rPr>
              <a:t>Mientras más sismógrafos, mejor</a:t>
            </a:r>
          </a:p>
        </p:txBody>
      </p:sp>
      <p:sp>
        <p:nvSpPr>
          <p:cNvPr id="11" name="CuadroTexto 10"/>
          <p:cNvSpPr txBox="1"/>
          <p:nvPr/>
        </p:nvSpPr>
        <p:spPr>
          <a:xfrm>
            <a:off x="676999" y="1079656"/>
            <a:ext cx="10693400" cy="954107"/>
          </a:xfrm>
          <a:prstGeom prst="rect">
            <a:avLst/>
          </a:prstGeom>
          <a:noFill/>
        </p:spPr>
        <p:txBody>
          <a:bodyPr wrap="square" rtlCol="0">
            <a:spAutoFit/>
          </a:bodyPr>
          <a:lstStyle/>
          <a:p>
            <a:pPr marL="285750" indent="-285750">
              <a:buClr>
                <a:schemeClr val="accent5">
                  <a:lumMod val="50000"/>
                </a:schemeClr>
              </a:buClr>
              <a:buFont typeface="Arial" panose="020B0604020202020204" pitchFamily="34" charset="0"/>
              <a:buChar char="•"/>
            </a:pPr>
            <a:r>
              <a:rPr lang="es-EC" sz="2800" dirty="0" smtClean="0">
                <a:latin typeface="Nirmala UI" panose="020B0502040204020203" pitchFamily="34" charset="0"/>
                <a:ea typeface="Nirmala UI" panose="020B0502040204020203" pitchFamily="34" charset="0"/>
                <a:cs typeface="Nirmala UI" panose="020B0502040204020203" pitchFamily="34" charset="0"/>
              </a:rPr>
              <a:t>Relación de la superficie de Ecuador en comparación con el resto de países en el top 20</a:t>
            </a:r>
          </a:p>
        </p:txBody>
      </p:sp>
    </p:spTree>
    <p:extLst>
      <p:ext uri="{BB962C8B-B14F-4D97-AF65-F5344CB8AC3E}">
        <p14:creationId xmlns:p14="http://schemas.microsoft.com/office/powerpoint/2010/main" val="33892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smtClean="0">
                <a:latin typeface="Century Gothic" panose="020B0502020202020204" pitchFamily="34" charset="0"/>
              </a:rPr>
              <a:t>Contacto</a:t>
            </a:r>
            <a:endParaRPr lang="es-EC" sz="3200" b="1" dirty="0">
              <a:latin typeface="Century Gothic" panose="020B0502020202020204" pitchFamily="34" charset="0"/>
            </a:endParaRPr>
          </a:p>
        </p:txBody>
      </p:sp>
      <p:sp>
        <p:nvSpPr>
          <p:cNvPr id="3" name="CuadroTexto 2"/>
          <p:cNvSpPr txBox="1"/>
          <p:nvPr/>
        </p:nvSpPr>
        <p:spPr>
          <a:xfrm>
            <a:off x="4508500" y="2514887"/>
            <a:ext cx="6646000" cy="461665"/>
          </a:xfrm>
          <a:prstGeom prst="rect">
            <a:avLst/>
          </a:prstGeom>
          <a:noFill/>
        </p:spPr>
        <p:txBody>
          <a:bodyPr wrap="square" rtlCol="0">
            <a:spAutoFit/>
          </a:bodyPr>
          <a:lstStyle/>
          <a:p>
            <a:pPr>
              <a:buClr>
                <a:schemeClr val="accent5">
                  <a:lumMod val="50000"/>
                </a:schemeClr>
              </a:buClr>
            </a:pPr>
            <a:r>
              <a:rPr lang="es-EC" sz="2400" dirty="0">
                <a:latin typeface="Consolas" panose="020B0609020204030204" pitchFamily="49" charset="0"/>
                <a:ea typeface="Nirmala UI" panose="020B0502040204020203" pitchFamily="34" charset="0"/>
                <a:cs typeface="Nirmala UI" panose="020B0502040204020203" pitchFamily="34" charset="0"/>
              </a:rPr>
              <a:t>https://github.com/Erwin-d3v</a:t>
            </a:r>
            <a:endParaRPr lang="es-EC" sz="2400" dirty="0" smtClean="0">
              <a:latin typeface="Consolas" panose="020B0609020204030204" pitchFamily="49" charset="0"/>
              <a:ea typeface="Nirmala UI" panose="020B0502040204020203" pitchFamily="34" charset="0"/>
              <a:cs typeface="Nirmala UI" panose="020B0502040204020203" pitchFamily="34" charset="0"/>
            </a:endParaRPr>
          </a:p>
        </p:txBody>
      </p:sp>
      <p:pic>
        <p:nvPicPr>
          <p:cNvPr id="2" name="Imagen 1"/>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7500" t="23148" r="7708" b="25371"/>
          <a:stretch/>
        </p:blipFill>
        <p:spPr>
          <a:xfrm>
            <a:off x="1117600" y="2268612"/>
            <a:ext cx="2794000" cy="954216"/>
          </a:xfrm>
          <a:prstGeom prst="rect">
            <a:avLst/>
          </a:prstGeo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7600" y="3852594"/>
            <a:ext cx="2794000" cy="758527"/>
          </a:xfrm>
          <a:prstGeom prst="rect">
            <a:avLst/>
          </a:prstGeom>
        </p:spPr>
      </p:pic>
      <p:sp>
        <p:nvSpPr>
          <p:cNvPr id="12" name="CuadroTexto 11"/>
          <p:cNvSpPr txBox="1"/>
          <p:nvPr/>
        </p:nvSpPr>
        <p:spPr>
          <a:xfrm>
            <a:off x="4508500" y="4001024"/>
            <a:ext cx="7548880" cy="461665"/>
          </a:xfrm>
          <a:prstGeom prst="rect">
            <a:avLst/>
          </a:prstGeom>
          <a:noFill/>
        </p:spPr>
        <p:txBody>
          <a:bodyPr wrap="square" rtlCol="0">
            <a:spAutoFit/>
          </a:bodyPr>
          <a:lstStyle/>
          <a:p>
            <a:pPr>
              <a:buClr>
                <a:schemeClr val="accent5">
                  <a:lumMod val="50000"/>
                </a:schemeClr>
              </a:buClr>
            </a:pPr>
            <a:r>
              <a:rPr lang="es-EC" sz="2400" dirty="0">
                <a:latin typeface="Consolas" panose="020B0609020204030204" pitchFamily="49" charset="0"/>
                <a:ea typeface="Nirmala UI" panose="020B0502040204020203" pitchFamily="34" charset="0"/>
                <a:cs typeface="Nirmala UI" panose="020B0502040204020203" pitchFamily="34" charset="0"/>
              </a:rPr>
              <a:t>https://www.linkedin.com/in/erwin-barriga/</a:t>
            </a:r>
            <a:endParaRPr lang="es-EC" sz="2400" dirty="0" smtClean="0">
              <a:latin typeface="Consolas" panose="020B0609020204030204" pitchFamily="49"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208361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ANEXO - Diccionario</a:t>
            </a:r>
            <a:endParaRPr lang="es-EC" sz="3200" b="1" dirty="0">
              <a:latin typeface="Century Gothic" panose="020B0502020202020204" pitchFamily="34" charset="0"/>
            </a:endParaRPr>
          </a:p>
        </p:txBody>
      </p:sp>
      <p:sp>
        <p:nvSpPr>
          <p:cNvPr id="4" name="Rectángulo 3"/>
          <p:cNvSpPr/>
          <p:nvPr/>
        </p:nvSpPr>
        <p:spPr>
          <a:xfrm>
            <a:off x="230373" y="841097"/>
            <a:ext cx="10540408" cy="369332"/>
          </a:xfrm>
          <a:prstGeom prst="rect">
            <a:avLst/>
          </a:prstGeom>
        </p:spPr>
        <p:txBody>
          <a:bodyPr wrap="square">
            <a:spAutoFit/>
          </a:bodyPr>
          <a:lstStyle/>
          <a:p>
            <a:r>
              <a:rPr lang="es-EC" dirty="0" smtClean="0">
                <a:solidFill>
                  <a:srgbClr val="3C4043"/>
                </a:solidFill>
                <a:latin typeface="Nirmala UI" panose="020B0502040204020203" pitchFamily="34" charset="0"/>
                <a:ea typeface="Nirmala UI" panose="020B0502040204020203" pitchFamily="34" charset="0"/>
                <a:cs typeface="Nirmala UI" panose="020B0502040204020203" pitchFamily="34" charset="0"/>
              </a:rPr>
              <a:t>Contiene registros de 782 terremotos entre 1/Ene/2001 y 1/Ene/2023</a:t>
            </a:r>
            <a:endParaRPr lang="es-EC" dirty="0">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815104058"/>
              </p:ext>
            </p:extLst>
          </p:nvPr>
        </p:nvGraphicFramePr>
        <p:xfrm>
          <a:off x="474922" y="1408059"/>
          <a:ext cx="11120476" cy="5242560"/>
        </p:xfrm>
        <a:graphic>
          <a:graphicData uri="http://schemas.openxmlformats.org/drawingml/2006/table">
            <a:tbl>
              <a:tblPr firstRow="1" bandRow="1">
                <a:tableStyleId>{0505E3EF-67EA-436B-97B2-0124C06EBD24}</a:tableStyleId>
              </a:tblPr>
              <a:tblGrid>
                <a:gridCol w="1577162"/>
                <a:gridCol w="9543314"/>
              </a:tblGrid>
              <a:tr h="138160">
                <a:tc>
                  <a:txBody>
                    <a:bodyPr/>
                    <a:lstStyle/>
                    <a:p>
                      <a:r>
                        <a:rPr lang="en-US" sz="1200" b="1" i="0" kern="1200" dirty="0" smtClean="0">
                          <a:solidFill>
                            <a:schemeClr val="dk1"/>
                          </a:solidFill>
                          <a:effectLst/>
                          <a:latin typeface="+mn-lt"/>
                          <a:ea typeface="+mn-ea"/>
                          <a:cs typeface="+mn-cs"/>
                        </a:rPr>
                        <a:t>title: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title name given to the earthquake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magnitude: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magnitude of the earthquake</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date_time</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date and time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cdi: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maximum reported intensity for the event range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mmi: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maximum estimated instrumental intensity for the event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Alert: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alert level - “green”, “yellow”, “orange”, and “red”</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tsunami: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"1" for events in oceanic regions and "0" otherwise</a:t>
                      </a:r>
                      <a:endParaRPr lang="es-EC" sz="1100" dirty="0" smtClean="0"/>
                    </a:p>
                  </a:txBody>
                  <a:tcPr/>
                </a:tc>
              </a:tr>
              <a:tr h="214916">
                <a:tc>
                  <a:txBody>
                    <a:bodyPr/>
                    <a:lstStyle/>
                    <a:p>
                      <a:r>
                        <a:rPr lang="en-US" sz="1200" b="1" i="0" kern="1200" dirty="0" smtClean="0">
                          <a:solidFill>
                            <a:schemeClr val="dk1"/>
                          </a:solidFill>
                          <a:effectLst/>
                          <a:latin typeface="+mn-lt"/>
                          <a:ea typeface="+mn-ea"/>
                          <a:cs typeface="+mn-cs"/>
                        </a:rPr>
                        <a:t>sig:</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A number describing how significant the event is. Larger numbers indicate a more significant event. This value is determined on a number of factors, including: magnitude, maximum MMI, felt reports, and estimated impact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net: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ID of a data contributor. Identifies the network considered to be the preferred source of information for this event.</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nst</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total number of seismic stations used to determine earthquake location.</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dmin</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Horizontal distance from the epicenter to the nearest station</a:t>
                      </a:r>
                      <a:endParaRPr lang="es-EC" sz="1100" dirty="0" smtClean="0"/>
                    </a:p>
                  </a:txBody>
                  <a:tcPr/>
                </a:tc>
              </a:tr>
              <a:tr h="230414">
                <a:tc>
                  <a:txBody>
                    <a:bodyPr/>
                    <a:lstStyle/>
                    <a:p>
                      <a:r>
                        <a:rPr lang="en-US" sz="1200" b="1" i="0" kern="1200" dirty="0" smtClean="0">
                          <a:solidFill>
                            <a:schemeClr val="dk1"/>
                          </a:solidFill>
                          <a:effectLst/>
                          <a:latin typeface="+mn-lt"/>
                          <a:ea typeface="+mn-ea"/>
                          <a:cs typeface="+mn-cs"/>
                        </a:rPr>
                        <a:t>gap:</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largest azimuthal gap between azimuthally adjacent stations (in degrees). In general, the smaller this number, the more reliable is the calculated horizontal position of the earthquake. Earthquake locations in which the azimuthal gap exceeds 180 degrees typically have large location and depth uncertainties</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magType</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method or algorithm used to calculate the preferred magnitude for the event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Depth:</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depth where the earthquake begins to rupture</a:t>
                      </a:r>
                      <a:endParaRPr lang="es-EC" sz="1100" dirty="0" smtClean="0"/>
                    </a:p>
                  </a:txBody>
                  <a:tcPr/>
                </a:tc>
              </a:tr>
              <a:tr h="163210">
                <a:tc>
                  <a:txBody>
                    <a:bodyPr/>
                    <a:lstStyle/>
                    <a:p>
                      <a:r>
                        <a:rPr lang="en-US" sz="1200" b="1" i="0" kern="1200" dirty="0" smtClean="0">
                          <a:solidFill>
                            <a:schemeClr val="dk1"/>
                          </a:solidFill>
                          <a:effectLst/>
                          <a:latin typeface="+mn-lt"/>
                          <a:ea typeface="+mn-ea"/>
                          <a:cs typeface="+mn-cs"/>
                        </a:rPr>
                        <a:t>latitude / longitude: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coordinate system by means of which the position or location of any place on Earth's surface can be determined and described</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location:</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location within the country</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continent: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continent of the earthquake hit country</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country:</a:t>
                      </a:r>
                      <a:endParaRPr lang="es-EC" sz="1200" b="1" dirty="0"/>
                    </a:p>
                  </a:txBody>
                  <a:tcPr/>
                </a:tc>
                <a:tc>
                  <a:txBody>
                    <a:bodyPr/>
                    <a:lstStyle/>
                    <a:p>
                      <a:r>
                        <a:rPr lang="en-US" sz="1100" b="0" i="0" kern="1200" dirty="0" smtClean="0">
                          <a:solidFill>
                            <a:schemeClr val="dk1"/>
                          </a:solidFill>
                          <a:effectLst/>
                          <a:latin typeface="+mn-lt"/>
                          <a:ea typeface="+mn-ea"/>
                          <a:cs typeface="+mn-cs"/>
                        </a:rPr>
                        <a:t>affected country</a:t>
                      </a:r>
                      <a:endParaRPr lang="es-EC" sz="1100" dirty="0"/>
                    </a:p>
                  </a:txBody>
                  <a:tcPr/>
                </a:tc>
              </a:tr>
            </a:tbl>
          </a:graphicData>
        </a:graphic>
      </p:graphicFrame>
    </p:spTree>
    <p:extLst>
      <p:ext uri="{BB962C8B-B14F-4D97-AF65-F5344CB8AC3E}">
        <p14:creationId xmlns:p14="http://schemas.microsoft.com/office/powerpoint/2010/main" val="2279209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smtClean="0">
                <a:latin typeface="Century Gothic" panose="020B0502020202020204" pitchFamily="34" charset="0"/>
              </a:rPr>
              <a:t>Objetivo</a:t>
            </a:r>
            <a:endParaRPr lang="es-EC" sz="3200" b="1" dirty="0">
              <a:latin typeface="Century Gothic" panose="020B0502020202020204" pitchFamily="34" charset="0"/>
            </a:endParaRPr>
          </a:p>
        </p:txBody>
      </p:sp>
      <p:grpSp>
        <p:nvGrpSpPr>
          <p:cNvPr id="20" name="Grupo 19"/>
          <p:cNvGrpSpPr/>
          <p:nvPr/>
        </p:nvGrpSpPr>
        <p:grpSpPr>
          <a:xfrm>
            <a:off x="504140" y="2721378"/>
            <a:ext cx="5600700" cy="2667000"/>
            <a:chOff x="504140" y="2721378"/>
            <a:chExt cx="5600700" cy="2667000"/>
          </a:xfrm>
        </p:grpSpPr>
        <p:sp>
          <p:nvSpPr>
            <p:cNvPr id="8" name="Rectángulo redondeado 7"/>
            <p:cNvSpPr/>
            <p:nvPr/>
          </p:nvSpPr>
          <p:spPr>
            <a:xfrm>
              <a:off x="504140" y="4499378"/>
              <a:ext cx="1866900" cy="889000"/>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2000" dirty="0" smtClean="0">
                  <a:latin typeface="Nirmala UI" panose="020B0502040204020203" pitchFamily="34" charset="0"/>
                  <a:ea typeface="Nirmala UI" panose="020B0502040204020203" pitchFamily="34" charset="0"/>
                  <a:cs typeface="Nirmala UI" panose="020B0502040204020203" pitchFamily="34" charset="0"/>
                </a:rPr>
                <a:t>Datos</a:t>
              </a:r>
              <a:endParaRPr lang="es-EC"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12" name="Rectángulo redondeado 11"/>
            <p:cNvSpPr/>
            <p:nvPr/>
          </p:nvSpPr>
          <p:spPr>
            <a:xfrm>
              <a:off x="2371040" y="3610378"/>
              <a:ext cx="1866900" cy="889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20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14" name="Rectángulo redondeado 13"/>
            <p:cNvSpPr/>
            <p:nvPr/>
          </p:nvSpPr>
          <p:spPr>
            <a:xfrm>
              <a:off x="4237940" y="2721378"/>
              <a:ext cx="1866900" cy="88900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2000" dirty="0" smtClean="0">
                  <a:latin typeface="Nirmala UI" panose="020B0502040204020203" pitchFamily="34" charset="0"/>
                  <a:ea typeface="Nirmala UI" panose="020B0502040204020203" pitchFamily="34" charset="0"/>
                  <a:cs typeface="Nirmala UI" panose="020B0502040204020203" pitchFamily="34" charset="0"/>
                </a:rPr>
                <a:t>Conocimiento</a:t>
              </a:r>
              <a:endParaRPr lang="es-EC" sz="1600" dirty="0">
                <a:latin typeface="Nirmala UI" panose="020B0502040204020203" pitchFamily="34" charset="0"/>
                <a:ea typeface="Nirmala UI" panose="020B0502040204020203" pitchFamily="34" charset="0"/>
                <a:cs typeface="Nirmala UI" panose="020B0502040204020203" pitchFamily="34" charset="0"/>
              </a:endParaRPr>
            </a:p>
          </p:txBody>
        </p:sp>
      </p:grpSp>
      <p:sp>
        <p:nvSpPr>
          <p:cNvPr id="9" name="Flecha a la derecha con bandas 8"/>
          <p:cNvSpPr/>
          <p:nvPr/>
        </p:nvSpPr>
        <p:spPr>
          <a:xfrm rot="19946049">
            <a:off x="265055" y="2520241"/>
            <a:ext cx="4199637" cy="825500"/>
          </a:xfrm>
          <a:prstGeom prst="stripedRightArrow">
            <a:avLst>
              <a:gd name="adj1" fmla="val 51782"/>
              <a:gd name="adj2" fmla="val 9192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C" sz="2000" dirty="0" smtClean="0">
                <a:latin typeface="Nirmala UI" panose="020B0502040204020203" pitchFamily="34" charset="0"/>
                <a:ea typeface="Nirmala UI" panose="020B0502040204020203" pitchFamily="34" charset="0"/>
                <a:cs typeface="Nirmala UI" panose="020B0502040204020203" pitchFamily="34" charset="0"/>
              </a:rPr>
              <a:t>Entendimiento</a:t>
            </a:r>
            <a:endParaRPr lang="es-EC" sz="2000" dirty="0">
              <a:latin typeface="Nirmala UI" panose="020B0502040204020203" pitchFamily="34" charset="0"/>
              <a:ea typeface="Nirmala UI" panose="020B0502040204020203" pitchFamily="34" charset="0"/>
              <a:cs typeface="Nirmala UI" panose="020B0502040204020203" pitchFamily="34" charset="0"/>
            </a:endParaRPr>
          </a:p>
        </p:txBody>
      </p:sp>
      <p:grpSp>
        <p:nvGrpSpPr>
          <p:cNvPr id="16" name="Grupo 15"/>
          <p:cNvGrpSpPr/>
          <p:nvPr/>
        </p:nvGrpSpPr>
        <p:grpSpPr>
          <a:xfrm>
            <a:off x="6969906" y="1247272"/>
            <a:ext cx="4725039" cy="5166228"/>
            <a:chOff x="6969906" y="1247272"/>
            <a:chExt cx="4725039" cy="5166228"/>
          </a:xfrm>
        </p:grpSpPr>
        <p:pic>
          <p:nvPicPr>
            <p:cNvPr id="1026" name="Picture 2" descr="https://th.bing.com/th/id/OIG.uKgcVB9xb3aDj4lHvfCY?pid=ImgG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355"/>
            <a:stretch/>
          </p:blipFill>
          <p:spPr bwMode="auto">
            <a:xfrm>
              <a:off x="7318008" y="2125648"/>
              <a:ext cx="4076763" cy="385846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7017835" y="1247272"/>
              <a:ext cx="4677110" cy="5966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latin typeface="Nirmala UI" panose="020B0502040204020203" pitchFamily="34" charset="0"/>
                  <a:ea typeface="Nirmala UI" panose="020B0502040204020203" pitchFamily="34" charset="0"/>
                  <a:cs typeface="Nirmala UI" panose="020B0502040204020203" pitchFamily="34" charset="0"/>
                </a:rPr>
                <a:t>Earthquake dataset</a:t>
              </a:r>
              <a:endParaRPr lang="es-EC" sz="3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19" name="Título 1"/>
            <p:cNvSpPr txBox="1">
              <a:spLocks/>
            </p:cNvSpPr>
            <p:nvPr/>
          </p:nvSpPr>
          <p:spPr>
            <a:xfrm>
              <a:off x="6969906" y="6009772"/>
              <a:ext cx="4677110" cy="4037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C" sz="2000" dirty="0" smtClean="0">
                  <a:latin typeface="Nirmala UI" panose="020B0502040204020203" pitchFamily="34" charset="0"/>
                  <a:ea typeface="Nirmala UI" panose="020B0502040204020203" pitchFamily="34" charset="0"/>
                  <a:cs typeface="Nirmala UI" panose="020B0502040204020203" pitchFamily="34" charset="0"/>
                </a:rPr>
                <a:t>Terremotos desde 2001 a 2022</a:t>
              </a:r>
              <a:endParaRPr lang="es-EC" sz="2000" dirty="0">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40302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250"/>
                                        <p:tgtEl>
                                          <p:spTgt spid="20"/>
                                        </p:tgtEl>
                                      </p:cBhvr>
                                    </p:animEffect>
                                  </p:childTnLst>
                                </p:cTn>
                              </p:par>
                            </p:childTnLst>
                          </p:cTn>
                        </p:par>
                        <p:par>
                          <p:cTn id="8" fill="hold">
                            <p:stCondLst>
                              <p:cond delay="1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redondeado 7"/>
          <p:cNvSpPr/>
          <p:nvPr/>
        </p:nvSpPr>
        <p:spPr>
          <a:xfrm>
            <a:off x="10650400" y="52724"/>
            <a:ext cx="1440000" cy="540000"/>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Datos</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876126108"/>
              </p:ext>
            </p:extLst>
          </p:nvPr>
        </p:nvGraphicFramePr>
        <p:xfrm>
          <a:off x="262840" y="1953507"/>
          <a:ext cx="7039660" cy="3659896"/>
        </p:xfrm>
        <a:graphic>
          <a:graphicData uri="http://schemas.openxmlformats.org/drawingml/2006/table">
            <a:tbl>
              <a:tblPr firstRow="1" bandRow="1">
                <a:tableStyleId>{93296810-A885-4BE3-A3E7-6D5BEEA58F35}</a:tableStyleId>
              </a:tblPr>
              <a:tblGrid>
                <a:gridCol w="703966"/>
                <a:gridCol w="703966"/>
                <a:gridCol w="703966"/>
                <a:gridCol w="703966"/>
                <a:gridCol w="703966"/>
                <a:gridCol w="703966"/>
                <a:gridCol w="703966"/>
                <a:gridCol w="703966"/>
                <a:gridCol w="703966"/>
                <a:gridCol w="703966"/>
              </a:tblGrid>
              <a:tr h="424216">
                <a:tc>
                  <a:txBody>
                    <a:bodyPr/>
                    <a:lstStyle/>
                    <a:p>
                      <a:pPr algn="ctr" fontAlgn="ctr"/>
                      <a:r>
                        <a:rPr lang="en-US" sz="1100" dirty="0">
                          <a:effectLst/>
                        </a:rPr>
                        <a:t>title</a:t>
                      </a:r>
                    </a:p>
                  </a:txBody>
                  <a:tcPr marL="36000" marR="36000" marT="38100" marB="38100" anchor="ctr"/>
                </a:tc>
                <a:tc>
                  <a:txBody>
                    <a:bodyPr/>
                    <a:lstStyle/>
                    <a:p>
                      <a:pPr algn="ctr" fontAlgn="ctr"/>
                      <a:r>
                        <a:rPr lang="en-US" sz="1100" dirty="0">
                          <a:effectLst/>
                        </a:rPr>
                        <a:t>magnitude</a:t>
                      </a:r>
                    </a:p>
                  </a:txBody>
                  <a:tcPr marL="36000" marR="36000" marT="38100" marB="38100" anchor="ctr"/>
                </a:tc>
                <a:tc>
                  <a:txBody>
                    <a:bodyPr/>
                    <a:lstStyle/>
                    <a:p>
                      <a:pPr algn="ctr" fontAlgn="ctr"/>
                      <a:r>
                        <a:rPr lang="en-US" sz="1100" dirty="0" err="1">
                          <a:effectLst/>
                        </a:rPr>
                        <a:t>date_time</a:t>
                      </a:r>
                      <a:endParaRPr lang="en-US" sz="1100" dirty="0">
                        <a:effectLst/>
                      </a:endParaRPr>
                    </a:p>
                  </a:txBody>
                  <a:tcPr marL="36000" marR="36000" marT="38100" marB="38100" anchor="ctr"/>
                </a:tc>
                <a:tc>
                  <a:txBody>
                    <a:bodyPr/>
                    <a:lstStyle/>
                    <a:p>
                      <a:pPr algn="ctr" fontAlgn="ctr"/>
                      <a:r>
                        <a:rPr lang="en-US" sz="1100" dirty="0" smtClean="0">
                          <a:effectLst/>
                        </a:rPr>
                        <a:t>alert</a:t>
                      </a:r>
                      <a:endParaRPr lang="en-US" sz="1100" dirty="0">
                        <a:effectLst/>
                      </a:endParaRPr>
                    </a:p>
                  </a:txBody>
                  <a:tcPr marL="36000" marR="36000" marT="38100" marB="38100" anchor="ctr"/>
                </a:tc>
                <a:tc>
                  <a:txBody>
                    <a:bodyPr/>
                    <a:lstStyle/>
                    <a:p>
                      <a:pPr algn="ctr" fontAlgn="ctr"/>
                      <a:r>
                        <a:rPr lang="en-US" sz="1100" dirty="0" smtClean="0">
                          <a:effectLst/>
                        </a:rPr>
                        <a:t>….</a:t>
                      </a:r>
                      <a:endParaRPr lang="en-US" sz="1100" dirty="0">
                        <a:effectLst/>
                      </a:endParaRPr>
                    </a:p>
                  </a:txBody>
                  <a:tcPr marL="36000" marR="36000" marT="38100" marB="38100" anchor="ctr"/>
                </a:tc>
                <a:tc>
                  <a:txBody>
                    <a:bodyPr/>
                    <a:lstStyle/>
                    <a:p>
                      <a:pPr algn="ctr" fontAlgn="ctr"/>
                      <a:r>
                        <a:rPr lang="en-US" sz="1100" dirty="0">
                          <a:effectLst/>
                        </a:rPr>
                        <a:t>latitude</a:t>
                      </a:r>
                    </a:p>
                  </a:txBody>
                  <a:tcPr marL="36000" marR="36000" marT="38100" marB="38100" anchor="ctr"/>
                </a:tc>
                <a:tc>
                  <a:txBody>
                    <a:bodyPr/>
                    <a:lstStyle/>
                    <a:p>
                      <a:pPr algn="ctr" fontAlgn="ctr"/>
                      <a:r>
                        <a:rPr lang="en-US" sz="1100" dirty="0">
                          <a:effectLst/>
                        </a:rPr>
                        <a:t>longitude</a:t>
                      </a:r>
                    </a:p>
                  </a:txBody>
                  <a:tcPr marL="36000" marR="36000" marT="38100" marB="38100" anchor="ctr"/>
                </a:tc>
                <a:tc>
                  <a:txBody>
                    <a:bodyPr/>
                    <a:lstStyle/>
                    <a:p>
                      <a:pPr algn="ctr" fontAlgn="ctr"/>
                      <a:r>
                        <a:rPr lang="en-US" sz="1100" dirty="0">
                          <a:effectLst/>
                        </a:rPr>
                        <a:t>location</a:t>
                      </a:r>
                    </a:p>
                  </a:txBody>
                  <a:tcPr marL="36000" marR="36000" marT="38100" marB="38100" anchor="ctr"/>
                </a:tc>
                <a:tc>
                  <a:txBody>
                    <a:bodyPr/>
                    <a:lstStyle/>
                    <a:p>
                      <a:pPr algn="ctr" fontAlgn="ctr"/>
                      <a:r>
                        <a:rPr lang="en-US" sz="1100" dirty="0">
                          <a:effectLst/>
                        </a:rPr>
                        <a:t>continent</a:t>
                      </a:r>
                    </a:p>
                  </a:txBody>
                  <a:tcPr marL="36000" marR="36000" marT="38100" marB="38100" anchor="ctr"/>
                </a:tc>
                <a:tc>
                  <a:txBody>
                    <a:bodyPr/>
                    <a:lstStyle/>
                    <a:p>
                      <a:pPr algn="ctr" fontAlgn="ctr"/>
                      <a:r>
                        <a:rPr lang="en-US" sz="1100" dirty="0">
                          <a:effectLst/>
                        </a:rPr>
                        <a:t>country</a:t>
                      </a:r>
                    </a:p>
                  </a:txBody>
                  <a:tcPr marL="36000" marR="36000" marT="38100" marB="38100" anchor="ct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smtClean="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smtClean="0">
                        <a:solidFill>
                          <a:schemeClr val="accent6">
                            <a:lumMod val="75000"/>
                          </a:schemeClr>
                        </a:solidFill>
                      </a:endParaRP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smtClean="0">
                          <a:solidFill>
                            <a:schemeClr val="accent6">
                              <a:lumMod val="75000"/>
                            </a:schemeClr>
                          </a:solidFill>
                        </a:rPr>
                        <a:t>data</a:t>
                      </a:r>
                    </a:p>
                  </a:txBody>
                  <a:tcPr anchor="ctr">
                    <a:solidFill>
                      <a:schemeClr val="accent5">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smtClean="0">
                        <a:solidFill>
                          <a:schemeClr val="accent6">
                            <a:lumMod val="75000"/>
                          </a:schemeClr>
                        </a:solidFill>
                      </a:endParaRP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smtClean="0">
                          <a:solidFill>
                            <a:schemeClr val="accent6">
                              <a:lumMod val="75000"/>
                            </a:schemeClr>
                          </a:solidFill>
                        </a:rPr>
                        <a:t>data</a:t>
                      </a:r>
                    </a:p>
                  </a:txBody>
                  <a:tcPr anchor="ctr">
                    <a:solidFill>
                      <a:schemeClr val="accent5">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269640">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2036715650"/>
              </p:ext>
            </p:extLst>
          </p:nvPr>
        </p:nvGraphicFramePr>
        <p:xfrm>
          <a:off x="262840" y="1953507"/>
          <a:ext cx="7039660" cy="3659896"/>
        </p:xfrm>
        <a:graphic>
          <a:graphicData uri="http://schemas.openxmlformats.org/drawingml/2006/table">
            <a:tbl>
              <a:tblPr firstRow="1" bandRow="1">
                <a:tableStyleId>{5940675A-B579-460E-94D1-54222C63F5DA}</a:tableStyleId>
              </a:tblPr>
              <a:tblGrid>
                <a:gridCol w="703966"/>
                <a:gridCol w="703966"/>
                <a:gridCol w="703966"/>
                <a:gridCol w="703966"/>
                <a:gridCol w="703966"/>
                <a:gridCol w="703966"/>
                <a:gridCol w="703966"/>
                <a:gridCol w="703966"/>
                <a:gridCol w="703966"/>
                <a:gridCol w="703966"/>
              </a:tblGrid>
              <a:tr h="424216">
                <a:tc>
                  <a:txBody>
                    <a:bodyPr/>
                    <a:lstStyle/>
                    <a:p>
                      <a:pPr algn="ctr" fontAlgn="ctr"/>
                      <a:r>
                        <a:rPr lang="en-US" sz="1100" dirty="0">
                          <a:solidFill>
                            <a:schemeClr val="bg1">
                              <a:lumMod val="95000"/>
                            </a:schemeClr>
                          </a:solidFill>
                          <a:effectLst/>
                        </a:rPr>
                        <a:t>title</a:t>
                      </a:r>
                    </a:p>
                  </a:txBody>
                  <a:tcPr marL="36000" marR="36000" marT="38100" marB="38100" anchor="ctr">
                    <a:solidFill>
                      <a:schemeClr val="accent6">
                        <a:lumMod val="50000"/>
                      </a:schemeClr>
                    </a:solidFill>
                  </a:tcPr>
                </a:tc>
                <a:tc>
                  <a:txBody>
                    <a:bodyPr/>
                    <a:lstStyle/>
                    <a:p>
                      <a:pPr algn="ctr" fontAlgn="ctr"/>
                      <a:r>
                        <a:rPr lang="en-US" sz="1100" dirty="0">
                          <a:solidFill>
                            <a:schemeClr val="bg1">
                              <a:lumMod val="95000"/>
                            </a:schemeClr>
                          </a:solidFill>
                          <a:effectLst/>
                        </a:rPr>
                        <a:t>magnitude</a:t>
                      </a:r>
                    </a:p>
                  </a:txBody>
                  <a:tcPr marL="36000" marR="36000" marT="38100" marB="38100" anchor="ctr">
                    <a:solidFill>
                      <a:schemeClr val="accent6">
                        <a:lumMod val="50000"/>
                      </a:schemeClr>
                    </a:solidFill>
                  </a:tcPr>
                </a:tc>
                <a:tc>
                  <a:txBody>
                    <a:bodyPr/>
                    <a:lstStyle/>
                    <a:p>
                      <a:pPr algn="ctr" fontAlgn="ctr"/>
                      <a:r>
                        <a:rPr lang="en-US" sz="1100" dirty="0" err="1">
                          <a:solidFill>
                            <a:schemeClr val="bg1">
                              <a:lumMod val="95000"/>
                            </a:schemeClr>
                          </a:solidFill>
                          <a:effectLst/>
                        </a:rPr>
                        <a:t>date_time</a:t>
                      </a:r>
                      <a:endParaRPr lang="en-US" sz="1100" dirty="0">
                        <a:solidFill>
                          <a:schemeClr val="bg1">
                            <a:lumMod val="95000"/>
                          </a:schemeClr>
                        </a:solidFill>
                        <a:effectLst/>
                      </a:endParaRPr>
                    </a:p>
                  </a:txBody>
                  <a:tcPr marL="36000" marR="36000" marT="38100" marB="38100" anchor="ctr">
                    <a:solidFill>
                      <a:schemeClr val="accent6">
                        <a:lumMod val="50000"/>
                      </a:schemeClr>
                    </a:solidFill>
                  </a:tcPr>
                </a:tc>
                <a:tc>
                  <a:txBody>
                    <a:bodyPr/>
                    <a:lstStyle/>
                    <a:p>
                      <a:pPr algn="ctr" fontAlgn="ctr"/>
                      <a:r>
                        <a:rPr lang="en-US" sz="1100" dirty="0" smtClean="0">
                          <a:solidFill>
                            <a:schemeClr val="bg1">
                              <a:lumMod val="95000"/>
                            </a:schemeClr>
                          </a:solidFill>
                          <a:effectLst/>
                        </a:rPr>
                        <a:t>alert</a:t>
                      </a:r>
                      <a:endParaRPr lang="en-US" sz="1100" dirty="0">
                        <a:solidFill>
                          <a:schemeClr val="bg1">
                            <a:lumMod val="95000"/>
                          </a:schemeClr>
                        </a:solidFill>
                        <a:effectLst/>
                      </a:endParaRPr>
                    </a:p>
                  </a:txBody>
                  <a:tcPr marL="36000" marR="36000" marT="38100" marB="38100" anchor="ctr">
                    <a:solidFill>
                      <a:schemeClr val="accent6">
                        <a:lumMod val="50000"/>
                      </a:schemeClr>
                    </a:solidFill>
                  </a:tcPr>
                </a:tc>
                <a:tc>
                  <a:txBody>
                    <a:bodyPr/>
                    <a:lstStyle/>
                    <a:p>
                      <a:pPr algn="ctr" fontAlgn="ctr"/>
                      <a:r>
                        <a:rPr lang="en-US" sz="1100" dirty="0" smtClean="0">
                          <a:solidFill>
                            <a:schemeClr val="bg1">
                              <a:lumMod val="95000"/>
                            </a:schemeClr>
                          </a:solidFill>
                          <a:effectLst/>
                        </a:rPr>
                        <a:t>….</a:t>
                      </a:r>
                      <a:endParaRPr lang="en-US" sz="1100" dirty="0">
                        <a:solidFill>
                          <a:schemeClr val="bg1">
                            <a:lumMod val="95000"/>
                          </a:schemeClr>
                        </a:solidFill>
                        <a:effectLst/>
                      </a:endParaRPr>
                    </a:p>
                  </a:txBody>
                  <a:tcPr marL="36000" marR="36000" marT="38100" marB="38100" anchor="ctr">
                    <a:solidFill>
                      <a:schemeClr val="accent6">
                        <a:lumMod val="50000"/>
                      </a:schemeClr>
                    </a:solidFill>
                  </a:tcPr>
                </a:tc>
                <a:tc>
                  <a:txBody>
                    <a:bodyPr/>
                    <a:lstStyle/>
                    <a:p>
                      <a:pPr algn="ctr" fontAlgn="ctr"/>
                      <a:r>
                        <a:rPr lang="en-US" sz="1100" dirty="0">
                          <a:solidFill>
                            <a:schemeClr val="bg1">
                              <a:lumMod val="95000"/>
                            </a:schemeClr>
                          </a:solidFill>
                          <a:effectLst/>
                        </a:rPr>
                        <a:t>latitude</a:t>
                      </a:r>
                    </a:p>
                  </a:txBody>
                  <a:tcPr marL="36000" marR="36000" marT="38100" marB="38100" anchor="ctr">
                    <a:solidFill>
                      <a:schemeClr val="accent6">
                        <a:lumMod val="50000"/>
                      </a:schemeClr>
                    </a:solidFill>
                  </a:tcPr>
                </a:tc>
                <a:tc>
                  <a:txBody>
                    <a:bodyPr/>
                    <a:lstStyle/>
                    <a:p>
                      <a:pPr algn="ctr" fontAlgn="ctr"/>
                      <a:r>
                        <a:rPr lang="en-US" sz="1100" dirty="0">
                          <a:solidFill>
                            <a:schemeClr val="bg1">
                              <a:lumMod val="95000"/>
                            </a:schemeClr>
                          </a:solidFill>
                          <a:effectLst/>
                        </a:rPr>
                        <a:t>longitude</a:t>
                      </a:r>
                    </a:p>
                  </a:txBody>
                  <a:tcPr marL="36000" marR="36000" marT="38100" marB="38100" anchor="ctr">
                    <a:solidFill>
                      <a:schemeClr val="accent6">
                        <a:lumMod val="50000"/>
                      </a:schemeClr>
                    </a:solidFill>
                  </a:tcPr>
                </a:tc>
                <a:tc>
                  <a:txBody>
                    <a:bodyPr/>
                    <a:lstStyle/>
                    <a:p>
                      <a:pPr algn="ctr" fontAlgn="ctr"/>
                      <a:r>
                        <a:rPr lang="en-US" sz="1100" dirty="0">
                          <a:solidFill>
                            <a:schemeClr val="bg1">
                              <a:lumMod val="95000"/>
                            </a:schemeClr>
                          </a:solidFill>
                          <a:effectLst/>
                        </a:rPr>
                        <a:t>location</a:t>
                      </a:r>
                    </a:p>
                  </a:txBody>
                  <a:tcPr marL="36000" marR="36000" marT="38100" marB="38100" anchor="ctr">
                    <a:solidFill>
                      <a:schemeClr val="accent6">
                        <a:lumMod val="50000"/>
                      </a:schemeClr>
                    </a:solidFill>
                  </a:tcPr>
                </a:tc>
                <a:tc>
                  <a:txBody>
                    <a:bodyPr/>
                    <a:lstStyle/>
                    <a:p>
                      <a:pPr algn="ctr" fontAlgn="ctr"/>
                      <a:r>
                        <a:rPr lang="en-US" sz="1100" dirty="0">
                          <a:solidFill>
                            <a:schemeClr val="bg1">
                              <a:lumMod val="95000"/>
                            </a:schemeClr>
                          </a:solidFill>
                          <a:effectLst/>
                        </a:rPr>
                        <a:t>continent</a:t>
                      </a:r>
                    </a:p>
                  </a:txBody>
                  <a:tcPr marL="36000" marR="36000" marT="38100" marB="38100" anchor="ctr">
                    <a:solidFill>
                      <a:schemeClr val="accent6">
                        <a:lumMod val="50000"/>
                      </a:schemeClr>
                    </a:solidFill>
                  </a:tcPr>
                </a:tc>
                <a:tc>
                  <a:txBody>
                    <a:bodyPr/>
                    <a:lstStyle/>
                    <a:p>
                      <a:pPr algn="ctr" fontAlgn="ctr"/>
                      <a:r>
                        <a:rPr lang="en-US" sz="1100" dirty="0">
                          <a:solidFill>
                            <a:schemeClr val="bg1">
                              <a:lumMod val="95000"/>
                            </a:schemeClr>
                          </a:solidFill>
                          <a:effectLst/>
                        </a:rPr>
                        <a:t>country</a:t>
                      </a:r>
                    </a:p>
                  </a:txBody>
                  <a:tcPr marL="36000" marR="36000" marT="38100" marB="38100" anchor="ctr">
                    <a:solidFill>
                      <a:schemeClr val="accent6">
                        <a:lumMod val="50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dirty="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dirty="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r h="269640">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dirty="0" smtClean="0"/>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c>
                  <a:txBody>
                    <a:bodyPr/>
                    <a:lstStyle/>
                    <a:p>
                      <a:pPr algn="ctr"/>
                      <a:r>
                        <a:rPr lang="es-EC" sz="1050" b="0" dirty="0" smtClean="0">
                          <a:solidFill>
                            <a:schemeClr val="tx1"/>
                          </a:solidFill>
                        </a:rPr>
                        <a:t>data</a:t>
                      </a:r>
                      <a:endParaRPr lang="es-EC" sz="1050" b="0" dirty="0">
                        <a:solidFill>
                          <a:schemeClr val="accent6">
                            <a:lumMod val="75000"/>
                          </a:schemeClr>
                        </a:solidFill>
                      </a:endParaRPr>
                    </a:p>
                  </a:txBody>
                  <a:tcPr anchor="ctr">
                    <a:solidFill>
                      <a:schemeClr val="bg1">
                        <a:lumMod val="95000"/>
                      </a:schemeClr>
                    </a:solidFill>
                  </a:tcPr>
                </a:tc>
              </a:tr>
            </a:tbl>
          </a:graphicData>
        </a:graphic>
      </p:graphicFrame>
      <p:grpSp>
        <p:nvGrpSpPr>
          <p:cNvPr id="15" name="Grupo 14"/>
          <p:cNvGrpSpPr/>
          <p:nvPr/>
        </p:nvGrpSpPr>
        <p:grpSpPr>
          <a:xfrm>
            <a:off x="7556500" y="825500"/>
            <a:ext cx="4533900" cy="5207000"/>
            <a:chOff x="7556500" y="825500"/>
            <a:chExt cx="4533900" cy="5207000"/>
          </a:xfrm>
        </p:grpSpPr>
        <p:cxnSp>
          <p:nvCxnSpPr>
            <p:cNvPr id="11" name="Conector recto de flecha 10"/>
            <p:cNvCxnSpPr/>
            <p:nvPr/>
          </p:nvCxnSpPr>
          <p:spPr>
            <a:xfrm>
              <a:off x="7556500" y="3429000"/>
              <a:ext cx="4953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2" name="Abrir llave 11"/>
            <p:cNvSpPr/>
            <p:nvPr/>
          </p:nvSpPr>
          <p:spPr>
            <a:xfrm>
              <a:off x="8305800" y="825500"/>
              <a:ext cx="406400" cy="5207000"/>
            </a:xfrm>
            <a:prstGeom prst="leftBrace">
              <a:avLst>
                <a:gd name="adj1" fmla="val 58876"/>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C"/>
            </a:p>
          </p:txBody>
        </p:sp>
        <p:sp>
          <p:nvSpPr>
            <p:cNvPr id="13" name="CuadroTexto 12"/>
            <p:cNvSpPr txBox="1"/>
            <p:nvPr/>
          </p:nvSpPr>
          <p:spPr>
            <a:xfrm>
              <a:off x="8610600" y="952178"/>
              <a:ext cx="3479800" cy="5055230"/>
            </a:xfrm>
            <a:prstGeom prst="rect">
              <a:avLst/>
            </a:prstGeom>
            <a:noFill/>
          </p:spPr>
          <p:txBody>
            <a:bodyPr wrap="square" rtlCol="0">
              <a:spAutoFit/>
            </a:bodyPr>
            <a:lstStyle/>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Nombre Evento</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Magnitud</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Fecha y Hora</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Intensidad reportada (cdi)</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Intensidad Instrumental (mmi)</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Nivel Alerta</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Tsunami</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Nivel Significancia</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Red geológica</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Número de estaciones sísmicas</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Distancia entre el epicentro y el sismógrafo</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Azimut entre el epicentro y sismógrafos</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Algoritmo de cálculo</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Profundidad</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Latitud/Longitud</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Ubicación</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País</a:t>
              </a:r>
            </a:p>
            <a:p>
              <a:pPr marL="285750" indent="-285750">
                <a:spcBef>
                  <a:spcPts val="300"/>
                </a:spcBef>
                <a:buFont typeface="Arial" panose="020B0604020202020204" pitchFamily="34" charset="0"/>
                <a:buChar char="•"/>
              </a:pPr>
              <a:r>
                <a:rPr lang="es-EC" sz="1400" dirty="0" smtClean="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rPr>
                <a:t>Continente</a:t>
              </a:r>
              <a:endParaRPr lang="es-EC" sz="1400" dirty="0">
                <a:solidFill>
                  <a:schemeClr val="accent6">
                    <a:lumMod val="50000"/>
                  </a:schemeClr>
                </a:solidFill>
                <a:latin typeface="Nirmala UI" panose="020B0502040204020203" pitchFamily="34" charset="0"/>
                <a:ea typeface="Nirmala UI" panose="020B0502040204020203" pitchFamily="34" charset="0"/>
                <a:cs typeface="Nirmala UI" panose="020B0502040204020203" pitchFamily="34" charset="0"/>
              </a:endParaRPr>
            </a:p>
          </p:txBody>
        </p:sp>
      </p:grpSp>
      <p:sp>
        <p:nvSpPr>
          <p:cNvPr id="14"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smtClean="0">
                <a:latin typeface="Century Gothic" panose="020B0502020202020204" pitchFamily="34" charset="0"/>
              </a:rPr>
              <a:t>Base de Datos</a:t>
            </a:r>
            <a:endParaRPr lang="es-EC" sz="3200" b="1" dirty="0">
              <a:latin typeface="Century Gothic" panose="020B0502020202020204" pitchFamily="34" charset="0"/>
            </a:endParaRPr>
          </a:p>
        </p:txBody>
      </p:sp>
    </p:spTree>
    <p:extLst>
      <p:ext uri="{BB962C8B-B14F-4D97-AF65-F5344CB8AC3E}">
        <p14:creationId xmlns:p14="http://schemas.microsoft.com/office/powerpoint/2010/main" val="417655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Datos</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smtClean="0">
                <a:latin typeface="Century Gothic" panose="020B0502020202020204" pitchFamily="34" charset="0"/>
              </a:rPr>
              <a:t>Datos Incompletos</a:t>
            </a:r>
            <a:endParaRPr lang="es-EC" sz="3200" b="1" dirty="0">
              <a:latin typeface="Century Gothic" panose="020B0502020202020204" pitchFamily="34" charset="0"/>
            </a:endParaRPr>
          </a:p>
        </p:txBody>
      </p:sp>
      <p:graphicFrame>
        <p:nvGraphicFramePr>
          <p:cNvPr id="186" name="Tabla 185"/>
          <p:cNvGraphicFramePr>
            <a:graphicFrameLocks noGrp="1"/>
          </p:cNvGraphicFramePr>
          <p:nvPr>
            <p:extLst>
              <p:ext uri="{D42A27DB-BD31-4B8C-83A1-F6EECF244321}">
                <p14:modId xmlns:p14="http://schemas.microsoft.com/office/powerpoint/2010/main" val="2761767685"/>
              </p:ext>
            </p:extLst>
          </p:nvPr>
        </p:nvGraphicFramePr>
        <p:xfrm>
          <a:off x="3138505" y="2391388"/>
          <a:ext cx="5914990" cy="3413760"/>
        </p:xfrm>
        <a:graphic>
          <a:graphicData uri="http://schemas.openxmlformats.org/drawingml/2006/table">
            <a:tbl>
              <a:tblPr firstRow="1" bandRow="1">
                <a:tableStyleId>{93296810-A885-4BE3-A3E7-6D5BEEA58F35}</a:tableStyleId>
              </a:tblPr>
              <a:tblGrid>
                <a:gridCol w="591499"/>
                <a:gridCol w="591499"/>
                <a:gridCol w="591499"/>
                <a:gridCol w="591499"/>
                <a:gridCol w="591499"/>
                <a:gridCol w="591499"/>
                <a:gridCol w="591499"/>
                <a:gridCol w="591499"/>
                <a:gridCol w="591499"/>
                <a:gridCol w="591499"/>
              </a:tblGrid>
              <a:tr h="170684">
                <a:tc>
                  <a:txBody>
                    <a:bodyPr/>
                    <a:lstStyle/>
                    <a:p>
                      <a:pPr algn="ctr" fontAlgn="ctr"/>
                      <a:r>
                        <a:rPr lang="en-US" sz="1050" dirty="0">
                          <a:effectLst/>
                        </a:rPr>
                        <a:t>title</a:t>
                      </a:r>
                    </a:p>
                  </a:txBody>
                  <a:tcPr marL="36000" marR="0" marT="38100" marB="38100" anchor="ctr"/>
                </a:tc>
                <a:tc>
                  <a:txBody>
                    <a:bodyPr/>
                    <a:lstStyle/>
                    <a:p>
                      <a:pPr algn="ctr" fontAlgn="ctr"/>
                      <a:r>
                        <a:rPr lang="en-US" sz="1050" dirty="0">
                          <a:effectLst/>
                        </a:rPr>
                        <a:t>magnitude</a:t>
                      </a:r>
                    </a:p>
                  </a:txBody>
                  <a:tcPr marL="36000" marR="0" marT="38100" marB="38100" anchor="ctr"/>
                </a:tc>
                <a:tc>
                  <a:txBody>
                    <a:bodyPr/>
                    <a:lstStyle/>
                    <a:p>
                      <a:pPr algn="ctr" fontAlgn="ctr"/>
                      <a:r>
                        <a:rPr lang="en-US" sz="1050" dirty="0" err="1">
                          <a:effectLst/>
                        </a:rPr>
                        <a:t>date_time</a:t>
                      </a:r>
                      <a:endParaRPr lang="en-US" sz="1050" dirty="0">
                        <a:effectLst/>
                      </a:endParaRPr>
                    </a:p>
                  </a:txBody>
                  <a:tcPr marL="36000" marR="0" marT="38100" marB="38100" anchor="ctr"/>
                </a:tc>
                <a:tc>
                  <a:txBody>
                    <a:bodyPr/>
                    <a:lstStyle/>
                    <a:p>
                      <a:pPr algn="ctr" fontAlgn="ctr"/>
                      <a:r>
                        <a:rPr lang="en-US" sz="1050" dirty="0" smtClean="0">
                          <a:effectLst/>
                        </a:rPr>
                        <a:t>alert</a:t>
                      </a:r>
                      <a:endParaRPr lang="en-US" sz="1050" dirty="0">
                        <a:effectLst/>
                      </a:endParaRPr>
                    </a:p>
                  </a:txBody>
                  <a:tcPr marL="36000" marR="0" marT="38100" marB="38100" anchor="ctr"/>
                </a:tc>
                <a:tc>
                  <a:txBody>
                    <a:bodyPr/>
                    <a:lstStyle/>
                    <a:p>
                      <a:pPr algn="ctr" fontAlgn="ctr"/>
                      <a:r>
                        <a:rPr lang="en-US" sz="1050" dirty="0" smtClean="0">
                          <a:effectLst/>
                        </a:rPr>
                        <a:t>….</a:t>
                      </a:r>
                      <a:endParaRPr lang="en-US" sz="1050" dirty="0">
                        <a:effectLst/>
                      </a:endParaRPr>
                    </a:p>
                  </a:txBody>
                  <a:tcPr marL="36000" marR="0" marT="38100" marB="38100" anchor="ctr"/>
                </a:tc>
                <a:tc>
                  <a:txBody>
                    <a:bodyPr/>
                    <a:lstStyle/>
                    <a:p>
                      <a:pPr algn="ctr" fontAlgn="ctr"/>
                      <a:r>
                        <a:rPr lang="en-US" sz="1050" dirty="0">
                          <a:effectLst/>
                        </a:rPr>
                        <a:t>latitude</a:t>
                      </a:r>
                    </a:p>
                  </a:txBody>
                  <a:tcPr marL="36000" marR="0" marT="38100" marB="38100" anchor="ctr"/>
                </a:tc>
                <a:tc>
                  <a:txBody>
                    <a:bodyPr/>
                    <a:lstStyle/>
                    <a:p>
                      <a:pPr algn="ctr" fontAlgn="ctr"/>
                      <a:r>
                        <a:rPr lang="en-US" sz="1050" dirty="0">
                          <a:effectLst/>
                        </a:rPr>
                        <a:t>longitude</a:t>
                      </a:r>
                    </a:p>
                  </a:txBody>
                  <a:tcPr marL="36000" marR="0" marT="38100" marB="38100" anchor="ctr"/>
                </a:tc>
                <a:tc>
                  <a:txBody>
                    <a:bodyPr/>
                    <a:lstStyle/>
                    <a:p>
                      <a:pPr algn="ctr" fontAlgn="ctr"/>
                      <a:r>
                        <a:rPr lang="en-US" sz="1050" dirty="0">
                          <a:effectLst/>
                        </a:rPr>
                        <a:t>location</a:t>
                      </a:r>
                    </a:p>
                  </a:txBody>
                  <a:tcPr marL="36000" marR="0" marT="38100" marB="38100" anchor="ctr"/>
                </a:tc>
                <a:tc>
                  <a:txBody>
                    <a:bodyPr/>
                    <a:lstStyle/>
                    <a:p>
                      <a:pPr algn="ctr" fontAlgn="ctr"/>
                      <a:r>
                        <a:rPr lang="en-US" sz="1050" dirty="0">
                          <a:effectLst/>
                        </a:rPr>
                        <a:t>continent</a:t>
                      </a:r>
                    </a:p>
                  </a:txBody>
                  <a:tcPr marL="36000" marR="0" marT="38100" marB="38100" anchor="ctr"/>
                </a:tc>
                <a:tc>
                  <a:txBody>
                    <a:bodyPr/>
                    <a:lstStyle/>
                    <a:p>
                      <a:pPr algn="ctr" fontAlgn="ctr"/>
                      <a:r>
                        <a:rPr lang="en-US" sz="1050" dirty="0">
                          <a:effectLst/>
                        </a:rPr>
                        <a:t>country</a:t>
                      </a:r>
                    </a:p>
                  </a:txBody>
                  <a:tcPr marL="36000" marR="0" marT="38100" marB="38100" anchor="ct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smtClean="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smtClean="0">
                        <a:solidFill>
                          <a:schemeClr val="accent6">
                            <a:lumMod val="75000"/>
                          </a:schemeClr>
                        </a:solidFill>
                      </a:endParaRP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smtClean="0">
                          <a:solidFill>
                            <a:schemeClr val="accent6">
                              <a:lumMod val="75000"/>
                            </a:schemeClr>
                          </a:solidFill>
                        </a:rPr>
                        <a:t>data</a:t>
                      </a:r>
                    </a:p>
                  </a:txBody>
                  <a:tcPr anchor="ctr">
                    <a:solidFill>
                      <a:schemeClr val="accent5">
                        <a:lumMod val="60000"/>
                        <a:lumOff val="40000"/>
                      </a:schemeClr>
                    </a:solidFill>
                  </a:tcPr>
                </a:tc>
              </a:tr>
              <a:tr h="170684">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170684">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smtClean="0">
                        <a:solidFill>
                          <a:schemeClr val="accent6">
                            <a:lumMod val="75000"/>
                          </a:schemeClr>
                        </a:solidFill>
                      </a:endParaRP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smtClean="0">
                          <a:solidFill>
                            <a:schemeClr val="accent6">
                              <a:lumMod val="75000"/>
                            </a:schemeClr>
                          </a:solidFill>
                        </a:rPr>
                        <a:t>data</a:t>
                      </a:r>
                    </a:p>
                  </a:txBody>
                  <a:tcPr anchor="ctr">
                    <a:solidFill>
                      <a:schemeClr val="accent5">
                        <a:lumMod val="60000"/>
                        <a:lumOff val="40000"/>
                      </a:schemeClr>
                    </a:solidFill>
                  </a:tcPr>
                </a:tc>
              </a:tr>
              <a:tr h="170684">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r>
              <a:tr h="170684">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r h="170684">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c>
                  <a:txBody>
                    <a:bodyPr/>
                    <a:lstStyle/>
                    <a:p>
                      <a:pPr algn="ctr"/>
                      <a:r>
                        <a:rPr lang="es-EC" sz="1050" b="0" dirty="0" err="1" smtClean="0">
                          <a:solidFill>
                            <a:schemeClr val="accent6">
                              <a:lumMod val="75000"/>
                            </a:schemeClr>
                          </a:solidFill>
                        </a:rPr>
                        <a:t>NaN</a:t>
                      </a:r>
                      <a:endParaRPr lang="es-EC" sz="1050" b="0" dirty="0">
                        <a:solidFill>
                          <a:schemeClr val="accent6">
                            <a:lumMod val="75000"/>
                          </a:schemeClr>
                        </a:solidFill>
                      </a:endParaRPr>
                    </a:p>
                  </a:txBody>
                  <a:tcPr anchor="ctr">
                    <a:solidFill>
                      <a:schemeClr val="accent2">
                        <a:lumMod val="60000"/>
                        <a:lumOff val="40000"/>
                      </a:schemeClr>
                    </a:solidFill>
                  </a:tcPr>
                </a:tc>
                <a:tc>
                  <a:txBody>
                    <a:bodyPr/>
                    <a:lstStyle/>
                    <a:p>
                      <a:pPr algn="ctr"/>
                      <a:r>
                        <a:rPr lang="es-EC" sz="1050" b="0" dirty="0" smtClean="0">
                          <a:solidFill>
                            <a:schemeClr val="accent6">
                              <a:lumMod val="75000"/>
                            </a:schemeClr>
                          </a:solidFill>
                        </a:rPr>
                        <a:t>data</a:t>
                      </a:r>
                      <a:endParaRPr lang="es-EC" sz="1050" b="0" dirty="0">
                        <a:solidFill>
                          <a:schemeClr val="accent6">
                            <a:lumMod val="75000"/>
                          </a:schemeClr>
                        </a:solidFill>
                      </a:endParaRPr>
                    </a:p>
                  </a:txBody>
                  <a:tcPr anchor="ctr">
                    <a:solidFill>
                      <a:schemeClr val="accent5">
                        <a:lumMod val="60000"/>
                        <a:lumOff val="40000"/>
                      </a:schemeClr>
                    </a:solidFill>
                  </a:tcPr>
                </a:tc>
              </a:tr>
            </a:tbl>
          </a:graphicData>
        </a:graphic>
      </p:graphicFrame>
      <p:grpSp>
        <p:nvGrpSpPr>
          <p:cNvPr id="187" name="Grupo 186"/>
          <p:cNvGrpSpPr/>
          <p:nvPr/>
        </p:nvGrpSpPr>
        <p:grpSpPr>
          <a:xfrm>
            <a:off x="8467725" y="3552825"/>
            <a:ext cx="579600" cy="1748323"/>
            <a:chOff x="8467725" y="3171825"/>
            <a:chExt cx="579600" cy="1748323"/>
          </a:xfrm>
        </p:grpSpPr>
        <p:sp>
          <p:nvSpPr>
            <p:cNvPr id="188" name="Rectángulo 187"/>
            <p:cNvSpPr/>
            <p:nvPr/>
          </p:nvSpPr>
          <p:spPr>
            <a:xfrm>
              <a:off x="8467725" y="3171825"/>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89" name="Rectángulo 188"/>
            <p:cNvSpPr/>
            <p:nvPr/>
          </p:nvSpPr>
          <p:spPr>
            <a:xfrm>
              <a:off x="8467725" y="3676650"/>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0" name="Rectángulo 189"/>
            <p:cNvSpPr/>
            <p:nvPr/>
          </p:nvSpPr>
          <p:spPr>
            <a:xfrm>
              <a:off x="8467725" y="4176187"/>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1" name="Rectángulo 190"/>
            <p:cNvSpPr/>
            <p:nvPr/>
          </p:nvSpPr>
          <p:spPr>
            <a:xfrm>
              <a:off x="8467725" y="4682548"/>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grpSp>
      <p:grpSp>
        <p:nvGrpSpPr>
          <p:cNvPr id="192" name="Grupo 191"/>
          <p:cNvGrpSpPr/>
          <p:nvPr/>
        </p:nvGrpSpPr>
        <p:grpSpPr>
          <a:xfrm>
            <a:off x="7876217" y="3049165"/>
            <a:ext cx="579600" cy="2754661"/>
            <a:chOff x="7876217" y="2668165"/>
            <a:chExt cx="579600" cy="2754661"/>
          </a:xfrm>
        </p:grpSpPr>
        <p:sp>
          <p:nvSpPr>
            <p:cNvPr id="193" name="Rectángulo 192"/>
            <p:cNvSpPr/>
            <p:nvPr/>
          </p:nvSpPr>
          <p:spPr>
            <a:xfrm>
              <a:off x="7876217" y="2668165"/>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4" name="Rectángulo 193"/>
            <p:cNvSpPr/>
            <p:nvPr/>
          </p:nvSpPr>
          <p:spPr>
            <a:xfrm>
              <a:off x="7876217" y="3171825"/>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5" name="Rectángulo 194"/>
            <p:cNvSpPr/>
            <p:nvPr/>
          </p:nvSpPr>
          <p:spPr>
            <a:xfrm>
              <a:off x="7876217" y="3675485"/>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6" name="Rectángulo 195"/>
            <p:cNvSpPr/>
            <p:nvPr/>
          </p:nvSpPr>
          <p:spPr>
            <a:xfrm>
              <a:off x="7876217" y="3926156"/>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7" name="Rectángulo 196"/>
            <p:cNvSpPr/>
            <p:nvPr/>
          </p:nvSpPr>
          <p:spPr>
            <a:xfrm>
              <a:off x="7876217" y="4176187"/>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8" name="Rectángulo 197"/>
            <p:cNvSpPr/>
            <p:nvPr/>
          </p:nvSpPr>
          <p:spPr>
            <a:xfrm>
              <a:off x="7876217" y="4426218"/>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199" name="Rectángulo 198"/>
            <p:cNvSpPr/>
            <p:nvPr/>
          </p:nvSpPr>
          <p:spPr>
            <a:xfrm>
              <a:off x="7876217" y="4931266"/>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200" name="Rectángulo 199"/>
            <p:cNvSpPr/>
            <p:nvPr/>
          </p:nvSpPr>
          <p:spPr>
            <a:xfrm>
              <a:off x="7876217" y="5185226"/>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grpSp>
      <p:grpSp>
        <p:nvGrpSpPr>
          <p:cNvPr id="201" name="Grupo 200"/>
          <p:cNvGrpSpPr/>
          <p:nvPr/>
        </p:nvGrpSpPr>
        <p:grpSpPr>
          <a:xfrm>
            <a:off x="4918236" y="2808390"/>
            <a:ext cx="579600" cy="1481459"/>
            <a:chOff x="4918236" y="2427390"/>
            <a:chExt cx="579600" cy="1481459"/>
          </a:xfrm>
        </p:grpSpPr>
        <p:sp>
          <p:nvSpPr>
            <p:cNvPr id="202" name="Rectángulo 201"/>
            <p:cNvSpPr/>
            <p:nvPr/>
          </p:nvSpPr>
          <p:spPr>
            <a:xfrm>
              <a:off x="4918236" y="2427390"/>
              <a:ext cx="579600" cy="226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203" name="Rectángulo 202"/>
            <p:cNvSpPr/>
            <p:nvPr/>
          </p:nvSpPr>
          <p:spPr>
            <a:xfrm>
              <a:off x="4918236" y="2671340"/>
              <a:ext cx="579600" cy="234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204" name="Rectángulo 203"/>
            <p:cNvSpPr/>
            <p:nvPr/>
          </p:nvSpPr>
          <p:spPr>
            <a:xfrm>
              <a:off x="4918236" y="2918890"/>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205" name="Rectángulo 204"/>
            <p:cNvSpPr/>
            <p:nvPr/>
          </p:nvSpPr>
          <p:spPr>
            <a:xfrm>
              <a:off x="4918236" y="3419490"/>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sp>
          <p:nvSpPr>
            <p:cNvPr id="206" name="Rectángulo 205"/>
            <p:cNvSpPr/>
            <p:nvPr/>
          </p:nvSpPr>
          <p:spPr>
            <a:xfrm>
              <a:off x="4918236" y="3671249"/>
              <a:ext cx="579600" cy="237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050" dirty="0" smtClean="0">
                  <a:solidFill>
                    <a:schemeClr val="accent6">
                      <a:lumMod val="75000"/>
                    </a:schemeClr>
                  </a:solidFill>
                </a:rPr>
                <a:t>data</a:t>
              </a:r>
              <a:endParaRPr lang="es-EC" sz="1050" dirty="0">
                <a:solidFill>
                  <a:schemeClr val="accent6">
                    <a:lumMod val="75000"/>
                  </a:schemeClr>
                </a:solidFill>
              </a:endParaRPr>
            </a:p>
          </p:txBody>
        </p:sp>
      </p:grpSp>
      <p:grpSp>
        <p:nvGrpSpPr>
          <p:cNvPr id="207" name="Grupo 206"/>
          <p:cNvGrpSpPr/>
          <p:nvPr/>
        </p:nvGrpSpPr>
        <p:grpSpPr>
          <a:xfrm>
            <a:off x="9524999" y="838061"/>
            <a:ext cx="2153705" cy="1345853"/>
            <a:chOff x="9626599" y="449261"/>
            <a:chExt cx="2153705" cy="1345853"/>
          </a:xfrm>
        </p:grpSpPr>
        <p:pic>
          <p:nvPicPr>
            <p:cNvPr id="208" name="Imagen 20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26599" y="449261"/>
              <a:ext cx="2153705" cy="1070080"/>
            </a:xfrm>
            <a:prstGeom prst="rect">
              <a:avLst/>
            </a:prstGeom>
          </p:spPr>
        </p:pic>
        <p:sp>
          <p:nvSpPr>
            <p:cNvPr id="209" name="CuadroTexto 208"/>
            <p:cNvSpPr txBox="1"/>
            <p:nvPr/>
          </p:nvSpPr>
          <p:spPr>
            <a:xfrm>
              <a:off x="9852096" y="1425782"/>
              <a:ext cx="1702710" cy="369332"/>
            </a:xfrm>
            <a:prstGeom prst="rect">
              <a:avLst/>
            </a:prstGeom>
            <a:noFill/>
          </p:spPr>
          <p:txBody>
            <a:bodyPr wrap="none" rtlCol="0">
              <a:spAutoFit/>
            </a:bodyPr>
            <a:lstStyle/>
            <a:p>
              <a:r>
                <a:rPr lang="es-EC" dirty="0" err="1" smtClean="0">
                  <a:latin typeface="Leelawadee" panose="020B0502040204020203" pitchFamily="34" charset="-34"/>
                  <a:cs typeface="Leelawadee" panose="020B0502040204020203" pitchFamily="34" charset="-34"/>
                </a:rPr>
                <a:t>Geocoding</a:t>
              </a:r>
              <a:r>
                <a:rPr lang="es-EC" dirty="0" smtClean="0">
                  <a:latin typeface="Leelawadee" panose="020B0502040204020203" pitchFamily="34" charset="-34"/>
                  <a:cs typeface="Leelawadee" panose="020B0502040204020203" pitchFamily="34" charset="-34"/>
                </a:rPr>
                <a:t> API</a:t>
              </a:r>
              <a:endParaRPr lang="es-EC" dirty="0">
                <a:latin typeface="Leelawadee" panose="020B0502040204020203" pitchFamily="34" charset="-34"/>
                <a:cs typeface="Leelawadee" panose="020B0502040204020203" pitchFamily="34" charset="-34"/>
              </a:endParaRPr>
            </a:p>
          </p:txBody>
        </p:sp>
      </p:grpSp>
      <p:sp>
        <p:nvSpPr>
          <p:cNvPr id="210" name="Arco 209"/>
          <p:cNvSpPr/>
          <p:nvPr/>
        </p:nvSpPr>
        <p:spPr>
          <a:xfrm rot="16200000">
            <a:off x="8392071" y="202261"/>
            <a:ext cx="1494268" cy="3717989"/>
          </a:xfrm>
          <a:prstGeom prst="arc">
            <a:avLst>
              <a:gd name="adj1" fmla="val 16200000"/>
              <a:gd name="adj2" fmla="val 148292"/>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211" name="Arco 210"/>
          <p:cNvSpPr/>
          <p:nvPr/>
        </p:nvSpPr>
        <p:spPr>
          <a:xfrm rot="5400000">
            <a:off x="7563347" y="1386976"/>
            <a:ext cx="3805827" cy="1997075"/>
          </a:xfrm>
          <a:prstGeom prst="arc">
            <a:avLst>
              <a:gd name="adj1" fmla="val 16351635"/>
              <a:gd name="adj2" fmla="val 148292"/>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grpSp>
        <p:nvGrpSpPr>
          <p:cNvPr id="212" name="Grupo 211"/>
          <p:cNvGrpSpPr/>
          <p:nvPr/>
        </p:nvGrpSpPr>
        <p:grpSpPr>
          <a:xfrm>
            <a:off x="1600538" y="1207006"/>
            <a:ext cx="10582383" cy="4189389"/>
            <a:chOff x="1600538" y="880433"/>
            <a:chExt cx="10582383" cy="4189389"/>
          </a:xfrm>
        </p:grpSpPr>
        <p:sp>
          <p:nvSpPr>
            <p:cNvPr id="213" name="Arco 212"/>
            <p:cNvSpPr/>
            <p:nvPr/>
          </p:nvSpPr>
          <p:spPr>
            <a:xfrm rot="10800000">
              <a:off x="1600540" y="1999248"/>
              <a:ext cx="3805827" cy="1997075"/>
            </a:xfrm>
            <a:prstGeom prst="arc">
              <a:avLst>
                <a:gd name="adj1" fmla="val 16351635"/>
                <a:gd name="adj2" fmla="val 148292"/>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214" name="Arco 213"/>
            <p:cNvSpPr/>
            <p:nvPr/>
          </p:nvSpPr>
          <p:spPr>
            <a:xfrm rot="10800000">
              <a:off x="1600539" y="1348662"/>
              <a:ext cx="3817734" cy="3298247"/>
            </a:xfrm>
            <a:prstGeom prst="arc">
              <a:avLst>
                <a:gd name="adj1" fmla="val 16351635"/>
                <a:gd name="adj2" fmla="val 148292"/>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215" name="Arco 214"/>
            <p:cNvSpPr/>
            <p:nvPr/>
          </p:nvSpPr>
          <p:spPr>
            <a:xfrm rot="10800000">
              <a:off x="1600538" y="1976591"/>
              <a:ext cx="10267134" cy="1997075"/>
            </a:xfrm>
            <a:prstGeom prst="arc">
              <a:avLst>
                <a:gd name="adj1" fmla="val 16351635"/>
                <a:gd name="adj2" fmla="val 20637"/>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216" name="Arco 215"/>
            <p:cNvSpPr/>
            <p:nvPr/>
          </p:nvSpPr>
          <p:spPr>
            <a:xfrm rot="10800000">
              <a:off x="1600538" y="880433"/>
              <a:ext cx="10582383" cy="4189389"/>
            </a:xfrm>
            <a:prstGeom prst="arc">
              <a:avLst>
                <a:gd name="adj1" fmla="val 16351635"/>
                <a:gd name="adj2" fmla="val 33813"/>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grpSp>
      <p:grpSp>
        <p:nvGrpSpPr>
          <p:cNvPr id="217" name="Grupo 216"/>
          <p:cNvGrpSpPr/>
          <p:nvPr/>
        </p:nvGrpSpPr>
        <p:grpSpPr>
          <a:xfrm>
            <a:off x="837419" y="1287672"/>
            <a:ext cx="1571371" cy="1865538"/>
            <a:chOff x="920034" y="1200088"/>
            <a:chExt cx="1571371" cy="1865538"/>
          </a:xfrm>
        </p:grpSpPr>
        <p:pic>
          <p:nvPicPr>
            <p:cNvPr id="218" name="Picture 299" descr="https://th.bing.com/th/id/OIG.DOy7WA_5DjpLp1.VXplZ?pid=ImgG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634" t="13200" r="14617" b="16618"/>
            <a:stretch/>
          </p:blipFill>
          <p:spPr bwMode="auto">
            <a:xfrm>
              <a:off x="920034" y="1200088"/>
              <a:ext cx="1571371" cy="1604108"/>
            </a:xfrm>
            <a:prstGeom prst="rect">
              <a:avLst/>
            </a:prstGeom>
            <a:noFill/>
            <a:extLst>
              <a:ext uri="{909E8E84-426E-40DD-AFC4-6F175D3DCCD1}">
                <a14:hiddenFill xmlns:a14="http://schemas.microsoft.com/office/drawing/2010/main">
                  <a:solidFill>
                    <a:srgbClr val="FFFFFF"/>
                  </a:solidFill>
                </a14:hiddenFill>
              </a:ext>
            </a:extLst>
          </p:spPr>
        </p:pic>
        <p:sp>
          <p:nvSpPr>
            <p:cNvPr id="219" name="CuadroTexto 218"/>
            <p:cNvSpPr txBox="1"/>
            <p:nvPr/>
          </p:nvSpPr>
          <p:spPr>
            <a:xfrm>
              <a:off x="1012211" y="2757849"/>
              <a:ext cx="1390765" cy="307777"/>
            </a:xfrm>
            <a:prstGeom prst="rect">
              <a:avLst/>
            </a:prstGeom>
            <a:noFill/>
          </p:spPr>
          <p:txBody>
            <a:bodyPr wrap="none" rtlCol="0">
              <a:spAutoFit/>
            </a:bodyPr>
            <a:lstStyle/>
            <a:p>
              <a:r>
                <a:rPr lang="es-EC" sz="1400" dirty="0" smtClean="0">
                  <a:latin typeface="Leelawadee" panose="020B0502040204020203" pitchFamily="34" charset="-34"/>
                  <a:cs typeface="Leelawadee" panose="020B0502040204020203" pitchFamily="34" charset="-34"/>
                </a:rPr>
                <a:t>LGMB </a:t>
              </a:r>
              <a:r>
                <a:rPr lang="es-EC" sz="1400" dirty="0" err="1" smtClean="0">
                  <a:latin typeface="Leelawadee" panose="020B0502040204020203" pitchFamily="34" charset="-34"/>
                  <a:cs typeface="Leelawadee" panose="020B0502040204020203" pitchFamily="34" charset="-34"/>
                </a:rPr>
                <a:t>Classifier</a:t>
              </a:r>
              <a:endParaRPr lang="es-EC" sz="1400" dirty="0">
                <a:latin typeface="Leelawadee" panose="020B0502040204020203" pitchFamily="34" charset="-34"/>
                <a:cs typeface="Leelawadee" panose="020B0502040204020203" pitchFamily="34" charset="-34"/>
              </a:endParaRPr>
            </a:p>
          </p:txBody>
        </p:sp>
      </p:grpSp>
      <p:sp>
        <p:nvSpPr>
          <p:cNvPr id="220" name="Arco 219"/>
          <p:cNvSpPr/>
          <p:nvPr/>
        </p:nvSpPr>
        <p:spPr>
          <a:xfrm>
            <a:off x="-261398" y="1539854"/>
            <a:ext cx="5453884" cy="2014399"/>
          </a:xfrm>
          <a:prstGeom prst="arc">
            <a:avLst>
              <a:gd name="adj1" fmla="val 16200000"/>
              <a:gd name="adj2" fmla="val 36227"/>
            </a:avLst>
          </a:prstGeom>
          <a:ln w="38100">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Tree>
    <p:extLst>
      <p:ext uri="{BB962C8B-B14F-4D97-AF65-F5344CB8AC3E}">
        <p14:creationId xmlns:p14="http://schemas.microsoft.com/office/powerpoint/2010/main" val="233999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0"/>
                                        </p:tgtEl>
                                        <p:attrNameLst>
                                          <p:attrName>style.visibility</p:attrName>
                                        </p:attrNameLst>
                                      </p:cBhvr>
                                      <p:to>
                                        <p:strVal val="visible"/>
                                      </p:to>
                                    </p:set>
                                    <p:animEffect transition="in" filter="wipe(left)">
                                      <p:cBhvr>
                                        <p:cTn id="11" dur="750"/>
                                        <p:tgtEl>
                                          <p:spTgt spid="2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1"/>
                                        </p:tgtEl>
                                        <p:attrNameLst>
                                          <p:attrName>style.visibility</p:attrName>
                                        </p:attrNameLst>
                                      </p:cBhvr>
                                      <p:to>
                                        <p:strVal val="visible"/>
                                      </p:to>
                                    </p:set>
                                    <p:animEffect transition="in" filter="wipe(up)">
                                      <p:cBhvr>
                                        <p:cTn id="16" dur="750"/>
                                        <p:tgtEl>
                                          <p:spTgt spid="2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87"/>
                                        </p:tgtEl>
                                        <p:attrNameLst>
                                          <p:attrName>style.visibility</p:attrName>
                                        </p:attrNameLst>
                                      </p:cBhvr>
                                      <p:to>
                                        <p:strVal val="visible"/>
                                      </p:to>
                                    </p:set>
                                    <p:animEffect transition="in" filter="wipe(up)">
                                      <p:cBhvr>
                                        <p:cTn id="21" dur="1000"/>
                                        <p:tgtEl>
                                          <p:spTgt spid="187"/>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192"/>
                                        </p:tgtEl>
                                        <p:attrNameLst>
                                          <p:attrName>style.visibility</p:attrName>
                                        </p:attrNameLst>
                                      </p:cBhvr>
                                      <p:to>
                                        <p:strVal val="visible"/>
                                      </p:to>
                                    </p:set>
                                    <p:animEffect transition="in" filter="wipe(up)">
                                      <p:cBhvr>
                                        <p:cTn id="25" dur="1000"/>
                                        <p:tgtEl>
                                          <p:spTgt spid="1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17"/>
                                        </p:tgtEl>
                                        <p:attrNameLst>
                                          <p:attrName>style.visibility</p:attrName>
                                        </p:attrNameLst>
                                      </p:cBhvr>
                                      <p:to>
                                        <p:strVal val="visible"/>
                                      </p:to>
                                    </p:set>
                                    <p:animEffect transition="in" filter="wipe(down)">
                                      <p:cBhvr>
                                        <p:cTn id="30" dur="500"/>
                                        <p:tgtEl>
                                          <p:spTgt spid="2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212"/>
                                        </p:tgtEl>
                                        <p:attrNameLst>
                                          <p:attrName>style.visibility</p:attrName>
                                        </p:attrNameLst>
                                      </p:cBhvr>
                                      <p:to>
                                        <p:strVal val="visible"/>
                                      </p:to>
                                    </p:set>
                                    <p:animEffect transition="in" filter="wipe(right)">
                                      <p:cBhvr>
                                        <p:cTn id="35" dur="500"/>
                                        <p:tgtEl>
                                          <p:spTgt spid="2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0"/>
                                        </p:tgtEl>
                                        <p:attrNameLst>
                                          <p:attrName>style.visibility</p:attrName>
                                        </p:attrNameLst>
                                      </p:cBhvr>
                                      <p:to>
                                        <p:strVal val="visible"/>
                                      </p:to>
                                    </p:set>
                                    <p:animEffect transition="in" filter="wipe(left)">
                                      <p:cBhvr>
                                        <p:cTn id="40" dur="750"/>
                                        <p:tgtEl>
                                          <p:spTgt spid="2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01"/>
                                        </p:tgtEl>
                                        <p:attrNameLst>
                                          <p:attrName>style.visibility</p:attrName>
                                        </p:attrNameLst>
                                      </p:cBhvr>
                                      <p:to>
                                        <p:strVal val="visible"/>
                                      </p:to>
                                    </p:set>
                                    <p:animEffect transition="in" filter="wipe(up)">
                                      <p:cBhvr>
                                        <p:cTn id="45" dur="750"/>
                                        <p:tgtEl>
                                          <p:spTgt spid="201"/>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nodeType="clickEffect">
                                  <p:stCondLst>
                                    <p:cond delay="0"/>
                                  </p:stCondLst>
                                  <p:childTnLst>
                                    <p:animEffect transition="out" filter="randombar(horizontal)">
                                      <p:cBhvr>
                                        <p:cTn id="49" dur="500"/>
                                        <p:tgtEl>
                                          <p:spTgt spid="207"/>
                                        </p:tgtEl>
                                      </p:cBhvr>
                                    </p:animEffect>
                                    <p:set>
                                      <p:cBhvr>
                                        <p:cTn id="50" dur="1" fill="hold">
                                          <p:stCondLst>
                                            <p:cond delay="499"/>
                                          </p:stCondLst>
                                        </p:cTn>
                                        <p:tgtEl>
                                          <p:spTgt spid="207"/>
                                        </p:tgtEl>
                                        <p:attrNameLst>
                                          <p:attrName>style.visibility</p:attrName>
                                        </p:attrNameLst>
                                      </p:cBhvr>
                                      <p:to>
                                        <p:strVal val="hidden"/>
                                      </p:to>
                                    </p:set>
                                  </p:childTnLst>
                                </p:cTn>
                              </p:par>
                              <p:par>
                                <p:cTn id="51" presetID="14" presetClass="exit" presetSubtype="10" fill="hold" grpId="1" nodeType="withEffect">
                                  <p:stCondLst>
                                    <p:cond delay="0"/>
                                  </p:stCondLst>
                                  <p:childTnLst>
                                    <p:animEffect transition="out" filter="randombar(horizontal)">
                                      <p:cBhvr>
                                        <p:cTn id="52" dur="500"/>
                                        <p:tgtEl>
                                          <p:spTgt spid="210"/>
                                        </p:tgtEl>
                                      </p:cBhvr>
                                    </p:animEffect>
                                    <p:set>
                                      <p:cBhvr>
                                        <p:cTn id="53" dur="1" fill="hold">
                                          <p:stCondLst>
                                            <p:cond delay="499"/>
                                          </p:stCondLst>
                                        </p:cTn>
                                        <p:tgtEl>
                                          <p:spTgt spid="210"/>
                                        </p:tgtEl>
                                        <p:attrNameLst>
                                          <p:attrName>style.visibility</p:attrName>
                                        </p:attrNameLst>
                                      </p:cBhvr>
                                      <p:to>
                                        <p:strVal val="hidden"/>
                                      </p:to>
                                    </p:set>
                                  </p:childTnLst>
                                </p:cTn>
                              </p:par>
                              <p:par>
                                <p:cTn id="54" presetID="14" presetClass="exit" presetSubtype="10" fill="hold" grpId="1" nodeType="withEffect">
                                  <p:stCondLst>
                                    <p:cond delay="0"/>
                                  </p:stCondLst>
                                  <p:childTnLst>
                                    <p:animEffect transition="out" filter="randombar(horizontal)">
                                      <p:cBhvr>
                                        <p:cTn id="55" dur="500"/>
                                        <p:tgtEl>
                                          <p:spTgt spid="211"/>
                                        </p:tgtEl>
                                      </p:cBhvr>
                                    </p:animEffect>
                                    <p:set>
                                      <p:cBhvr>
                                        <p:cTn id="56" dur="1" fill="hold">
                                          <p:stCondLst>
                                            <p:cond delay="499"/>
                                          </p:stCondLst>
                                        </p:cTn>
                                        <p:tgtEl>
                                          <p:spTgt spid="211"/>
                                        </p:tgtEl>
                                        <p:attrNameLst>
                                          <p:attrName>style.visibility</p:attrName>
                                        </p:attrNameLst>
                                      </p:cBhvr>
                                      <p:to>
                                        <p:strVal val="hidden"/>
                                      </p:to>
                                    </p:set>
                                  </p:childTnLst>
                                </p:cTn>
                              </p:par>
                              <p:par>
                                <p:cTn id="57" presetID="14" presetClass="exit" presetSubtype="10" fill="hold" nodeType="withEffect">
                                  <p:stCondLst>
                                    <p:cond delay="0"/>
                                  </p:stCondLst>
                                  <p:childTnLst>
                                    <p:animEffect transition="out" filter="randombar(horizontal)">
                                      <p:cBhvr>
                                        <p:cTn id="58" dur="500"/>
                                        <p:tgtEl>
                                          <p:spTgt spid="217"/>
                                        </p:tgtEl>
                                      </p:cBhvr>
                                    </p:animEffect>
                                    <p:set>
                                      <p:cBhvr>
                                        <p:cTn id="59" dur="1" fill="hold">
                                          <p:stCondLst>
                                            <p:cond delay="499"/>
                                          </p:stCondLst>
                                        </p:cTn>
                                        <p:tgtEl>
                                          <p:spTgt spid="217"/>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212"/>
                                        </p:tgtEl>
                                      </p:cBhvr>
                                    </p:animEffect>
                                    <p:set>
                                      <p:cBhvr>
                                        <p:cTn id="62" dur="1" fill="hold">
                                          <p:stCondLst>
                                            <p:cond delay="499"/>
                                          </p:stCondLst>
                                        </p:cTn>
                                        <p:tgtEl>
                                          <p:spTgt spid="212"/>
                                        </p:tgtEl>
                                        <p:attrNameLst>
                                          <p:attrName>style.visibility</p:attrName>
                                        </p:attrNameLst>
                                      </p:cBhvr>
                                      <p:to>
                                        <p:strVal val="hidden"/>
                                      </p:to>
                                    </p:set>
                                  </p:childTnLst>
                                </p:cTn>
                              </p:par>
                              <p:par>
                                <p:cTn id="63" presetID="14" presetClass="exit" presetSubtype="10" fill="hold" grpId="1" nodeType="withEffect">
                                  <p:stCondLst>
                                    <p:cond delay="0"/>
                                  </p:stCondLst>
                                  <p:childTnLst>
                                    <p:animEffect transition="out" filter="randombar(horizontal)">
                                      <p:cBhvr>
                                        <p:cTn id="64" dur="500"/>
                                        <p:tgtEl>
                                          <p:spTgt spid="220"/>
                                        </p:tgtEl>
                                      </p:cBhvr>
                                    </p:animEffect>
                                    <p:set>
                                      <p:cBhvr>
                                        <p:cTn id="65" dur="1" fill="hold">
                                          <p:stCondLst>
                                            <p:cond delay="499"/>
                                          </p:stCondLst>
                                        </p:cTn>
                                        <p:tgtEl>
                                          <p:spTgt spid="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0" grpId="1" animBg="1"/>
      <p:bldP spid="211" grpId="0" animBg="1"/>
      <p:bldP spid="211" grpId="1" animBg="1"/>
      <p:bldP spid="220" grpId="0" animBg="1"/>
      <p:bldP spid="2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Datos</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smtClean="0">
                <a:latin typeface="Century Gothic" panose="020B0502020202020204" pitchFamily="34" charset="0"/>
              </a:rPr>
              <a:t>LGMB </a:t>
            </a:r>
            <a:r>
              <a:rPr lang="es-EC" sz="3200" b="1" dirty="0" err="1" smtClean="0">
                <a:latin typeface="Century Gothic" panose="020B0502020202020204" pitchFamily="34" charset="0"/>
              </a:rPr>
              <a:t>Classifier</a:t>
            </a:r>
            <a:endParaRPr lang="es-EC" sz="3200" b="1" dirty="0">
              <a:latin typeface="Century Gothic" panose="020B0502020202020204" pitchFamily="34" charset="0"/>
            </a:endParaRPr>
          </a:p>
        </p:txBody>
      </p:sp>
      <p:pic>
        <p:nvPicPr>
          <p:cNvPr id="39" name="Imagen 38"/>
          <p:cNvPicPr>
            <a:picLocks noChangeAspect="1"/>
          </p:cNvPicPr>
          <p:nvPr/>
        </p:nvPicPr>
        <p:blipFill>
          <a:blip r:embed="rId3"/>
          <a:stretch>
            <a:fillRect/>
          </a:stretch>
        </p:blipFill>
        <p:spPr>
          <a:xfrm>
            <a:off x="515937" y="1385185"/>
            <a:ext cx="7560000" cy="4408143"/>
          </a:xfrm>
          <a:prstGeom prst="rect">
            <a:avLst/>
          </a:prstGeom>
        </p:spPr>
      </p:pic>
      <p:grpSp>
        <p:nvGrpSpPr>
          <p:cNvPr id="40" name="Grupo 39"/>
          <p:cNvGrpSpPr/>
          <p:nvPr/>
        </p:nvGrpSpPr>
        <p:grpSpPr>
          <a:xfrm>
            <a:off x="9773184" y="917148"/>
            <a:ext cx="1571371" cy="1865538"/>
            <a:chOff x="920034" y="1200088"/>
            <a:chExt cx="1571371" cy="1865538"/>
          </a:xfrm>
        </p:grpSpPr>
        <p:pic>
          <p:nvPicPr>
            <p:cNvPr id="41" name="Picture 299" descr="https://th.bing.com/th/id/OIG.DOy7WA_5DjpLp1.VXplZ?pid=ImgGn"/>
            <p:cNvPicPr>
              <a:picLocks noChangeAspect="1" noChangeArrowheads="1"/>
            </p:cNvPicPr>
            <p:nvPr/>
          </p:nvPicPr>
          <p:blipFill rotWithShape="1">
            <a:blip r:embed="rId4" cstate="print">
              <a:clrChange>
                <a:clrFrom>
                  <a:srgbClr val="FCFDFF"/>
                </a:clrFrom>
                <a:clrTo>
                  <a:srgbClr val="FCFDFF">
                    <a:alpha val="0"/>
                  </a:srgbClr>
                </a:clrTo>
              </a:clrChange>
              <a:extLst>
                <a:ext uri="{28A0092B-C50C-407E-A947-70E740481C1C}">
                  <a14:useLocalDpi xmlns:a14="http://schemas.microsoft.com/office/drawing/2010/main" val="0"/>
                </a:ext>
              </a:extLst>
            </a:blip>
            <a:srcRect l="16634" t="13200" r="14617" b="16618"/>
            <a:stretch/>
          </p:blipFill>
          <p:spPr bwMode="auto">
            <a:xfrm>
              <a:off x="920034" y="1200088"/>
              <a:ext cx="1571371" cy="1604108"/>
            </a:xfrm>
            <a:prstGeom prst="rect">
              <a:avLst/>
            </a:prstGeom>
            <a:noFill/>
            <a:extLst>
              <a:ext uri="{909E8E84-426E-40DD-AFC4-6F175D3DCCD1}">
                <a14:hiddenFill xmlns:a14="http://schemas.microsoft.com/office/drawing/2010/main">
                  <a:solidFill>
                    <a:srgbClr val="FFFFFF"/>
                  </a:solidFill>
                </a14:hiddenFill>
              </a:ext>
            </a:extLst>
          </p:spPr>
        </p:pic>
        <p:sp>
          <p:nvSpPr>
            <p:cNvPr id="42" name="CuadroTexto 41"/>
            <p:cNvSpPr txBox="1"/>
            <p:nvPr/>
          </p:nvSpPr>
          <p:spPr>
            <a:xfrm>
              <a:off x="1012211" y="2757849"/>
              <a:ext cx="1390765" cy="307777"/>
            </a:xfrm>
            <a:prstGeom prst="rect">
              <a:avLst/>
            </a:prstGeom>
            <a:noFill/>
          </p:spPr>
          <p:txBody>
            <a:bodyPr wrap="none" rtlCol="0">
              <a:spAutoFit/>
            </a:bodyPr>
            <a:lstStyle/>
            <a:p>
              <a:r>
                <a:rPr lang="es-EC" sz="1400" dirty="0" smtClean="0">
                  <a:latin typeface="Leelawadee" panose="020B0502040204020203" pitchFamily="34" charset="-34"/>
                  <a:cs typeface="Leelawadee" panose="020B0502040204020203" pitchFamily="34" charset="-34"/>
                </a:rPr>
                <a:t>LGMB </a:t>
              </a:r>
              <a:r>
                <a:rPr lang="es-EC" sz="1400" dirty="0" err="1" smtClean="0">
                  <a:latin typeface="Leelawadee" panose="020B0502040204020203" pitchFamily="34" charset="-34"/>
                  <a:cs typeface="Leelawadee" panose="020B0502040204020203" pitchFamily="34" charset="-34"/>
                </a:rPr>
                <a:t>Classifier</a:t>
              </a:r>
              <a:endParaRPr lang="es-EC" sz="1400" dirty="0">
                <a:latin typeface="Leelawadee" panose="020B0502040204020203" pitchFamily="34" charset="-34"/>
                <a:cs typeface="Leelawadee" panose="020B0502040204020203" pitchFamily="34" charset="-34"/>
              </a:endParaRPr>
            </a:p>
          </p:txBody>
        </p:sp>
      </p:grpSp>
      <p:sp>
        <p:nvSpPr>
          <p:cNvPr id="2" name="CuadroTexto 1"/>
          <p:cNvSpPr txBox="1"/>
          <p:nvPr/>
        </p:nvSpPr>
        <p:spPr>
          <a:xfrm>
            <a:off x="9699699" y="2896206"/>
            <a:ext cx="1644856" cy="307777"/>
          </a:xfrm>
          <a:prstGeom prst="rect">
            <a:avLst/>
          </a:prstGeom>
          <a:noFill/>
        </p:spPr>
        <p:txBody>
          <a:bodyPr wrap="square" rtlCol="0">
            <a:spAutoFit/>
          </a:bodyPr>
          <a:lstStyle/>
          <a:p>
            <a:pPr algn="ctr"/>
            <a:r>
              <a:rPr lang="es-EC" sz="1400" dirty="0">
                <a:solidFill>
                  <a:schemeClr val="accent6">
                    <a:lumMod val="50000"/>
                  </a:schemeClr>
                </a:solidFill>
                <a:latin typeface="Consolas" panose="020B0609020204030204" pitchFamily="49" charset="0"/>
              </a:rPr>
              <a:t>f</a:t>
            </a:r>
            <a:r>
              <a:rPr lang="es-EC" sz="1400" dirty="0" smtClean="0">
                <a:solidFill>
                  <a:schemeClr val="accent6">
                    <a:lumMod val="50000"/>
                  </a:schemeClr>
                </a:solidFill>
                <a:latin typeface="Consolas" panose="020B0609020204030204" pitchFamily="49" charset="0"/>
              </a:rPr>
              <a:t>1_weighted</a:t>
            </a:r>
            <a:endParaRPr lang="es-EC" sz="1400" dirty="0">
              <a:solidFill>
                <a:schemeClr val="accent6">
                  <a:lumMod val="50000"/>
                </a:schemeClr>
              </a:solidFill>
              <a:latin typeface="Consolas" panose="020B0609020204030204" pitchFamily="49" charset="0"/>
            </a:endParaRPr>
          </a:p>
        </p:txBody>
      </p:sp>
      <p:sp>
        <p:nvSpPr>
          <p:cNvPr id="44" name="CuadroTexto 43"/>
          <p:cNvSpPr txBox="1"/>
          <p:nvPr/>
        </p:nvSpPr>
        <p:spPr>
          <a:xfrm>
            <a:off x="9644913" y="3280527"/>
            <a:ext cx="1754429" cy="523220"/>
          </a:xfrm>
          <a:prstGeom prst="rect">
            <a:avLst/>
          </a:prstGeom>
          <a:noFill/>
        </p:spPr>
        <p:txBody>
          <a:bodyPr wrap="square" rtlCol="0">
            <a:spAutoFit/>
          </a:bodyPr>
          <a:lstStyle/>
          <a:p>
            <a:pPr algn="ctr"/>
            <a:r>
              <a:rPr lang="es-EC" sz="1400" dirty="0" smtClean="0">
                <a:solidFill>
                  <a:schemeClr val="accent6">
                    <a:lumMod val="50000"/>
                  </a:schemeClr>
                </a:solidFill>
                <a:latin typeface="Consolas" panose="020B0609020204030204" pitchFamily="49" charset="0"/>
              </a:rPr>
              <a:t>Ingeniería Características</a:t>
            </a:r>
            <a:endParaRPr lang="es-EC" sz="1400" dirty="0">
              <a:solidFill>
                <a:schemeClr val="accent6">
                  <a:lumMod val="50000"/>
                </a:schemeClr>
              </a:solidFill>
              <a:latin typeface="Consolas" panose="020B0609020204030204" pitchFamily="49" charset="0"/>
            </a:endParaRPr>
          </a:p>
        </p:txBody>
      </p:sp>
      <p:sp>
        <p:nvSpPr>
          <p:cNvPr id="45" name="CuadroTexto 44"/>
          <p:cNvSpPr txBox="1"/>
          <p:nvPr/>
        </p:nvSpPr>
        <p:spPr>
          <a:xfrm>
            <a:off x="9699699" y="3880291"/>
            <a:ext cx="1644856" cy="307777"/>
          </a:xfrm>
          <a:prstGeom prst="rect">
            <a:avLst/>
          </a:prstGeom>
          <a:noFill/>
        </p:spPr>
        <p:txBody>
          <a:bodyPr wrap="square" rtlCol="0">
            <a:spAutoFit/>
          </a:bodyPr>
          <a:lstStyle/>
          <a:p>
            <a:pPr algn="ctr"/>
            <a:r>
              <a:rPr lang="es-EC" sz="1400" dirty="0" smtClean="0">
                <a:solidFill>
                  <a:schemeClr val="accent6">
                    <a:lumMod val="50000"/>
                  </a:schemeClr>
                </a:solidFill>
                <a:latin typeface="Consolas" panose="020B0609020204030204" pitchFamily="49" charset="0"/>
              </a:rPr>
              <a:t>PCA</a:t>
            </a:r>
            <a:endParaRPr lang="es-EC" sz="1400" dirty="0">
              <a:solidFill>
                <a:schemeClr val="accent6">
                  <a:lumMod val="50000"/>
                </a:schemeClr>
              </a:solidFill>
              <a:latin typeface="Consolas" panose="020B0609020204030204" pitchFamily="49" charset="0"/>
            </a:endParaRPr>
          </a:p>
        </p:txBody>
      </p:sp>
      <p:sp>
        <p:nvSpPr>
          <p:cNvPr id="50" name="CuadroTexto 49"/>
          <p:cNvSpPr txBox="1"/>
          <p:nvPr/>
        </p:nvSpPr>
        <p:spPr>
          <a:xfrm>
            <a:off x="9699699" y="4255241"/>
            <a:ext cx="1644856" cy="307777"/>
          </a:xfrm>
          <a:prstGeom prst="rect">
            <a:avLst/>
          </a:prstGeom>
          <a:noFill/>
        </p:spPr>
        <p:txBody>
          <a:bodyPr wrap="square" rtlCol="0">
            <a:spAutoFit/>
          </a:bodyPr>
          <a:lstStyle/>
          <a:p>
            <a:pPr algn="ctr"/>
            <a:r>
              <a:rPr lang="es-EC" sz="1400" dirty="0" smtClean="0">
                <a:solidFill>
                  <a:schemeClr val="accent6">
                    <a:lumMod val="50000"/>
                  </a:schemeClr>
                </a:solidFill>
                <a:latin typeface="Consolas" panose="020B0609020204030204" pitchFamily="49" charset="0"/>
              </a:rPr>
              <a:t>89.4%</a:t>
            </a:r>
            <a:endParaRPr lang="es-EC" sz="1400" dirty="0">
              <a:solidFill>
                <a:schemeClr val="accent6">
                  <a:lumMod val="50000"/>
                </a:schemeClr>
              </a:solidFill>
              <a:latin typeface="Consolas" panose="020B0609020204030204" pitchFamily="49" charset="0"/>
            </a:endParaRPr>
          </a:p>
        </p:txBody>
      </p:sp>
      <p:pic>
        <p:nvPicPr>
          <p:cNvPr id="51" name="Imagen 50"/>
          <p:cNvPicPr>
            <a:picLocks noChangeAspect="1"/>
          </p:cNvPicPr>
          <p:nvPr/>
        </p:nvPicPr>
        <p:blipFill>
          <a:blip r:embed="rId5"/>
          <a:stretch>
            <a:fillRect/>
          </a:stretch>
        </p:blipFill>
        <p:spPr>
          <a:xfrm>
            <a:off x="8376208" y="3803747"/>
            <a:ext cx="3625293" cy="3007408"/>
          </a:xfrm>
          <a:prstGeom prst="rect">
            <a:avLst/>
          </a:prstGeom>
        </p:spPr>
      </p:pic>
      <p:pic>
        <p:nvPicPr>
          <p:cNvPr id="5" name="Imagen 4"/>
          <p:cNvPicPr>
            <a:picLocks noChangeAspect="1"/>
          </p:cNvPicPr>
          <p:nvPr/>
        </p:nvPicPr>
        <p:blipFill>
          <a:blip r:embed="rId6"/>
          <a:stretch>
            <a:fillRect/>
          </a:stretch>
        </p:blipFill>
        <p:spPr>
          <a:xfrm>
            <a:off x="1458451" y="0"/>
            <a:ext cx="9275097" cy="6858000"/>
          </a:xfrm>
          <a:prstGeom prst="rect">
            <a:avLst/>
          </a:prstGeom>
        </p:spPr>
      </p:pic>
    </p:spTree>
    <p:extLst>
      <p:ext uri="{BB962C8B-B14F-4D97-AF65-F5344CB8AC3E}">
        <p14:creationId xmlns:p14="http://schemas.microsoft.com/office/powerpoint/2010/main" val="404188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down)">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up)">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down)">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right)">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P spid="45"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2" name="Imagen 1"/>
          <p:cNvPicPr>
            <a:picLocks noChangeAspect="1"/>
          </p:cNvPicPr>
          <p:nvPr/>
        </p:nvPicPr>
        <p:blipFill>
          <a:blip r:embed="rId3"/>
          <a:stretch>
            <a:fillRect/>
          </a:stretch>
        </p:blipFill>
        <p:spPr>
          <a:xfrm>
            <a:off x="1252537" y="952178"/>
            <a:ext cx="9686925" cy="5648325"/>
          </a:xfrm>
          <a:prstGeom prst="rect">
            <a:avLst/>
          </a:prstGeom>
        </p:spPr>
      </p:pic>
    </p:spTree>
    <p:extLst>
      <p:ext uri="{BB962C8B-B14F-4D97-AF65-F5344CB8AC3E}">
        <p14:creationId xmlns:p14="http://schemas.microsoft.com/office/powerpoint/2010/main" val="3943525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3" name="Imagen 2"/>
          <p:cNvPicPr>
            <a:picLocks noChangeAspect="1"/>
          </p:cNvPicPr>
          <p:nvPr/>
        </p:nvPicPr>
        <p:blipFill>
          <a:blip r:embed="rId3"/>
          <a:stretch>
            <a:fillRect/>
          </a:stretch>
        </p:blipFill>
        <p:spPr>
          <a:xfrm>
            <a:off x="92393" y="720248"/>
            <a:ext cx="12007215" cy="5773103"/>
          </a:xfrm>
          <a:prstGeom prst="rect">
            <a:avLst/>
          </a:prstGeom>
        </p:spPr>
      </p:pic>
    </p:spTree>
    <p:extLst>
      <p:ext uri="{BB962C8B-B14F-4D97-AF65-F5344CB8AC3E}">
        <p14:creationId xmlns:p14="http://schemas.microsoft.com/office/powerpoint/2010/main" val="1637810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2" name="Imagen 1"/>
          <p:cNvPicPr>
            <a:picLocks noChangeAspect="1"/>
          </p:cNvPicPr>
          <p:nvPr/>
        </p:nvPicPr>
        <p:blipFill>
          <a:blip r:embed="rId3"/>
          <a:stretch>
            <a:fillRect/>
          </a:stretch>
        </p:blipFill>
        <p:spPr>
          <a:xfrm>
            <a:off x="0" y="934546"/>
            <a:ext cx="12192000" cy="5420708"/>
          </a:xfrm>
          <a:prstGeom prst="rect">
            <a:avLst/>
          </a:prstGeom>
        </p:spPr>
      </p:pic>
    </p:spTree>
    <p:extLst>
      <p:ext uri="{BB962C8B-B14F-4D97-AF65-F5344CB8AC3E}">
        <p14:creationId xmlns:p14="http://schemas.microsoft.com/office/powerpoint/2010/main" val="1493473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ángulo redondeado 46"/>
          <p:cNvSpPr/>
          <p:nvPr/>
        </p:nvSpPr>
        <p:spPr>
          <a:xfrm>
            <a:off x="10650400" y="52724"/>
            <a:ext cx="1440000" cy="540000"/>
          </a:xfrm>
          <a:prstGeom prst="roundRect">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EC" sz="1600" dirty="0" smtClean="0">
                <a:latin typeface="Nirmala UI" panose="020B0502040204020203" pitchFamily="34" charset="0"/>
                <a:ea typeface="Nirmala UI" panose="020B0502040204020203" pitchFamily="34" charset="0"/>
                <a:cs typeface="Nirmala UI" panose="020B0502040204020203" pitchFamily="34" charset="0"/>
              </a:rPr>
              <a:t>Información</a:t>
            </a:r>
            <a:endParaRPr lang="es-EC" sz="12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 name="Título 1"/>
          <p:cNvSpPr txBox="1">
            <a:spLocks/>
          </p:cNvSpPr>
          <p:nvPr/>
        </p:nvSpPr>
        <p:spPr>
          <a:xfrm>
            <a:off x="312420" y="255056"/>
            <a:ext cx="11567160" cy="494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C" sz="3200" b="1" dirty="0">
                <a:latin typeface="Century Gothic" panose="020B0502020202020204" pitchFamily="34" charset="0"/>
              </a:rPr>
              <a:t>Visualizaciones</a:t>
            </a:r>
          </a:p>
        </p:txBody>
      </p:sp>
      <p:pic>
        <p:nvPicPr>
          <p:cNvPr id="3" name="Imagen 2"/>
          <p:cNvPicPr>
            <a:picLocks noChangeAspect="1"/>
          </p:cNvPicPr>
          <p:nvPr/>
        </p:nvPicPr>
        <p:blipFill>
          <a:blip r:embed="rId3"/>
          <a:stretch>
            <a:fillRect/>
          </a:stretch>
        </p:blipFill>
        <p:spPr>
          <a:xfrm>
            <a:off x="0" y="1351421"/>
            <a:ext cx="12192000" cy="4612358"/>
          </a:xfrm>
          <a:prstGeom prst="rect">
            <a:avLst/>
          </a:prstGeom>
        </p:spPr>
      </p:pic>
    </p:spTree>
    <p:extLst>
      <p:ext uri="{BB962C8B-B14F-4D97-AF65-F5344CB8AC3E}">
        <p14:creationId xmlns:p14="http://schemas.microsoft.com/office/powerpoint/2010/main" val="932747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2077</TotalTime>
  <Words>1811</Words>
  <Application>Microsoft Office PowerPoint</Application>
  <PresentationFormat>Panorámica</PresentationFormat>
  <Paragraphs>616</Paragraphs>
  <Slides>16</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Calibri Light</vt:lpstr>
      <vt:lpstr>Century Gothic</vt:lpstr>
      <vt:lpstr>Consolas</vt:lpstr>
      <vt:lpstr>Leelawadee</vt:lpstr>
      <vt:lpstr>Nirmala UI</vt:lpstr>
      <vt:lpstr>Tema de Office</vt:lpstr>
      <vt:lpstr>Modelo para la Extracción de Información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ANEXO - Diccionario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Predicciones de Ventas Alimenticias</dc:title>
  <dc:creator>ErWiN</dc:creator>
  <cp:lastModifiedBy>ErWiN</cp:lastModifiedBy>
  <cp:revision>60</cp:revision>
  <dcterms:created xsi:type="dcterms:W3CDTF">2023-03-26T18:51:30Z</dcterms:created>
  <dcterms:modified xsi:type="dcterms:W3CDTF">2023-05-04T03:42:55Z</dcterms:modified>
</cp:coreProperties>
</file>