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Raleway SemiBold"/>
      <p:regular r:id="rId16"/>
      <p:bold r:id="rId17"/>
      <p:italic r:id="rId18"/>
      <p:boldItalic r:id="rId19"/>
    </p:embeddedFont>
    <p:embeddedFont>
      <p:font typeface="Raleway"/>
      <p:bold r:id="rId20"/>
      <p:boldItalic r:id="rId21"/>
    </p:embeddedFont>
    <p:embeddedFont>
      <p:font typeface="Montserrat"/>
      <p:bold r:id="rId22"/>
      <p:boldItalic r:id="rId23"/>
    </p:embeddedFont>
    <p:embeddedFont>
      <p:font typeface="Raleway Black"/>
      <p:bold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gnOg60VWBhhFbo9kojwDmdglBw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Black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RalewayBlack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SemiBold-bold.fntdata"/><Relationship Id="rId16" Type="http://schemas.openxmlformats.org/officeDocument/2006/relationships/font" Target="fonts/RalewaySemiBold-regular.fntdata"/><Relationship Id="rId19" Type="http://schemas.openxmlformats.org/officeDocument/2006/relationships/font" Target="fonts/RalewaySemiBold-boldItalic.fntdata"/><Relationship Id="rId18" Type="http://schemas.openxmlformats.org/officeDocument/2006/relationships/font" Target="fonts/Raleway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 la </a:t>
            </a:r>
            <a:r>
              <a:rPr lang="en-US"/>
              <a:t>presentación</a:t>
            </a:r>
            <a:r>
              <a:rPr lang="en-US"/>
              <a:t> podemos decir una breve intro de la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*****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RutaFit es una app móvil para corredores, ciclistas y senderistas.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 objetivo es conectar a las personas, motivar la vida activa al aire libre y fomentar la comunidad.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(no decir nada </a:t>
            </a:r>
            <a:r>
              <a:rPr lang="en-US"/>
              <a:t>más</a:t>
            </a:r>
            <a:r>
              <a:rPr lang="en-US"/>
              <a:t> ya que en el obj general, </a:t>
            </a:r>
            <a:r>
              <a:rPr lang="en-US"/>
              <a:t>descripción</a:t>
            </a:r>
            <a:r>
              <a:rPr lang="en-US"/>
              <a:t> del proyecto , en limitaciones y alcances viene lo weno)</a:t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9" name="Google Shape;319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20" name="Google Shape;320;p1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RutaFit no es solo una app, sino una plataforma que transforma cómo las personas interactúan con el deporte, el bienestar y la comunidad. Permite descubrir nuevas rutas, participar en actividades seguras y conectarse con personas con intereses similares, mientras genera datos valiosos para planificar espacios y servicios.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 esta frase queremos transmitir tres ideas: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Conexión: RutaFit une a las personas a través del deporte, motivando la actividad física.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Comunidad: Al conectarse, los usuarios comparten rutas, participan en eventos y se apoyan mutuamente.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Datos para acción: La información registrada permite mejorar la infraestructura, optimizar rutas, organizar eventos y ajustar servicios según las necesidades reales de la comunidad, beneficiando la salud y el bienestar de todos.</a:t>
            </a:r>
            <a:endParaRPr/>
          </a:p>
        </p:txBody>
      </p:sp>
      <p:sp>
        <p:nvSpPr>
          <p:cNvPr id="322" name="Google Shape;322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3" name="Google Shape;323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9" name="Google Shape;109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0" name="Google Shape;110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******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 problemática que enfrentan muchas personas que practican deporte al aire libre es la falta de compañía y motivación, la poca información disponible sobre rutas seguras y recomendadas, además de la escasa organización de eventos comunitarios. A esto se suma la baja confianza al coordinar actividades con desconocidos, ya que no existe un sistema que valide la participación.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*****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solución, RutaFit propone una aplicación móvil que conecta a usuarios con intereses similares, facilita la creación y gestión de eventos grupales, permite descubrir y compartir rutas en mapas actualizados, y ofrece perfiles con historial y calificaciones que fortalecen la confianza entre los participantes.</a:t>
            </a:r>
            <a:endParaRPr/>
          </a:p>
        </p:txBody>
      </p:sp>
      <p:sp>
        <p:nvSpPr>
          <p:cNvPr id="112" name="Google Shape;112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6" name="Google Shape;136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7" name="Google Shape;137;p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*****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 objetivo de RutaFit es desarrollar y gestionar una solución tecnológica que promueva el deporte al aire libre de manera segura, motivadora y social.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 proyecto combina planificación, análisis y organización del trabajo con la creación de una aplicación útil para la comunidad, fomentando la actividad física, la interacción entre los usuarios y la seguridad en las rutas.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Además, permite aplicar los conocimientos de Ingeniería en Informática, generando un impacto positivo y ofreciendo una experiencia innovadora que integra tecnología y bienestar.</a:t>
            </a:r>
            <a:endParaRPr/>
          </a:p>
        </p:txBody>
      </p:sp>
      <p:sp>
        <p:nvSpPr>
          <p:cNvPr id="139" name="Google Shape;139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0" name="Google Shape;140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Google Shape;166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7" name="Google Shape;167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*******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##Lograr que al menos un 50% de los usuarios participen en una actividad deportiva en los primeros 6 meses: Queremos que la mayoría de los usuarios no solo se registren, sino que se involucren activamente. Esto es importante porque demuestra que la plataforma cumple su objetivo de motivar a los usuarios a hacer deporte. Se medirá observando el porcentaje de usuarios que se unen o crean actividades dentro de los primeros seis meses.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##Aumentar en un 40% la formación de grupos deportivos locales en los primeros 6 meses: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Buscamos que los usuarios se organicen en grupos, como clubes de running, caminatas o rutas de senderismo, fomentando la interacción social y fortaleciendo la comunidad. Esto hace que la app sea más atractiva y motivadora. Se medirá contando los grupos creados y comparando con el número inicial, buscando un incremento del 40%.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##Implementar mecanismos básicos de seguridad y privacidad, con menos del 5% de incidentes: Se pretende que los usuarios confíen en la plataforma al proteger su información y minimizar problemas. Esto es clave para mantener la participación activa y la interacción social. Se medirá registrando reportes de confianza o incidentes, buscando que sean menos del 5% del total de usuarios. </a:t>
            </a:r>
            <a:endParaRPr/>
          </a:p>
        </p:txBody>
      </p:sp>
      <p:sp>
        <p:nvSpPr>
          <p:cNvPr id="169" name="Google Shape;169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" name="Google Shape;170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8" name="Google Shape;198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9" name="Google Shape;199;p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############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Alcances: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 app permitirá registrar rutas con GPS y compartirlas con otros usuarios o contactos de confianza. Los usuarios podrán crear y gestionar eventos grupales, ver la ubicación en tiempo real de los participantes para coordinar entrenamientos, gestionar su perfil con historial y preferencias, y valorar rutas o eventos. Incluye funciones de seguridad, como desactivar la ubicación o compartirla con contactos de confianza, para proteger la privacidad y seguridad.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###########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Limitaciones: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 aplicación no ofrecerá planes de entrenamiento personalizados ni seguimiento médico, ni se integrará con dispositivos de monitoreo de salud (wearables). La seguridad y la ubicación en tiempo real dependerán de la cobertura de internet y GPS. Además, en esta etapa inicial, la app mostrará solo información básica de uso, sin análisis complejos ni predicciones avanzadas sobre rendimiento o salud.</a:t>
            </a:r>
            <a:endParaRPr/>
          </a:p>
        </p:txBody>
      </p:sp>
      <p:sp>
        <p:nvSpPr>
          <p:cNvPr id="201" name="Google Shape;201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2" name="Google Shape;202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2" name="Google Shape;222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3" name="Google Shape;223;p6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el desarrollo de RutaFit se utilizará la metodología ágil Scrum, ya que permite organizar el trabajo en equipo de manera iterativa e incremental, asegurando avances constantes y un producto en evolución.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Scrum facilitará la planificación en sprints, la definición de roles claros y la retroalimentación continua dentro del equipo de trabajo, lo que permitirá adaptarse a cambios en los requerimientos y mejorar las funcionalidades de acuerdo con lo aprendido en cada iteración.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 elección de Scrum se justifica porque: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✅ Metodología Ágil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 qué sí usarla en RutaFit: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-Flexibilidad ante cambios: Una app móvil como RutaFit seguramente irá ajustándose según el feedback de usuarios, pruebas de usabilidad y nuevas ideas. Con ágil puedes incorporar cambios sin tener que rehacer todo el proyecto.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-Desarrollo incremental: Puedes entregar versiones tempranas (MVP – producto mínimo viable) con funciones básicas (crear perfil, registrar ruta, unirse a eventos), y luego ir agregando más (estadísticas, ranking, chat en vivo, etc.).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-Feedback continuo: Permite validar con los usuarios rápidamente si lo que se desarrolla realmente satisface sus necesidades.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--Trabajo en equipo: Scrum fomenta la comunicación constante en el equipo, algo clave para aplicaciones donde diseño, desarrollo y pruebas deben ir de la mano.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-Menor riesgo: Al dividir el trabajo en entregas cortas (sprints), si algo falla se detecta rápido y no se pierde todo el avance.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❌ Metodología Tradicional (Por qué no es la mejor en este caso)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Rigidez: En cascada los requisitos se definen desde el inicio y luego se sigue una secuencia fija (análisis → diseño → desarrollo → pruebas → entrega). Si cambian las necesidades de la app (muy común en proyectos de tecnología y apps móviles), se complica volver atrás.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Poca retroalimentación temprana: El cliente/usuarios solo ven el producto casi al final. Esto implica riesgo de que el resultado no cumpla con las expectativas reales.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Mayor tiempo hasta el primer resultado: Se tarda mucho más en tener algo funcional para mostrar o probar, lo que en un mercado de apps puede hacerte perder oportunidades.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Riesgo de obsolescencia: En tecnología móvil los cambios son rápidos; si trabajas con cascada, al terminar el proyecto algunas funciones ya pueden estar desactualizadas.</a:t>
            </a:r>
            <a:endParaRPr/>
          </a:p>
        </p:txBody>
      </p:sp>
      <p:sp>
        <p:nvSpPr>
          <p:cNvPr id="225" name="Google Shape;225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" name="Google Shape;226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3" name="Google Shape;263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4" name="Google Shape;264;p7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Firebase: Base de datos NoSQL en tiempo real. Permite que rutas, eventos y perfiles se actualicen instantáneamente en todos los dispositivos. También centraliza funciones como autenticación, almacenamiento y notificaciones push.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 Native: Framework para desarrollar apps iOS y Android con un solo código base. Facilita la integración con librerías externas y con Firebase, y ofrece soporte de comunidad y documentación abundante.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Expo: Se usa con React Native para acceder fácilmente a APIs como cámara, mapas, geolocalización y notificaciones push. Agiliza el desarrollo y la publicación en Android e 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TypeScript: Lenguaje con tipado estático que ayuda a prevenir errores y mantener el código organizado, especialmente útil en proyectos grandes con múltiples usuarios, rutas y eventos.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Maps API: Permite mostrar mapas, registrar y descubrir rutas, geolocalizar usuarios y generar rutas precisas, facilitando la conexión de las personas con espacios al aire libre.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BI: Herramienta de análisis de datos que permite visualizar la participación, rutas populares y niveles de actividad mediante dashboards, ayudando a tomar decisiones estratégicas para mejorar la app.</a:t>
            </a:r>
            <a:endParaRPr/>
          </a:p>
        </p:txBody>
      </p:sp>
      <p:sp>
        <p:nvSpPr>
          <p:cNvPr id="266" name="Google Shape;266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7" name="Google Shape;267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Resumen del Cronograma de RutaFit: chatgepeetado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El proyecto RutaFit se desarrollará en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48 días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desde el 8 de septiembre hasta el 12 de noviembre de 2025, siguiendo la metodología ágil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Scrum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El cronograma se divide en varias fases: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Inicio: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Se establecen objetivos, roles Scrum y el documento de visión.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Planeación: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Se crean las épicas, historias de usuario y mockups para guiar el desarrollo.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Preparación: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Se diseña la base de datos y se generan plantillas para organizar el backlog y los sprints.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Sprints de desarrollo: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Cinco sprints iterativos donde se implementan funcionalidades clave de la app: registro, login, grabación y compartición de rutas, gestión de eventos, notificaciones, ranking y dashboards analíticos. Cada sprint incluye pruebas QA, revisiones y retrospectivas.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Cierre: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Validación final, entrega de productos y certificación de aceptación del proyecto.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Este enfoque permite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entregar versiones funcionales de manera incremental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recibir retroalimentación continua y garantizar que las funcionalidades se ajusten a las necesidades de los usuarios, reduciendo riesgos y asegurando calidad en cada entrega.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7" name="Google Shape;297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8" name="Google Shape;298;p9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###########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RutaFit no solo conecta a los usuarios, sino que también genera dashboards analíticos que permiten a empresas, organizaciones o instituciones entender cómo se usa la app. Con estos paneles se pueden visualizar tendencias de uso, detectar oportunidades de mejora en infraestructura, seguridad y servicios, tomar decisiones basadas en datos reales y monitorear la participación en programas, eventos o proyectos. Esto convierte a la aplicación en una herramienta tanto social como estratégica, útil para optimizar recursos y responder mejor a las necesidades de los usuarios.</a:t>
            </a:r>
            <a:endParaRPr/>
          </a:p>
        </p:txBody>
      </p:sp>
      <p:sp>
        <p:nvSpPr>
          <p:cNvPr id="300" name="Google Shape;300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1" name="Google Shape;301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93" name="Google Shape;93;p1"/>
          <p:cNvGrpSpPr/>
          <p:nvPr/>
        </p:nvGrpSpPr>
        <p:grpSpPr>
          <a:xfrm>
            <a:off x="0" y="40158"/>
            <a:ext cx="18443655" cy="10246842"/>
            <a:chOff x="0" y="-28575"/>
            <a:chExt cx="6619526" cy="3677646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6619526" cy="3649071"/>
            </a:xfrm>
            <a:custGeom>
              <a:rect b="b" l="l" r="r" t="t"/>
              <a:pathLst>
                <a:path extrusionOk="0" h="3649071" w="6619526">
                  <a:moveTo>
                    <a:pt x="0" y="0"/>
                  </a:moveTo>
                  <a:lnTo>
                    <a:pt x="6619526" y="0"/>
                  </a:lnTo>
                  <a:lnTo>
                    <a:pt x="6619526" y="3649071"/>
                  </a:lnTo>
                  <a:lnTo>
                    <a:pt x="0" y="36490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508484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5" name="Google Shape;95;p1"/>
            <p:cNvSpPr txBox="1"/>
            <p:nvPr/>
          </p:nvSpPr>
          <p:spPr>
            <a:xfrm>
              <a:off x="0" y="-28575"/>
              <a:ext cx="6619526" cy="3677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650" lIns="51650" spcFirstLastPara="1" rIns="51650" wrap="square" tIns="51650">
              <a:noAutofit/>
            </a:bodyPr>
            <a:lstStyle/>
            <a:p>
              <a:pPr indent="0" lvl="0" marL="0" marR="0" rtl="0" algn="ctr">
                <a:lnSpc>
                  <a:spcPct val="130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232359" y="272540"/>
            <a:ext cx="17963094" cy="9745734"/>
            <a:chOff x="0" y="-28575"/>
            <a:chExt cx="6447050" cy="3497796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6447050" cy="3469221"/>
            </a:xfrm>
            <a:custGeom>
              <a:rect b="b" l="l" r="r" t="t"/>
              <a:pathLst>
                <a:path extrusionOk="0" h="3469221" w="6447050">
                  <a:moveTo>
                    <a:pt x="0" y="0"/>
                  </a:moveTo>
                  <a:lnTo>
                    <a:pt x="6447050" y="0"/>
                  </a:lnTo>
                  <a:lnTo>
                    <a:pt x="6447050" y="3469221"/>
                  </a:lnTo>
                  <a:lnTo>
                    <a:pt x="0" y="34692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7CBBBB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8" name="Google Shape;98;p1"/>
            <p:cNvSpPr txBox="1"/>
            <p:nvPr/>
          </p:nvSpPr>
          <p:spPr>
            <a:xfrm>
              <a:off x="0" y="-28575"/>
              <a:ext cx="6447050" cy="3497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650" lIns="51650" spcFirstLastPara="1" rIns="51650" wrap="square" tIns="51650">
              <a:noAutofit/>
            </a:bodyPr>
            <a:lstStyle/>
            <a:p>
              <a:pPr indent="0" lvl="0" marL="0" marR="0" rtl="0" algn="ctr">
                <a:lnSpc>
                  <a:spcPct val="130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535671" y="586564"/>
            <a:ext cx="17405723" cy="9143201"/>
            <a:chOff x="0" y="-28575"/>
            <a:chExt cx="6247007" cy="3281544"/>
          </a:xfrm>
        </p:grpSpPr>
        <p:sp>
          <p:nvSpPr>
            <p:cNvPr id="100" name="Google Shape;100;p1"/>
            <p:cNvSpPr/>
            <p:nvPr/>
          </p:nvSpPr>
          <p:spPr>
            <a:xfrm>
              <a:off x="0" y="0"/>
              <a:ext cx="6247007" cy="3252968"/>
            </a:xfrm>
            <a:custGeom>
              <a:rect b="b" l="l" r="r" t="t"/>
              <a:pathLst>
                <a:path extrusionOk="0" h="3252968" w="6247007">
                  <a:moveTo>
                    <a:pt x="0" y="0"/>
                  </a:moveTo>
                  <a:lnTo>
                    <a:pt x="6247007" y="0"/>
                  </a:lnTo>
                  <a:lnTo>
                    <a:pt x="6247007" y="3252968"/>
                  </a:lnTo>
                  <a:lnTo>
                    <a:pt x="0" y="32529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B5EFE3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1" name="Google Shape;101;p1"/>
            <p:cNvSpPr txBox="1"/>
            <p:nvPr/>
          </p:nvSpPr>
          <p:spPr>
            <a:xfrm>
              <a:off x="0" y="-28575"/>
              <a:ext cx="6247007" cy="3281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650" lIns="51650" spcFirstLastPara="1" rIns="51650" wrap="square" tIns="51650">
              <a:noAutofit/>
            </a:bodyPr>
            <a:lstStyle/>
            <a:p>
              <a:pPr indent="0" lvl="0" marL="0" marR="0" rtl="0" algn="ctr">
                <a:lnSpc>
                  <a:spcPct val="130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/>
          <p:nvPr/>
        </p:nvSpPr>
        <p:spPr>
          <a:xfrm rot="10800000">
            <a:off x="14924404" y="6767748"/>
            <a:ext cx="3519252" cy="3519252"/>
          </a:xfrm>
          <a:custGeom>
            <a:rect b="b" l="l" r="r" t="t"/>
            <a:pathLst>
              <a:path extrusionOk="0" h="3519252" w="3519252">
                <a:moveTo>
                  <a:pt x="0" y="0"/>
                </a:moveTo>
                <a:lnTo>
                  <a:pt x="3519251" y="0"/>
                </a:lnTo>
                <a:lnTo>
                  <a:pt x="3519251" y="3519252"/>
                </a:lnTo>
                <a:lnTo>
                  <a:pt x="0" y="3519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1"/>
          <p:cNvSpPr/>
          <p:nvPr/>
        </p:nvSpPr>
        <p:spPr>
          <a:xfrm>
            <a:off x="0" y="119775"/>
            <a:ext cx="3519252" cy="3519252"/>
          </a:xfrm>
          <a:custGeom>
            <a:rect b="b" l="l" r="r" t="t"/>
            <a:pathLst>
              <a:path extrusionOk="0" h="3519252" w="3519252">
                <a:moveTo>
                  <a:pt x="0" y="0"/>
                </a:moveTo>
                <a:lnTo>
                  <a:pt x="3519252" y="0"/>
                </a:lnTo>
                <a:lnTo>
                  <a:pt x="3519252" y="3519251"/>
                </a:lnTo>
                <a:lnTo>
                  <a:pt x="0" y="35192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"/>
          <p:cNvSpPr txBox="1"/>
          <p:nvPr/>
        </p:nvSpPr>
        <p:spPr>
          <a:xfrm>
            <a:off x="6747747" y="8220521"/>
            <a:ext cx="5675166" cy="3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89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Proyecto Capstone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 rot="-17737">
            <a:off x="13918205" y="8019244"/>
            <a:ext cx="3878004" cy="1822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1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0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Integrantes: Erwin Gonzalez,</a:t>
            </a:r>
            <a:endParaRPr/>
          </a:p>
          <a:p>
            <a:pPr indent="0" lvl="0" marL="0" marR="0" rtl="0" algn="l">
              <a:lnSpc>
                <a:spcPct val="1401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0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Bárbara Riffo, Cindy Beyer.</a:t>
            </a:r>
            <a:endParaRPr/>
          </a:p>
          <a:p>
            <a:pPr indent="0" lvl="0" marL="0" marR="0" rtl="0" algn="l">
              <a:lnSpc>
                <a:spcPct val="1401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0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Sección: PTY4614-001D</a:t>
            </a:r>
            <a:endParaRPr/>
          </a:p>
          <a:p>
            <a:pPr indent="0" lvl="0" marL="0" marR="0" rtl="0" algn="l">
              <a:lnSpc>
                <a:spcPct val="1401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0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Docente: Jazna Meza, Juan Pablo Mellado.</a:t>
            </a:r>
            <a:endParaRPr/>
          </a:p>
          <a:p>
            <a:pPr indent="0" lvl="0" marL="0" marR="0" rtl="0" algn="l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20" u="none" cap="none" strike="noStrike">
              <a:solidFill>
                <a:srgbClr val="274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 rot="-17737">
            <a:off x="14201031" y="1415891"/>
            <a:ext cx="2622496" cy="248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57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Septiembre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0"/>
          <p:cNvGrpSpPr/>
          <p:nvPr/>
        </p:nvGrpSpPr>
        <p:grpSpPr>
          <a:xfrm>
            <a:off x="418145" y="-75335"/>
            <a:ext cx="17451710" cy="9695741"/>
            <a:chOff x="0" y="-100447"/>
            <a:chExt cx="23268946" cy="12927656"/>
          </a:xfrm>
        </p:grpSpPr>
        <p:grpSp>
          <p:nvGrpSpPr>
            <p:cNvPr id="326" name="Google Shape;326;p10"/>
            <p:cNvGrpSpPr/>
            <p:nvPr/>
          </p:nvGrpSpPr>
          <p:grpSpPr>
            <a:xfrm>
              <a:off x="0" y="-100447"/>
              <a:ext cx="23268945" cy="12927656"/>
              <a:chOff x="0" y="-28575"/>
              <a:chExt cx="6619526" cy="3677646"/>
            </a:xfrm>
          </p:grpSpPr>
          <p:sp>
            <p:nvSpPr>
              <p:cNvPr id="327" name="Google Shape;327;p10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328" name="Google Shape;328;p10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10"/>
            <p:cNvGrpSpPr/>
            <p:nvPr/>
          </p:nvGrpSpPr>
          <p:grpSpPr>
            <a:xfrm>
              <a:off x="293149" y="192732"/>
              <a:ext cx="22662658" cy="12295445"/>
              <a:chOff x="0" y="-28575"/>
              <a:chExt cx="6447050" cy="3497796"/>
            </a:xfrm>
          </p:grpSpPr>
          <p:sp>
            <p:nvSpPr>
              <p:cNvPr id="330" name="Google Shape;330;p10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331" name="Google Shape;331;p10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10"/>
            <p:cNvGrpSpPr/>
            <p:nvPr/>
          </p:nvGrpSpPr>
          <p:grpSpPr>
            <a:xfrm>
              <a:off x="675815" y="588912"/>
              <a:ext cx="21959466" cy="11535276"/>
              <a:chOff x="0" y="-28575"/>
              <a:chExt cx="6247007" cy="3281544"/>
            </a:xfrm>
          </p:grpSpPr>
          <p:sp>
            <p:nvSpPr>
              <p:cNvPr id="333" name="Google Shape;333;p10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334" name="Google Shape;334;p10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5" name="Google Shape;335;p10"/>
            <p:cNvSpPr/>
            <p:nvPr/>
          </p:nvSpPr>
          <p:spPr>
            <a:xfrm rot="10800000">
              <a:off x="18828976" y="8387239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6" name="Google Shape;336;p10"/>
            <p:cNvSpPr/>
            <p:nvPr/>
          </p:nvSpPr>
          <p:spPr>
            <a:xfrm>
              <a:off x="0" y="0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337" name="Google Shape;337;p10"/>
          <p:cNvSpPr/>
          <p:nvPr/>
        </p:nvSpPr>
        <p:spPr>
          <a:xfrm>
            <a:off x="1388343" y="3854694"/>
            <a:ext cx="3762381" cy="3762381"/>
          </a:xfrm>
          <a:custGeom>
            <a:rect b="b" l="l" r="r" t="t"/>
            <a:pathLst>
              <a:path extrusionOk="0" h="3762381" w="3762381">
                <a:moveTo>
                  <a:pt x="0" y="0"/>
                </a:moveTo>
                <a:lnTo>
                  <a:pt x="3762381" y="0"/>
                </a:lnTo>
                <a:lnTo>
                  <a:pt x="3762381" y="3762381"/>
                </a:lnTo>
                <a:lnTo>
                  <a:pt x="0" y="376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8" name="Google Shape;338;p10"/>
          <p:cNvSpPr txBox="1"/>
          <p:nvPr/>
        </p:nvSpPr>
        <p:spPr>
          <a:xfrm>
            <a:off x="7885925" y="1423146"/>
            <a:ext cx="377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Cierre Final</a:t>
            </a:r>
            <a:endParaRPr/>
          </a:p>
        </p:txBody>
      </p:sp>
      <p:sp>
        <p:nvSpPr>
          <p:cNvPr id="339" name="Google Shape;339;p10"/>
          <p:cNvSpPr txBox="1"/>
          <p:nvPr/>
        </p:nvSpPr>
        <p:spPr>
          <a:xfrm>
            <a:off x="5592336" y="3278534"/>
            <a:ext cx="9742500" cy="4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“Con RutaFit, el deporte conecta, la comunidad crece y los datos generados permiten mejorar la salud, la experiencia y los servicios para el bienestar de todos.”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"/>
          <p:cNvGrpSpPr/>
          <p:nvPr/>
        </p:nvGrpSpPr>
        <p:grpSpPr>
          <a:xfrm>
            <a:off x="380045" y="257962"/>
            <a:ext cx="17451710" cy="9695741"/>
            <a:chOff x="0" y="-100447"/>
            <a:chExt cx="23268946" cy="12927656"/>
          </a:xfrm>
        </p:grpSpPr>
        <p:grpSp>
          <p:nvGrpSpPr>
            <p:cNvPr id="116" name="Google Shape;116;p2"/>
            <p:cNvGrpSpPr/>
            <p:nvPr/>
          </p:nvGrpSpPr>
          <p:grpSpPr>
            <a:xfrm>
              <a:off x="0" y="-100447"/>
              <a:ext cx="23268945" cy="12927656"/>
              <a:chOff x="0" y="-28575"/>
              <a:chExt cx="6619526" cy="3677646"/>
            </a:xfrm>
          </p:grpSpPr>
          <p:sp>
            <p:nvSpPr>
              <p:cNvPr id="117" name="Google Shape;117;p2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18" name="Google Shape;118;p2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19;p2"/>
            <p:cNvGrpSpPr/>
            <p:nvPr/>
          </p:nvGrpSpPr>
          <p:grpSpPr>
            <a:xfrm>
              <a:off x="293149" y="192732"/>
              <a:ext cx="22662658" cy="12295445"/>
              <a:chOff x="0" y="-28575"/>
              <a:chExt cx="6447050" cy="3497796"/>
            </a:xfrm>
          </p:grpSpPr>
          <p:sp>
            <p:nvSpPr>
              <p:cNvPr id="120" name="Google Shape;120;p2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21" name="Google Shape;121;p2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2"/>
            <p:cNvGrpSpPr/>
            <p:nvPr/>
          </p:nvGrpSpPr>
          <p:grpSpPr>
            <a:xfrm>
              <a:off x="675815" y="588912"/>
              <a:ext cx="21959466" cy="11535276"/>
              <a:chOff x="0" y="-28575"/>
              <a:chExt cx="6247007" cy="3281544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24" name="Google Shape;124;p2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" name="Google Shape;125;p2"/>
            <p:cNvSpPr/>
            <p:nvPr/>
          </p:nvSpPr>
          <p:spPr>
            <a:xfrm rot="10800000">
              <a:off x="18828976" y="8387239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6" name="Google Shape;126;p2"/>
            <p:cNvSpPr/>
            <p:nvPr/>
          </p:nvSpPr>
          <p:spPr>
            <a:xfrm>
              <a:off x="0" y="0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27" name="Google Shape;127;p2"/>
          <p:cNvSpPr/>
          <p:nvPr/>
        </p:nvSpPr>
        <p:spPr>
          <a:xfrm>
            <a:off x="11164638" y="2278567"/>
            <a:ext cx="3473419" cy="3473419"/>
          </a:xfrm>
          <a:custGeom>
            <a:rect b="b" l="l" r="r" t="t"/>
            <a:pathLst>
              <a:path extrusionOk="0" h="3473419" w="3473419">
                <a:moveTo>
                  <a:pt x="0" y="0"/>
                </a:moveTo>
                <a:lnTo>
                  <a:pt x="3473418" y="0"/>
                </a:lnTo>
                <a:lnTo>
                  <a:pt x="3473418" y="3473418"/>
                </a:lnTo>
                <a:lnTo>
                  <a:pt x="0" y="3473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2"/>
          <p:cNvSpPr/>
          <p:nvPr/>
        </p:nvSpPr>
        <p:spPr>
          <a:xfrm>
            <a:off x="3420150" y="6042300"/>
            <a:ext cx="3103353" cy="2978153"/>
          </a:xfrm>
          <a:custGeom>
            <a:rect b="b" l="l" r="r" t="t"/>
            <a:pathLst>
              <a:path extrusionOk="0" h="2978153" w="3191108">
                <a:moveTo>
                  <a:pt x="0" y="0"/>
                </a:moveTo>
                <a:lnTo>
                  <a:pt x="3191108" y="0"/>
                </a:lnTo>
                <a:lnTo>
                  <a:pt x="3191108" y="2978153"/>
                </a:lnTo>
                <a:lnTo>
                  <a:pt x="0" y="2978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7148"/>
            </a:stretch>
          </a:blipFill>
          <a:ln>
            <a:noFill/>
          </a:ln>
        </p:spPr>
      </p:sp>
      <p:sp>
        <p:nvSpPr>
          <p:cNvPr id="129" name="Google Shape;129;p2"/>
          <p:cNvSpPr txBox="1"/>
          <p:nvPr/>
        </p:nvSpPr>
        <p:spPr>
          <a:xfrm>
            <a:off x="1578379" y="814445"/>
            <a:ext cx="151311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37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DESCRIPCIÓN DEL PROYECTO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-1180226" y="2522538"/>
            <a:ext cx="8615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24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Problemática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1578375" y="3175925"/>
            <a:ext cx="124713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34"/>
              <a:t>Falta de compañía/motivación.</a:t>
            </a:r>
            <a:endParaRPr sz="2534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34"/>
              <a:t>Escasa información sobre rutas seguras.</a:t>
            </a:r>
            <a:endParaRPr sz="2534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34"/>
              <a:t>Poca organización de eventos deportivos comunitarios.</a:t>
            </a:r>
            <a:endParaRPr sz="2534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34"/>
              <a:t>Baja confianza al coordinar actividades con desconocidos.</a:t>
            </a:r>
            <a:endParaRPr sz="2534"/>
          </a:p>
          <a:p>
            <a:pPr indent="0" lvl="0" marL="457200" rtl="0" algn="l">
              <a:lnSpc>
                <a:spcPct val="1640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34"/>
          </a:p>
          <a:p>
            <a:pPr indent="0" lvl="0" marL="0" marR="0" rtl="0" algn="ctr">
              <a:lnSpc>
                <a:spcPct val="164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3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64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3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5287656" y="5668145"/>
            <a:ext cx="8615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24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Propuesta de Solución</a:t>
            </a:r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6963500" y="6248175"/>
            <a:ext cx="95292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4907" lvl="1" marL="5471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253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Conexión entre usuarios con intereses similares.</a:t>
            </a:r>
            <a:endParaRPr/>
          </a:p>
          <a:p>
            <a:pPr indent="-334907" lvl="1" marL="5471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253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Eventos grupales (corridas, caminatas, ciclismo).</a:t>
            </a:r>
            <a:endParaRPr/>
          </a:p>
          <a:p>
            <a:pPr indent="-334907" lvl="1" marL="5471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253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Mapas con rutas compartidas.</a:t>
            </a:r>
            <a:endParaRPr/>
          </a:p>
          <a:p>
            <a:pPr indent="-334907" lvl="1" marL="5471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253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Perfiles con niveles y calificaciones.</a:t>
            </a:r>
            <a:endParaRPr/>
          </a:p>
          <a:p>
            <a:pPr indent="0" lvl="0" marL="0" marR="0" rtl="0" algn="l">
              <a:lnSpc>
                <a:spcPct val="164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3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64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3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"/>
          <p:cNvGrpSpPr/>
          <p:nvPr/>
        </p:nvGrpSpPr>
        <p:grpSpPr>
          <a:xfrm>
            <a:off x="242635" y="257962"/>
            <a:ext cx="17560205" cy="9695741"/>
            <a:chOff x="-144660" y="-100447"/>
            <a:chExt cx="23413606" cy="12927656"/>
          </a:xfrm>
        </p:grpSpPr>
        <p:grpSp>
          <p:nvGrpSpPr>
            <p:cNvPr id="143" name="Google Shape;143;p3"/>
            <p:cNvGrpSpPr/>
            <p:nvPr/>
          </p:nvGrpSpPr>
          <p:grpSpPr>
            <a:xfrm>
              <a:off x="0" y="-100447"/>
              <a:ext cx="23268945" cy="12927656"/>
              <a:chOff x="0" y="-28575"/>
              <a:chExt cx="6619526" cy="3677646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45" name="Google Shape;145;p3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" name="Google Shape;146;p3"/>
            <p:cNvGrpSpPr/>
            <p:nvPr/>
          </p:nvGrpSpPr>
          <p:grpSpPr>
            <a:xfrm>
              <a:off x="293149" y="192732"/>
              <a:ext cx="22662658" cy="12295445"/>
              <a:chOff x="0" y="-28575"/>
              <a:chExt cx="6447050" cy="3497796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48" name="Google Shape;148;p3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3"/>
            <p:cNvGrpSpPr/>
            <p:nvPr/>
          </p:nvGrpSpPr>
          <p:grpSpPr>
            <a:xfrm>
              <a:off x="675815" y="588912"/>
              <a:ext cx="21959466" cy="11535276"/>
              <a:chOff x="0" y="-28575"/>
              <a:chExt cx="6247007" cy="3281544"/>
            </a:xfrm>
          </p:grpSpPr>
          <p:sp>
            <p:nvSpPr>
              <p:cNvPr id="150" name="Google Shape;150;p3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51" name="Google Shape;151;p3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52;p3"/>
            <p:cNvGrpSpPr/>
            <p:nvPr/>
          </p:nvGrpSpPr>
          <p:grpSpPr>
            <a:xfrm rot="-5400000">
              <a:off x="10716235" y="206858"/>
              <a:ext cx="1691816" cy="23413606"/>
              <a:chOff x="0" y="-28575"/>
              <a:chExt cx="334186" cy="4624910"/>
            </a:xfrm>
          </p:grpSpPr>
          <p:sp>
            <p:nvSpPr>
              <p:cNvPr id="153" name="Google Shape;153;p3"/>
              <p:cNvSpPr/>
              <p:nvPr/>
            </p:nvSpPr>
            <p:spPr>
              <a:xfrm>
                <a:off x="0" y="0"/>
                <a:ext cx="334186" cy="4596335"/>
              </a:xfrm>
              <a:custGeom>
                <a:rect b="b" l="l" r="r" t="t"/>
                <a:pathLst>
                  <a:path extrusionOk="0" h="4596335" w="334186">
                    <a:moveTo>
                      <a:pt x="0" y="0"/>
                    </a:moveTo>
                    <a:lnTo>
                      <a:pt x="334186" y="0"/>
                    </a:lnTo>
                    <a:lnTo>
                      <a:pt x="334186" y="4596335"/>
                    </a:lnTo>
                    <a:lnTo>
                      <a:pt x="0" y="4596335"/>
                    </a:lnTo>
                    <a:close/>
                  </a:path>
                </a:pathLst>
              </a:custGeom>
              <a:solidFill>
                <a:srgbClr val="508484"/>
              </a:solidFill>
              <a:ln>
                <a:noFill/>
              </a:ln>
            </p:spPr>
          </p:sp>
          <p:sp>
            <p:nvSpPr>
              <p:cNvPr id="154" name="Google Shape;154;p3"/>
              <p:cNvSpPr txBox="1"/>
              <p:nvPr/>
            </p:nvSpPr>
            <p:spPr>
              <a:xfrm>
                <a:off x="0" y="-28575"/>
                <a:ext cx="334186" cy="46249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3"/>
            <p:cNvGrpSpPr/>
            <p:nvPr/>
          </p:nvGrpSpPr>
          <p:grpSpPr>
            <a:xfrm rot="-5400000">
              <a:off x="10699004" y="317837"/>
              <a:ext cx="1699601" cy="22807384"/>
              <a:chOff x="0" y="-28575"/>
              <a:chExt cx="335724" cy="4505162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0" y="0"/>
                <a:ext cx="335724" cy="4476587"/>
              </a:xfrm>
              <a:custGeom>
                <a:rect b="b" l="l" r="r" t="t"/>
                <a:pathLst>
                  <a:path extrusionOk="0" h="4476587" w="335724">
                    <a:moveTo>
                      <a:pt x="0" y="0"/>
                    </a:moveTo>
                    <a:lnTo>
                      <a:pt x="335724" y="0"/>
                    </a:lnTo>
                    <a:lnTo>
                      <a:pt x="335724" y="4476587"/>
                    </a:lnTo>
                    <a:lnTo>
                      <a:pt x="0" y="4476587"/>
                    </a:lnTo>
                    <a:close/>
                  </a:path>
                </a:pathLst>
              </a:custGeom>
              <a:solidFill>
                <a:srgbClr val="7CBBBB"/>
              </a:solidFill>
              <a:ln>
                <a:noFill/>
              </a:ln>
            </p:spPr>
          </p:sp>
          <p:sp>
            <p:nvSpPr>
              <p:cNvPr id="157" name="Google Shape;157;p3"/>
              <p:cNvSpPr txBox="1"/>
              <p:nvPr/>
            </p:nvSpPr>
            <p:spPr>
              <a:xfrm>
                <a:off x="0" y="-28575"/>
                <a:ext cx="335724" cy="4505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158;p3"/>
            <p:cNvGrpSpPr/>
            <p:nvPr/>
          </p:nvGrpSpPr>
          <p:grpSpPr>
            <a:xfrm rot="-5400000">
              <a:off x="10734723" y="359101"/>
              <a:ext cx="1715394" cy="22067180"/>
              <a:chOff x="0" y="-28575"/>
              <a:chExt cx="338843" cy="4358949"/>
            </a:xfrm>
          </p:grpSpPr>
          <p:sp>
            <p:nvSpPr>
              <p:cNvPr id="159" name="Google Shape;159;p3"/>
              <p:cNvSpPr/>
              <p:nvPr/>
            </p:nvSpPr>
            <p:spPr>
              <a:xfrm>
                <a:off x="0" y="0"/>
                <a:ext cx="338843" cy="4330374"/>
              </a:xfrm>
              <a:custGeom>
                <a:rect b="b" l="l" r="r" t="t"/>
                <a:pathLst>
                  <a:path extrusionOk="0" h="4330374" w="338843">
                    <a:moveTo>
                      <a:pt x="0" y="0"/>
                    </a:moveTo>
                    <a:lnTo>
                      <a:pt x="338843" y="0"/>
                    </a:lnTo>
                    <a:lnTo>
                      <a:pt x="338843" y="4330374"/>
                    </a:lnTo>
                    <a:lnTo>
                      <a:pt x="0" y="4330374"/>
                    </a:lnTo>
                    <a:close/>
                  </a:path>
                </a:pathLst>
              </a:custGeom>
              <a:solidFill>
                <a:srgbClr val="B5EFE3"/>
              </a:solidFill>
              <a:ln>
                <a:noFill/>
              </a:ln>
            </p:spPr>
          </p:sp>
          <p:sp>
            <p:nvSpPr>
              <p:cNvPr id="160" name="Google Shape;160;p3"/>
              <p:cNvSpPr txBox="1"/>
              <p:nvPr/>
            </p:nvSpPr>
            <p:spPr>
              <a:xfrm>
                <a:off x="0" y="-28575"/>
                <a:ext cx="338843" cy="4358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1" name="Google Shape;161;p3"/>
          <p:cNvSpPr/>
          <p:nvPr/>
        </p:nvSpPr>
        <p:spPr>
          <a:xfrm>
            <a:off x="1180299" y="3368886"/>
            <a:ext cx="7660503" cy="4596302"/>
          </a:xfrm>
          <a:custGeom>
            <a:rect b="b" l="l" r="r" t="t"/>
            <a:pathLst>
              <a:path extrusionOk="0" h="4596302" w="7660503">
                <a:moveTo>
                  <a:pt x="0" y="0"/>
                </a:moveTo>
                <a:lnTo>
                  <a:pt x="7660503" y="0"/>
                </a:lnTo>
                <a:lnTo>
                  <a:pt x="7660503" y="4596302"/>
                </a:lnTo>
                <a:lnTo>
                  <a:pt x="0" y="45963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3"/>
          <p:cNvSpPr txBox="1"/>
          <p:nvPr/>
        </p:nvSpPr>
        <p:spPr>
          <a:xfrm>
            <a:off x="7963275" y="2269675"/>
            <a:ext cx="89508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142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OBJETIVO</a:t>
            </a:r>
            <a:r>
              <a:rPr lang="en-US"/>
              <a:t>      </a:t>
            </a:r>
            <a:r>
              <a:rPr b="1" i="0" lang="en-US" sz="7142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GENERAL</a:t>
            </a:r>
            <a:endParaRPr/>
          </a:p>
        </p:txBody>
      </p:sp>
      <p:sp>
        <p:nvSpPr>
          <p:cNvPr id="163" name="Google Shape;163;p3"/>
          <p:cNvSpPr txBox="1"/>
          <p:nvPr/>
        </p:nvSpPr>
        <p:spPr>
          <a:xfrm>
            <a:off x="8456828" y="4141376"/>
            <a:ext cx="7963800" cy="3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4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“Desarrollar una plataforma móvil que promueva la vida activa al aire libre de manera segura y motivadora, a través de rutas compartidas y eventos deportivos colaborativos.”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"/>
          <p:cNvGrpSpPr/>
          <p:nvPr/>
        </p:nvGrpSpPr>
        <p:grpSpPr>
          <a:xfrm>
            <a:off x="242845" y="224801"/>
            <a:ext cx="17451709" cy="9728902"/>
            <a:chOff x="0" y="-144661"/>
            <a:chExt cx="23268945" cy="12971870"/>
          </a:xfrm>
        </p:grpSpPr>
        <p:grpSp>
          <p:nvGrpSpPr>
            <p:cNvPr id="173" name="Google Shape;173;p4"/>
            <p:cNvGrpSpPr/>
            <p:nvPr/>
          </p:nvGrpSpPr>
          <p:grpSpPr>
            <a:xfrm>
              <a:off x="0" y="-100447"/>
              <a:ext cx="23268945" cy="12927656"/>
              <a:chOff x="0" y="-28575"/>
              <a:chExt cx="6619526" cy="3677646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75" name="Google Shape;175;p4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4"/>
            <p:cNvGrpSpPr/>
            <p:nvPr/>
          </p:nvGrpSpPr>
          <p:grpSpPr>
            <a:xfrm>
              <a:off x="293149" y="192732"/>
              <a:ext cx="22662658" cy="12295445"/>
              <a:chOff x="0" y="-28575"/>
              <a:chExt cx="6447050" cy="3497796"/>
            </a:xfrm>
          </p:grpSpPr>
          <p:sp>
            <p:nvSpPr>
              <p:cNvPr id="177" name="Google Shape;177;p4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78" name="Google Shape;178;p4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4"/>
            <p:cNvGrpSpPr/>
            <p:nvPr/>
          </p:nvGrpSpPr>
          <p:grpSpPr>
            <a:xfrm>
              <a:off x="675815" y="588912"/>
              <a:ext cx="21959466" cy="11535276"/>
              <a:chOff x="0" y="-28575"/>
              <a:chExt cx="6247007" cy="3281544"/>
            </a:xfrm>
          </p:grpSpPr>
          <p:sp>
            <p:nvSpPr>
              <p:cNvPr id="180" name="Google Shape;180;p4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81" name="Google Shape;181;p4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4"/>
            <p:cNvGrpSpPr/>
            <p:nvPr/>
          </p:nvGrpSpPr>
          <p:grpSpPr>
            <a:xfrm>
              <a:off x="0" y="-144661"/>
              <a:ext cx="4114800" cy="12971870"/>
              <a:chOff x="0" y="-28575"/>
              <a:chExt cx="812800" cy="2562345"/>
            </a:xfrm>
          </p:grpSpPr>
          <p:sp>
            <p:nvSpPr>
              <p:cNvPr id="183" name="Google Shape;183;p4"/>
              <p:cNvSpPr/>
              <p:nvPr/>
            </p:nvSpPr>
            <p:spPr>
              <a:xfrm>
                <a:off x="0" y="0"/>
                <a:ext cx="812800" cy="2533770"/>
              </a:xfrm>
              <a:custGeom>
                <a:rect b="b" l="l" r="r" t="t"/>
                <a:pathLst>
                  <a:path extrusionOk="0" h="253377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533770"/>
                    </a:lnTo>
                    <a:lnTo>
                      <a:pt x="0" y="2533770"/>
                    </a:lnTo>
                    <a:close/>
                  </a:path>
                </a:pathLst>
              </a:custGeom>
              <a:solidFill>
                <a:srgbClr val="508484"/>
              </a:solidFill>
              <a:ln>
                <a:noFill/>
              </a:ln>
            </p:spPr>
          </p:sp>
          <p:sp>
            <p:nvSpPr>
              <p:cNvPr id="184" name="Google Shape;184;p4"/>
              <p:cNvSpPr txBox="1"/>
              <p:nvPr/>
            </p:nvSpPr>
            <p:spPr>
              <a:xfrm>
                <a:off x="0" y="-28575"/>
                <a:ext cx="812800" cy="2562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4"/>
            <p:cNvGrpSpPr/>
            <p:nvPr/>
          </p:nvGrpSpPr>
          <p:grpSpPr>
            <a:xfrm>
              <a:off x="260545" y="173229"/>
              <a:ext cx="4114800" cy="12283729"/>
              <a:chOff x="0" y="-28575"/>
              <a:chExt cx="812800" cy="2426416"/>
            </a:xfrm>
          </p:grpSpPr>
          <p:sp>
            <p:nvSpPr>
              <p:cNvPr id="186" name="Google Shape;186;p4"/>
              <p:cNvSpPr/>
              <p:nvPr/>
            </p:nvSpPr>
            <p:spPr>
              <a:xfrm>
                <a:off x="0" y="0"/>
                <a:ext cx="812800" cy="2397841"/>
              </a:xfrm>
              <a:custGeom>
                <a:rect b="b" l="l" r="r" t="t"/>
                <a:pathLst>
                  <a:path extrusionOk="0" h="239784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397841"/>
                    </a:lnTo>
                    <a:lnTo>
                      <a:pt x="0" y="2397841"/>
                    </a:lnTo>
                    <a:close/>
                  </a:path>
                </a:pathLst>
              </a:custGeom>
              <a:solidFill>
                <a:srgbClr val="7CBBBB"/>
              </a:solidFill>
              <a:ln>
                <a:noFill/>
              </a:ln>
            </p:spPr>
          </p:sp>
          <p:sp>
            <p:nvSpPr>
              <p:cNvPr id="187" name="Google Shape;187;p4"/>
              <p:cNvSpPr txBox="1"/>
              <p:nvPr/>
            </p:nvSpPr>
            <p:spPr>
              <a:xfrm>
                <a:off x="0" y="-28575"/>
                <a:ext cx="812800" cy="2426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4"/>
            <p:cNvGrpSpPr/>
            <p:nvPr/>
          </p:nvGrpSpPr>
          <p:grpSpPr>
            <a:xfrm>
              <a:off x="607108" y="544382"/>
              <a:ext cx="4172145" cy="11566917"/>
              <a:chOff x="0" y="-28575"/>
              <a:chExt cx="824127" cy="2284823"/>
            </a:xfrm>
          </p:grpSpPr>
          <p:sp>
            <p:nvSpPr>
              <p:cNvPr id="189" name="Google Shape;189;p4"/>
              <p:cNvSpPr/>
              <p:nvPr/>
            </p:nvSpPr>
            <p:spPr>
              <a:xfrm>
                <a:off x="0" y="0"/>
                <a:ext cx="824127" cy="2256248"/>
              </a:xfrm>
              <a:custGeom>
                <a:rect b="b" l="l" r="r" t="t"/>
                <a:pathLst>
                  <a:path extrusionOk="0" h="2256248" w="824127">
                    <a:moveTo>
                      <a:pt x="0" y="0"/>
                    </a:moveTo>
                    <a:lnTo>
                      <a:pt x="824127" y="0"/>
                    </a:lnTo>
                    <a:lnTo>
                      <a:pt x="824127" y="2256248"/>
                    </a:lnTo>
                    <a:lnTo>
                      <a:pt x="0" y="2256248"/>
                    </a:lnTo>
                    <a:close/>
                  </a:path>
                </a:pathLst>
              </a:custGeom>
              <a:solidFill>
                <a:srgbClr val="B5EFE3"/>
              </a:solidFill>
              <a:ln>
                <a:noFill/>
              </a:ln>
            </p:spPr>
          </p:sp>
          <p:sp>
            <p:nvSpPr>
              <p:cNvPr id="190" name="Google Shape;190;p4"/>
              <p:cNvSpPr txBox="1"/>
              <p:nvPr/>
            </p:nvSpPr>
            <p:spPr>
              <a:xfrm>
                <a:off x="0" y="-28575"/>
                <a:ext cx="824127" cy="2284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1" name="Google Shape;191;p4"/>
          <p:cNvSpPr txBox="1"/>
          <p:nvPr/>
        </p:nvSpPr>
        <p:spPr>
          <a:xfrm>
            <a:off x="1254591" y="7070829"/>
            <a:ext cx="92631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l">
              <a:lnSpc>
                <a:spcPct val="154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Mantener &lt;5% de incidentes relacionados con seguridad o confianza.</a:t>
            </a:r>
            <a:endParaRPr/>
          </a:p>
          <a:p>
            <a:pPr indent="0" lvl="0" marL="0" marR="0" rtl="0" algn="l">
              <a:lnSpc>
                <a:spcPct val="1305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05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10683518" y="3449331"/>
            <a:ext cx="5808969" cy="5808969"/>
          </a:xfrm>
          <a:custGeom>
            <a:rect b="b" l="l" r="r" t="t"/>
            <a:pathLst>
              <a:path extrusionOk="0" h="5808969" w="5808969">
                <a:moveTo>
                  <a:pt x="0" y="0"/>
                </a:moveTo>
                <a:lnTo>
                  <a:pt x="5808969" y="0"/>
                </a:lnTo>
                <a:lnTo>
                  <a:pt x="5808969" y="5808969"/>
                </a:lnTo>
                <a:lnTo>
                  <a:pt x="0" y="5808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4"/>
          <p:cNvSpPr txBox="1"/>
          <p:nvPr/>
        </p:nvSpPr>
        <p:spPr>
          <a:xfrm>
            <a:off x="4862188" y="1329298"/>
            <a:ext cx="9069905" cy="1677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49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OBJETIVOS</a:t>
            </a:r>
            <a:endParaRPr/>
          </a:p>
          <a:p>
            <a:pPr indent="0" lvl="0" marL="0" marR="0" rtl="0" algn="l">
              <a:lnSpc>
                <a:spcPct val="114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49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ESPECÍFICOS</a:t>
            </a:r>
            <a:endParaRPr/>
          </a:p>
        </p:txBody>
      </p:sp>
      <p:sp>
        <p:nvSpPr>
          <p:cNvPr id="194" name="Google Shape;194;p4"/>
          <p:cNvSpPr txBox="1"/>
          <p:nvPr/>
        </p:nvSpPr>
        <p:spPr>
          <a:xfrm>
            <a:off x="1254601" y="3668380"/>
            <a:ext cx="9428917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Lograr que ≥50% de los usuarios participen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actividades en los primeros 6 meses.</a:t>
            </a:r>
            <a:endParaRPr/>
          </a:p>
        </p:txBody>
      </p:sp>
      <p:sp>
        <p:nvSpPr>
          <p:cNvPr id="195" name="Google Shape;195;p4"/>
          <p:cNvSpPr txBox="1"/>
          <p:nvPr/>
        </p:nvSpPr>
        <p:spPr>
          <a:xfrm>
            <a:off x="1254601" y="5537214"/>
            <a:ext cx="86139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Aumentar 40% la formación de grupos deportivos locales.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10800000">
            <a:off x="418144" y="527490"/>
            <a:ext cx="17451710" cy="9695741"/>
            <a:chOff x="0" y="-100447"/>
            <a:chExt cx="23268946" cy="12927656"/>
          </a:xfrm>
        </p:grpSpPr>
        <p:grpSp>
          <p:nvGrpSpPr>
            <p:cNvPr id="205" name="Google Shape;205;p5"/>
            <p:cNvGrpSpPr/>
            <p:nvPr/>
          </p:nvGrpSpPr>
          <p:grpSpPr>
            <a:xfrm>
              <a:off x="0" y="-100447"/>
              <a:ext cx="23268945" cy="12927656"/>
              <a:chOff x="0" y="-28575"/>
              <a:chExt cx="6619526" cy="3677646"/>
            </a:xfrm>
          </p:grpSpPr>
          <p:sp>
            <p:nvSpPr>
              <p:cNvPr id="206" name="Google Shape;206;p5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07" name="Google Shape;207;p5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5"/>
            <p:cNvGrpSpPr/>
            <p:nvPr/>
          </p:nvGrpSpPr>
          <p:grpSpPr>
            <a:xfrm>
              <a:off x="293149" y="192732"/>
              <a:ext cx="22662658" cy="12295445"/>
              <a:chOff x="0" y="-28575"/>
              <a:chExt cx="6447050" cy="3497796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10" name="Google Shape;210;p5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5"/>
            <p:cNvGrpSpPr/>
            <p:nvPr/>
          </p:nvGrpSpPr>
          <p:grpSpPr>
            <a:xfrm>
              <a:off x="675815" y="572816"/>
              <a:ext cx="21959466" cy="11535276"/>
              <a:chOff x="0" y="-28575"/>
              <a:chExt cx="6247007" cy="3281544"/>
            </a:xfrm>
          </p:grpSpPr>
          <p:sp>
            <p:nvSpPr>
              <p:cNvPr id="212" name="Google Shape;212;p5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13" name="Google Shape;213;p5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5"/>
            <p:cNvSpPr/>
            <p:nvPr/>
          </p:nvSpPr>
          <p:spPr>
            <a:xfrm rot="5400000">
              <a:off x="18828976" y="0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15" name="Google Shape;215;p5"/>
          <p:cNvSpPr/>
          <p:nvPr/>
        </p:nvSpPr>
        <p:spPr>
          <a:xfrm>
            <a:off x="11652667" y="6750732"/>
            <a:ext cx="2804549" cy="2804549"/>
          </a:xfrm>
          <a:custGeom>
            <a:rect b="b" l="l" r="r" t="t"/>
            <a:pathLst>
              <a:path extrusionOk="0" h="2804549" w="2804549">
                <a:moveTo>
                  <a:pt x="0" y="0"/>
                </a:moveTo>
                <a:lnTo>
                  <a:pt x="2804549" y="0"/>
                </a:lnTo>
                <a:lnTo>
                  <a:pt x="2804549" y="2804549"/>
                </a:lnTo>
                <a:lnTo>
                  <a:pt x="0" y="28045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5"/>
          <p:cNvSpPr/>
          <p:nvPr/>
        </p:nvSpPr>
        <p:spPr>
          <a:xfrm>
            <a:off x="4191788" y="6775342"/>
            <a:ext cx="2755330" cy="2755330"/>
          </a:xfrm>
          <a:custGeom>
            <a:rect b="b" l="l" r="r" t="t"/>
            <a:pathLst>
              <a:path extrusionOk="0" h="2755330" w="2755330">
                <a:moveTo>
                  <a:pt x="0" y="0"/>
                </a:moveTo>
                <a:lnTo>
                  <a:pt x="2755330" y="0"/>
                </a:lnTo>
                <a:lnTo>
                  <a:pt x="2755330" y="2755329"/>
                </a:lnTo>
                <a:lnTo>
                  <a:pt x="0" y="27553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5"/>
          <p:cNvSpPr txBox="1"/>
          <p:nvPr/>
        </p:nvSpPr>
        <p:spPr>
          <a:xfrm>
            <a:off x="4890059" y="1307634"/>
            <a:ext cx="10823264" cy="1701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20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ALCANCES Y LIMITACIONES</a:t>
            </a:r>
            <a:endParaRPr/>
          </a:p>
        </p:txBody>
      </p:sp>
      <p:sp>
        <p:nvSpPr>
          <p:cNvPr id="218" name="Google Shape;218;p5"/>
          <p:cNvSpPr txBox="1"/>
          <p:nvPr/>
        </p:nvSpPr>
        <p:spPr>
          <a:xfrm>
            <a:off x="1525729" y="3160518"/>
            <a:ext cx="7811800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Alcances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Registro y compartición de rutas con GPS.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Creación y gestión de eventos grupales.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Visualización de ubicación en tiempo real.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Gestión de perfiles y valoraciones.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Funciones de seguridad: desactivar ubicación o compartir con contactos de confianza.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9622684" y="3160518"/>
            <a:ext cx="7924239" cy="391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Limitaciones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incluye planes de entrenamiento ni seguimiento médico.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Sin integración con wearables.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Depende de internet y GPS.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Solo información básica de uso, sin análisis avanzados.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"/>
          <p:cNvGrpSpPr/>
          <p:nvPr/>
        </p:nvGrpSpPr>
        <p:grpSpPr>
          <a:xfrm rot="10800000">
            <a:off x="244889" y="333297"/>
            <a:ext cx="17451709" cy="9728902"/>
            <a:chOff x="0" y="-144661"/>
            <a:chExt cx="23268945" cy="12971870"/>
          </a:xfrm>
        </p:grpSpPr>
        <p:grpSp>
          <p:nvGrpSpPr>
            <p:cNvPr id="229" name="Google Shape;229;p6"/>
            <p:cNvGrpSpPr/>
            <p:nvPr/>
          </p:nvGrpSpPr>
          <p:grpSpPr>
            <a:xfrm>
              <a:off x="0" y="-100447"/>
              <a:ext cx="23268945" cy="12927656"/>
              <a:chOff x="0" y="-28575"/>
              <a:chExt cx="6619526" cy="3677646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31" name="Google Shape;231;p6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293149" y="192732"/>
              <a:ext cx="22662658" cy="12295445"/>
              <a:chOff x="0" y="-28575"/>
              <a:chExt cx="6447050" cy="3497796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34" name="Google Shape;234;p6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" name="Google Shape;235;p6"/>
            <p:cNvGrpSpPr/>
            <p:nvPr/>
          </p:nvGrpSpPr>
          <p:grpSpPr>
            <a:xfrm>
              <a:off x="675815" y="588912"/>
              <a:ext cx="21959466" cy="11535276"/>
              <a:chOff x="0" y="-28575"/>
              <a:chExt cx="6247007" cy="3281544"/>
            </a:xfrm>
          </p:grpSpPr>
          <p:sp>
            <p:nvSpPr>
              <p:cNvPr id="236" name="Google Shape;236;p6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37" name="Google Shape;237;p6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" name="Google Shape;238;p6"/>
            <p:cNvGrpSpPr/>
            <p:nvPr/>
          </p:nvGrpSpPr>
          <p:grpSpPr>
            <a:xfrm>
              <a:off x="0" y="-144661"/>
              <a:ext cx="4114800" cy="12971870"/>
              <a:chOff x="0" y="-28575"/>
              <a:chExt cx="812800" cy="2562345"/>
            </a:xfrm>
          </p:grpSpPr>
          <p:sp>
            <p:nvSpPr>
              <p:cNvPr id="239" name="Google Shape;239;p6"/>
              <p:cNvSpPr/>
              <p:nvPr/>
            </p:nvSpPr>
            <p:spPr>
              <a:xfrm>
                <a:off x="0" y="0"/>
                <a:ext cx="812800" cy="2533770"/>
              </a:xfrm>
              <a:custGeom>
                <a:rect b="b" l="l" r="r" t="t"/>
                <a:pathLst>
                  <a:path extrusionOk="0" h="253377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533770"/>
                    </a:lnTo>
                    <a:lnTo>
                      <a:pt x="0" y="2533770"/>
                    </a:lnTo>
                    <a:close/>
                  </a:path>
                </a:pathLst>
              </a:custGeom>
              <a:solidFill>
                <a:srgbClr val="508484"/>
              </a:solidFill>
              <a:ln>
                <a:noFill/>
              </a:ln>
            </p:spPr>
          </p:sp>
          <p:sp>
            <p:nvSpPr>
              <p:cNvPr id="240" name="Google Shape;240;p6"/>
              <p:cNvSpPr txBox="1"/>
              <p:nvPr/>
            </p:nvSpPr>
            <p:spPr>
              <a:xfrm>
                <a:off x="0" y="-28575"/>
                <a:ext cx="812800" cy="2562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" name="Google Shape;241;p6"/>
            <p:cNvGrpSpPr/>
            <p:nvPr/>
          </p:nvGrpSpPr>
          <p:grpSpPr>
            <a:xfrm>
              <a:off x="260545" y="173229"/>
              <a:ext cx="4114800" cy="12283729"/>
              <a:chOff x="0" y="-28575"/>
              <a:chExt cx="812800" cy="2426416"/>
            </a:xfrm>
          </p:grpSpPr>
          <p:sp>
            <p:nvSpPr>
              <p:cNvPr id="242" name="Google Shape;242;p6"/>
              <p:cNvSpPr/>
              <p:nvPr/>
            </p:nvSpPr>
            <p:spPr>
              <a:xfrm>
                <a:off x="0" y="0"/>
                <a:ext cx="812800" cy="2397841"/>
              </a:xfrm>
              <a:custGeom>
                <a:rect b="b" l="l" r="r" t="t"/>
                <a:pathLst>
                  <a:path extrusionOk="0" h="239784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397841"/>
                    </a:lnTo>
                    <a:lnTo>
                      <a:pt x="0" y="2397841"/>
                    </a:lnTo>
                    <a:close/>
                  </a:path>
                </a:pathLst>
              </a:custGeom>
              <a:solidFill>
                <a:srgbClr val="7CBBBB"/>
              </a:solidFill>
              <a:ln>
                <a:noFill/>
              </a:ln>
            </p:spPr>
          </p:sp>
          <p:sp>
            <p:nvSpPr>
              <p:cNvPr id="243" name="Google Shape;243;p6"/>
              <p:cNvSpPr txBox="1"/>
              <p:nvPr/>
            </p:nvSpPr>
            <p:spPr>
              <a:xfrm>
                <a:off x="0" y="-28575"/>
                <a:ext cx="812800" cy="2426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" name="Google Shape;244;p6"/>
            <p:cNvGrpSpPr/>
            <p:nvPr/>
          </p:nvGrpSpPr>
          <p:grpSpPr>
            <a:xfrm>
              <a:off x="607108" y="544382"/>
              <a:ext cx="4172145" cy="11566917"/>
              <a:chOff x="0" y="-28575"/>
              <a:chExt cx="824127" cy="2284823"/>
            </a:xfrm>
          </p:grpSpPr>
          <p:sp>
            <p:nvSpPr>
              <p:cNvPr id="245" name="Google Shape;245;p6"/>
              <p:cNvSpPr/>
              <p:nvPr/>
            </p:nvSpPr>
            <p:spPr>
              <a:xfrm>
                <a:off x="0" y="0"/>
                <a:ext cx="824127" cy="2256248"/>
              </a:xfrm>
              <a:custGeom>
                <a:rect b="b" l="l" r="r" t="t"/>
                <a:pathLst>
                  <a:path extrusionOk="0" h="2256248" w="824127">
                    <a:moveTo>
                      <a:pt x="0" y="0"/>
                    </a:moveTo>
                    <a:lnTo>
                      <a:pt x="824127" y="0"/>
                    </a:lnTo>
                    <a:lnTo>
                      <a:pt x="824127" y="2256248"/>
                    </a:lnTo>
                    <a:lnTo>
                      <a:pt x="0" y="2256248"/>
                    </a:lnTo>
                    <a:close/>
                  </a:path>
                </a:pathLst>
              </a:custGeom>
              <a:solidFill>
                <a:srgbClr val="B5EFE3"/>
              </a:solidFill>
              <a:ln>
                <a:noFill/>
              </a:ln>
            </p:spPr>
          </p:sp>
          <p:sp>
            <p:nvSpPr>
              <p:cNvPr id="246" name="Google Shape;246;p6"/>
              <p:cNvSpPr txBox="1"/>
              <p:nvPr/>
            </p:nvSpPr>
            <p:spPr>
              <a:xfrm>
                <a:off x="0" y="-28575"/>
                <a:ext cx="824127" cy="2284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7" name="Google Shape;247;p6"/>
          <p:cNvGrpSpPr/>
          <p:nvPr/>
        </p:nvGrpSpPr>
        <p:grpSpPr>
          <a:xfrm>
            <a:off x="1028700" y="5989204"/>
            <a:ext cx="4631564" cy="3007413"/>
            <a:chOff x="0" y="0"/>
            <a:chExt cx="827989" cy="537638"/>
          </a:xfrm>
        </p:grpSpPr>
        <p:sp>
          <p:nvSpPr>
            <p:cNvPr id="248" name="Google Shape;248;p6"/>
            <p:cNvSpPr/>
            <p:nvPr/>
          </p:nvSpPr>
          <p:spPr>
            <a:xfrm>
              <a:off x="0" y="0"/>
              <a:ext cx="827989" cy="537638"/>
            </a:xfrm>
            <a:custGeom>
              <a:rect b="b" l="l" r="r" t="t"/>
              <a:pathLst>
                <a:path extrusionOk="0"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D9F4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Detección temprana de errores y mejora de calidad.</a:t>
              </a:r>
              <a:endParaRPr/>
            </a:p>
          </p:txBody>
        </p:sp>
      </p:grpSp>
      <p:grpSp>
        <p:nvGrpSpPr>
          <p:cNvPr id="250" name="Google Shape;250;p6"/>
          <p:cNvGrpSpPr/>
          <p:nvPr/>
        </p:nvGrpSpPr>
        <p:grpSpPr>
          <a:xfrm>
            <a:off x="6637529" y="5989294"/>
            <a:ext cx="4753633" cy="3086676"/>
            <a:chOff x="0" y="0"/>
            <a:chExt cx="827989" cy="537638"/>
          </a:xfrm>
        </p:grpSpPr>
        <p:sp>
          <p:nvSpPr>
            <p:cNvPr id="251" name="Google Shape;251;p6"/>
            <p:cNvSpPr/>
            <p:nvPr/>
          </p:nvSpPr>
          <p:spPr>
            <a:xfrm>
              <a:off x="0" y="0"/>
              <a:ext cx="827989" cy="537638"/>
            </a:xfrm>
            <a:custGeom>
              <a:rect b="b" l="l" r="r" t="t"/>
              <a:pathLst>
                <a:path extrusionOk="0"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C2E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 txBox="1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Retroalimentación continua (Sprint Review, Retrospective).</a:t>
              </a:r>
              <a:endParaRPr/>
            </a:p>
          </p:txBody>
        </p:sp>
      </p:grpSp>
      <p:grpSp>
        <p:nvGrpSpPr>
          <p:cNvPr id="253" name="Google Shape;253;p6"/>
          <p:cNvGrpSpPr/>
          <p:nvPr/>
        </p:nvGrpSpPr>
        <p:grpSpPr>
          <a:xfrm>
            <a:off x="1419880" y="2911604"/>
            <a:ext cx="4452172" cy="2890928"/>
            <a:chOff x="0" y="0"/>
            <a:chExt cx="827989" cy="537638"/>
          </a:xfrm>
        </p:grpSpPr>
        <p:sp>
          <p:nvSpPr>
            <p:cNvPr id="254" name="Google Shape;254;p6"/>
            <p:cNvSpPr/>
            <p:nvPr/>
          </p:nvSpPr>
          <p:spPr>
            <a:xfrm>
              <a:off x="0" y="0"/>
              <a:ext cx="827989" cy="537638"/>
            </a:xfrm>
            <a:custGeom>
              <a:rect b="b" l="l" r="r" t="t"/>
              <a:pathLst>
                <a:path extrusionOk="0"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D8C7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Colaboración y comunicación en el equipo.</a:t>
              </a:r>
              <a:endParaRPr/>
            </a:p>
          </p:txBody>
        </p:sp>
      </p:grpSp>
      <p:grpSp>
        <p:nvGrpSpPr>
          <p:cNvPr id="256" name="Google Shape;256;p6"/>
          <p:cNvGrpSpPr/>
          <p:nvPr/>
        </p:nvGrpSpPr>
        <p:grpSpPr>
          <a:xfrm>
            <a:off x="6648705" y="2911604"/>
            <a:ext cx="4452172" cy="2890928"/>
            <a:chOff x="0" y="0"/>
            <a:chExt cx="827989" cy="537638"/>
          </a:xfrm>
        </p:grpSpPr>
        <p:sp>
          <p:nvSpPr>
            <p:cNvPr id="257" name="Google Shape;257;p6"/>
            <p:cNvSpPr/>
            <p:nvPr/>
          </p:nvSpPr>
          <p:spPr>
            <a:xfrm>
              <a:off x="0" y="0"/>
              <a:ext cx="827989" cy="537638"/>
            </a:xfrm>
            <a:custGeom>
              <a:rect b="b" l="l" r="r" t="t"/>
              <a:pathLst>
                <a:path extrusionOk="0"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FFE7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 txBox="1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Entregas parciales y usables en cada ciclo.</a:t>
              </a:r>
              <a:endParaRPr/>
            </a:p>
          </p:txBody>
        </p:sp>
      </p:grpSp>
      <p:sp>
        <p:nvSpPr>
          <p:cNvPr id="259" name="Google Shape;259;p6"/>
          <p:cNvSpPr/>
          <p:nvPr/>
        </p:nvSpPr>
        <p:spPr>
          <a:xfrm>
            <a:off x="11672983" y="2911604"/>
            <a:ext cx="5029317" cy="5029317"/>
          </a:xfrm>
          <a:custGeom>
            <a:rect b="b" l="l" r="r" t="t"/>
            <a:pathLst>
              <a:path extrusionOk="0" h="5029317" w="5029317">
                <a:moveTo>
                  <a:pt x="0" y="0"/>
                </a:moveTo>
                <a:lnTo>
                  <a:pt x="5029317" y="0"/>
                </a:lnTo>
                <a:lnTo>
                  <a:pt x="5029317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p6"/>
          <p:cNvSpPr txBox="1"/>
          <p:nvPr/>
        </p:nvSpPr>
        <p:spPr>
          <a:xfrm>
            <a:off x="1419880" y="932295"/>
            <a:ext cx="10457651" cy="1769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102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METODOLOGÍA</a:t>
            </a:r>
            <a:endParaRPr/>
          </a:p>
          <a:p>
            <a:pPr indent="0" lvl="0" marL="0" marR="0" rtl="0" algn="l">
              <a:lnSpc>
                <a:spcPct val="113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102" u="none" cap="none" strike="noStrik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AGIL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7"/>
          <p:cNvGrpSpPr/>
          <p:nvPr/>
        </p:nvGrpSpPr>
        <p:grpSpPr>
          <a:xfrm>
            <a:off x="418145" y="263069"/>
            <a:ext cx="17451710" cy="9695742"/>
            <a:chOff x="0" y="-86827"/>
            <a:chExt cx="23268946" cy="12927656"/>
          </a:xfrm>
        </p:grpSpPr>
        <p:grpSp>
          <p:nvGrpSpPr>
            <p:cNvPr id="270" name="Google Shape;270;p7"/>
            <p:cNvGrpSpPr/>
            <p:nvPr/>
          </p:nvGrpSpPr>
          <p:grpSpPr>
            <a:xfrm>
              <a:off x="0" y="-86827"/>
              <a:ext cx="23268945" cy="12927656"/>
              <a:chOff x="0" y="-28575"/>
              <a:chExt cx="6619526" cy="3677646"/>
            </a:xfrm>
          </p:grpSpPr>
          <p:sp>
            <p:nvSpPr>
              <p:cNvPr id="271" name="Google Shape;271;p7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72" name="Google Shape;272;p7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7"/>
            <p:cNvGrpSpPr/>
            <p:nvPr/>
          </p:nvGrpSpPr>
          <p:grpSpPr>
            <a:xfrm>
              <a:off x="293149" y="206352"/>
              <a:ext cx="22662658" cy="12295445"/>
              <a:chOff x="0" y="-28575"/>
              <a:chExt cx="6447050" cy="3497796"/>
            </a:xfrm>
          </p:grpSpPr>
          <p:sp>
            <p:nvSpPr>
              <p:cNvPr id="274" name="Google Shape;274;p7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75" name="Google Shape;275;p7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6" name="Google Shape;276;p7"/>
            <p:cNvSpPr/>
            <p:nvPr/>
          </p:nvSpPr>
          <p:spPr>
            <a:xfrm>
              <a:off x="0" y="13620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69"/>
                  </a:lnTo>
                  <a:lnTo>
                    <a:pt x="0" y="44399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7" name="Google Shape;277;p7"/>
            <p:cNvSpPr/>
            <p:nvPr/>
          </p:nvSpPr>
          <p:spPr>
            <a:xfrm rot="5400000">
              <a:off x="18828976" y="0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78" name="Google Shape;278;p7"/>
          <p:cNvSpPr/>
          <p:nvPr/>
        </p:nvSpPr>
        <p:spPr>
          <a:xfrm>
            <a:off x="944900" y="4135606"/>
            <a:ext cx="3816524" cy="3816524"/>
          </a:xfrm>
          <a:custGeom>
            <a:rect b="b" l="l" r="r" t="t"/>
            <a:pathLst>
              <a:path extrusionOk="0" h="3816524" w="3816524">
                <a:moveTo>
                  <a:pt x="0" y="0"/>
                </a:moveTo>
                <a:lnTo>
                  <a:pt x="3816524" y="0"/>
                </a:lnTo>
                <a:lnTo>
                  <a:pt x="3816524" y="3816523"/>
                </a:lnTo>
                <a:lnTo>
                  <a:pt x="0" y="38165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7"/>
          <p:cNvSpPr txBox="1"/>
          <p:nvPr/>
        </p:nvSpPr>
        <p:spPr>
          <a:xfrm>
            <a:off x="2772331" y="850230"/>
            <a:ext cx="11974456" cy="1014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1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TECNOLOGÍA</a:t>
            </a:r>
            <a:endParaRPr/>
          </a:p>
        </p:txBody>
      </p:sp>
      <p:sp>
        <p:nvSpPr>
          <p:cNvPr id="280" name="Google Shape;280;p7"/>
          <p:cNvSpPr txBox="1"/>
          <p:nvPr/>
        </p:nvSpPr>
        <p:spPr>
          <a:xfrm>
            <a:off x="4572000" y="2209200"/>
            <a:ext cx="12318000" cy="8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Firebase: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Base de datos en tiempo real, autenticación y notificaciones.</a:t>
            </a:r>
            <a:endParaRPr/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React Native: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Desarrollo iOS y Android con un solo código base.</a:t>
            </a:r>
            <a:endParaRPr/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Expo: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APIs listas (cámara, mapas, notificaciones), pruebas y publicación simplificadas.</a:t>
            </a:r>
            <a:endParaRPr/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TypeScript: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Tipado estático para código seguro y organizado.</a:t>
            </a:r>
            <a:endParaRPr/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Google Maps API: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Mostrar mapas, registrar rutas y geolocalizar usuarios.</a:t>
            </a:r>
            <a:endParaRPr/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Power BI: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Análisis de datos, dashboards y visualización de participación.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8"/>
          <p:cNvGrpSpPr/>
          <p:nvPr/>
        </p:nvGrpSpPr>
        <p:grpSpPr>
          <a:xfrm>
            <a:off x="418145" y="256503"/>
            <a:ext cx="17451710" cy="9708874"/>
            <a:chOff x="0" y="-86827"/>
            <a:chExt cx="23268946" cy="12945165"/>
          </a:xfrm>
        </p:grpSpPr>
        <p:grpSp>
          <p:nvGrpSpPr>
            <p:cNvPr id="286" name="Google Shape;286;p8"/>
            <p:cNvGrpSpPr/>
            <p:nvPr/>
          </p:nvGrpSpPr>
          <p:grpSpPr>
            <a:xfrm>
              <a:off x="0" y="-86827"/>
              <a:ext cx="23268945" cy="12927656"/>
              <a:chOff x="0" y="-28575"/>
              <a:chExt cx="6619526" cy="3677646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88" name="Google Shape;288;p8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9" name="Google Shape;289;p8"/>
            <p:cNvSpPr/>
            <p:nvPr/>
          </p:nvSpPr>
          <p:spPr>
            <a:xfrm rot="10800000">
              <a:off x="18828976" y="8400858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0" name="Google Shape;290;p8"/>
            <p:cNvSpPr/>
            <p:nvPr/>
          </p:nvSpPr>
          <p:spPr>
            <a:xfrm>
              <a:off x="0" y="13620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69"/>
                  </a:lnTo>
                  <a:lnTo>
                    <a:pt x="0" y="44399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1" name="Google Shape;291;p8"/>
            <p:cNvSpPr/>
            <p:nvPr/>
          </p:nvSpPr>
          <p:spPr>
            <a:xfrm rot="5400000">
              <a:off x="18828976" y="0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2" name="Google Shape;292;p8"/>
            <p:cNvSpPr/>
            <p:nvPr/>
          </p:nvSpPr>
          <p:spPr>
            <a:xfrm rot="-5400000">
              <a:off x="0" y="8418368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93" name="Google Shape;293;p8"/>
          <p:cNvSpPr/>
          <p:nvPr/>
        </p:nvSpPr>
        <p:spPr>
          <a:xfrm>
            <a:off x="1081366" y="3924119"/>
            <a:ext cx="16202149" cy="3220177"/>
          </a:xfrm>
          <a:custGeom>
            <a:rect b="b" l="l" r="r" t="t"/>
            <a:pathLst>
              <a:path extrusionOk="0" h="3220177" w="16202149">
                <a:moveTo>
                  <a:pt x="0" y="0"/>
                </a:moveTo>
                <a:lnTo>
                  <a:pt x="16202149" y="0"/>
                </a:lnTo>
                <a:lnTo>
                  <a:pt x="16202149" y="3220177"/>
                </a:lnTo>
                <a:lnTo>
                  <a:pt x="0" y="32201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4" name="Google Shape;294;p8"/>
          <p:cNvSpPr txBox="1"/>
          <p:nvPr/>
        </p:nvSpPr>
        <p:spPr>
          <a:xfrm>
            <a:off x="3195213" y="1590522"/>
            <a:ext cx="11974456" cy="1014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19" u="none" cap="none" strike="noStrike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CRONOGRAMA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9"/>
          <p:cNvGrpSpPr/>
          <p:nvPr/>
        </p:nvGrpSpPr>
        <p:grpSpPr>
          <a:xfrm>
            <a:off x="418132" y="295637"/>
            <a:ext cx="17451710" cy="9695742"/>
            <a:chOff x="0" y="-100447"/>
            <a:chExt cx="23268946" cy="12927656"/>
          </a:xfrm>
        </p:grpSpPr>
        <p:grpSp>
          <p:nvGrpSpPr>
            <p:cNvPr id="304" name="Google Shape;304;p9"/>
            <p:cNvGrpSpPr/>
            <p:nvPr/>
          </p:nvGrpSpPr>
          <p:grpSpPr>
            <a:xfrm>
              <a:off x="0" y="-100447"/>
              <a:ext cx="23268945" cy="12927656"/>
              <a:chOff x="0" y="-28575"/>
              <a:chExt cx="6619526" cy="3677646"/>
            </a:xfrm>
          </p:grpSpPr>
          <p:sp>
            <p:nvSpPr>
              <p:cNvPr id="305" name="Google Shape;305;p9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306" name="Google Shape;306;p9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" name="Google Shape;307;p9"/>
            <p:cNvGrpSpPr/>
            <p:nvPr/>
          </p:nvGrpSpPr>
          <p:grpSpPr>
            <a:xfrm>
              <a:off x="293149" y="192732"/>
              <a:ext cx="22662658" cy="12295445"/>
              <a:chOff x="0" y="-28575"/>
              <a:chExt cx="6447050" cy="3497796"/>
            </a:xfrm>
          </p:grpSpPr>
          <p:sp>
            <p:nvSpPr>
              <p:cNvPr id="308" name="Google Shape;308;p9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309" name="Google Shape;309;p9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9"/>
            <p:cNvGrpSpPr/>
            <p:nvPr/>
          </p:nvGrpSpPr>
          <p:grpSpPr>
            <a:xfrm>
              <a:off x="675815" y="588912"/>
              <a:ext cx="21959466" cy="11535276"/>
              <a:chOff x="0" y="-28575"/>
              <a:chExt cx="6247007" cy="3281544"/>
            </a:xfrm>
          </p:grpSpPr>
          <p:sp>
            <p:nvSpPr>
              <p:cNvPr id="311" name="Google Shape;311;p9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312" name="Google Shape;312;p9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3" name="Google Shape;313;p9"/>
            <p:cNvSpPr/>
            <p:nvPr/>
          </p:nvSpPr>
          <p:spPr>
            <a:xfrm rot="10800000">
              <a:off x="18828976" y="8387239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314" name="Google Shape;314;p9"/>
          <p:cNvSpPr txBox="1"/>
          <p:nvPr/>
        </p:nvSpPr>
        <p:spPr>
          <a:xfrm>
            <a:off x="1594209" y="2971043"/>
            <a:ext cx="10183500" cy="6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3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en-US" sz="2637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i="0" lang="en-US" sz="263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Dashboards Analíticos</a:t>
            </a:r>
            <a:endParaRPr/>
          </a:p>
          <a:p>
            <a:pPr indent="-284750" lvl="1" marL="56950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27403B"/>
              </a:buClr>
              <a:buSzPts val="2637"/>
              <a:buFont typeface="Arial"/>
              <a:buChar char="•"/>
            </a:pPr>
            <a:r>
              <a:rPr b="0" i="0" lang="en-US" sz="2637" u="none" cap="none" strike="noStrike">
                <a:solidFill>
                  <a:srgbClr val="27403B"/>
                </a:solidFill>
                <a:latin typeface="Open Sans"/>
                <a:ea typeface="Open Sans"/>
                <a:cs typeface="Open Sans"/>
                <a:sym typeface="Open Sans"/>
              </a:rPr>
              <a:t>Visualiza tendencias de uso: horarios, lugares y tipos de actividades más frecuentes.</a:t>
            </a:r>
            <a:endParaRPr/>
          </a:p>
          <a:p>
            <a:pPr indent="-284750" lvl="1" marL="56950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27403B"/>
              </a:buClr>
              <a:buSzPts val="2637"/>
              <a:buFont typeface="Arial"/>
              <a:buChar char="•"/>
            </a:pPr>
            <a:r>
              <a:rPr b="0" i="0" lang="en-US" sz="2637" u="none" cap="none" strike="noStrike">
                <a:solidFill>
                  <a:srgbClr val="27403B"/>
                </a:solidFill>
                <a:latin typeface="Open Sans"/>
                <a:ea typeface="Open Sans"/>
                <a:cs typeface="Open Sans"/>
                <a:sym typeface="Open Sans"/>
              </a:rPr>
              <a:t>Detecta oportunidades de mejora en infraestructura, seguridad y servicios asociados.</a:t>
            </a:r>
            <a:endParaRPr/>
          </a:p>
          <a:p>
            <a:pPr indent="-284750" lvl="1" marL="56950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27403B"/>
              </a:buClr>
              <a:buSzPts val="2637"/>
              <a:buFont typeface="Arial"/>
              <a:buChar char="•"/>
            </a:pPr>
            <a:r>
              <a:rPr b="0" i="0" lang="en-US" sz="2637" u="none" cap="none" strike="noStrike">
                <a:solidFill>
                  <a:srgbClr val="27403B"/>
                </a:solidFill>
                <a:latin typeface="Open Sans"/>
                <a:ea typeface="Open Sans"/>
                <a:cs typeface="Open Sans"/>
                <a:sym typeface="Open Sans"/>
              </a:rPr>
              <a:t>Permite tomar decisiones basadas en datos reales de la comunidad usuaria.</a:t>
            </a:r>
            <a:endParaRPr/>
          </a:p>
          <a:p>
            <a:pPr indent="-284750" lvl="1" marL="56950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27403B"/>
              </a:buClr>
              <a:buSzPts val="2637"/>
              <a:buFont typeface="Arial"/>
              <a:buChar char="•"/>
            </a:pPr>
            <a:r>
              <a:rPr b="0" i="0" lang="en-US" sz="2637" u="none" cap="none" strike="noStrike">
                <a:solidFill>
                  <a:srgbClr val="27403B"/>
                </a:solidFill>
                <a:latin typeface="Open Sans"/>
                <a:ea typeface="Open Sans"/>
                <a:cs typeface="Open Sans"/>
                <a:sym typeface="Open Sans"/>
              </a:rPr>
              <a:t>Monitorea impacto y participación en programas, eventos o proyectos.</a:t>
            </a:r>
            <a:endParaRPr/>
          </a:p>
          <a:p>
            <a:pPr indent="-284750" lvl="1" marL="56950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27403B"/>
              </a:buClr>
              <a:buSzPts val="2637"/>
              <a:buFont typeface="Arial"/>
              <a:buChar char="•"/>
            </a:pPr>
            <a:r>
              <a:rPr b="0" i="0" lang="en-US" sz="2637" u="none" cap="none" strike="noStrike">
                <a:solidFill>
                  <a:srgbClr val="27403B"/>
                </a:solidFill>
                <a:latin typeface="Open Sans"/>
                <a:ea typeface="Open Sans"/>
                <a:cs typeface="Open Sans"/>
                <a:sym typeface="Open Sans"/>
              </a:rPr>
              <a:t>Convierte la app en una herramienta estratégica para empresas, organizaciones e instituciones.</a:t>
            </a:r>
            <a:endParaRPr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37" u="none" cap="none" strike="noStrike">
              <a:solidFill>
                <a:srgbClr val="2740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9"/>
          <p:cNvSpPr/>
          <p:nvPr/>
        </p:nvSpPr>
        <p:spPr>
          <a:xfrm>
            <a:off x="12065129" y="2883312"/>
            <a:ext cx="4520377" cy="4520377"/>
          </a:xfrm>
          <a:custGeom>
            <a:rect b="b" l="l" r="r" t="t"/>
            <a:pathLst>
              <a:path extrusionOk="0" h="4520377" w="4520377">
                <a:moveTo>
                  <a:pt x="0" y="0"/>
                </a:moveTo>
                <a:lnTo>
                  <a:pt x="4520376" y="0"/>
                </a:lnTo>
                <a:lnTo>
                  <a:pt x="4520376" y="4520376"/>
                </a:lnTo>
                <a:lnTo>
                  <a:pt x="0" y="4520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6" name="Google Shape;316;p9"/>
          <p:cNvSpPr txBox="1"/>
          <p:nvPr/>
        </p:nvSpPr>
        <p:spPr>
          <a:xfrm>
            <a:off x="5309749" y="722752"/>
            <a:ext cx="6282452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Propuesta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