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440" r:id="rId3"/>
    <p:sldId id="441" r:id="rId4"/>
    <p:sldId id="448" r:id="rId5"/>
    <p:sldId id="469" r:id="rId6"/>
    <p:sldId id="328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22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5278" autoAdjust="0"/>
  </p:normalViewPr>
  <p:slideViewPr>
    <p:cSldViewPr snapToGrid="0" showGuides="1">
      <p:cViewPr varScale="1">
        <p:scale>
          <a:sx n="77" d="100"/>
          <a:sy n="77" d="100"/>
        </p:scale>
        <p:origin x="883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F4940-F995-4833-9F27-C67385BAD60D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C296E-2C0A-4FFE-AF18-6ACF9EA98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874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793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840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555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4178298" y="6329918"/>
            <a:ext cx="383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— 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允公允能 日新月异 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—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200" y="296862"/>
            <a:ext cx="5257798" cy="866775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673100" y="365125"/>
            <a:ext cx="0" cy="587375"/>
          </a:xfrm>
          <a:prstGeom prst="line">
            <a:avLst/>
          </a:prstGeom>
          <a:ln w="57150">
            <a:solidFill>
              <a:srgbClr val="7E0C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41" y="259609"/>
            <a:ext cx="2403659" cy="6928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B0915-895C-4C44-A1DD-A55731EAB444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ogbuzurukelechi/messi-vs-ronaldo-datas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kaggle.com/datasets/quadeer15sh/premier-league-standings-11-seasons-2010202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app.flourish.studio/%E2%80%A038356" TargetMode="External"/><Relationship Id="rId3" Type="http://schemas.openxmlformats.org/officeDocument/2006/relationships/hyperlink" Target="https://app.flourish.studio/%E2%80%A01815" TargetMode="External"/><Relationship Id="rId7" Type="http://schemas.openxmlformats.org/officeDocument/2006/relationships/hyperlink" Target="https://app.flourish.studio/%E2%80%A018064" TargetMode="External"/><Relationship Id="rId12" Type="http://schemas.openxmlformats.org/officeDocument/2006/relationships/hyperlink" Target="https://app.flourish.studio/%E2%80%A01676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pp.flourish.studio/%E2%80%A012308" TargetMode="External"/><Relationship Id="rId11" Type="http://schemas.openxmlformats.org/officeDocument/2006/relationships/hyperlink" Target="https://app.flourish.studio/%E2%80%A027476" TargetMode="External"/><Relationship Id="rId5" Type="http://schemas.openxmlformats.org/officeDocument/2006/relationships/hyperlink" Target="https://app.flourish.studio/%E2%80%A08992" TargetMode="External"/><Relationship Id="rId10" Type="http://schemas.openxmlformats.org/officeDocument/2006/relationships/hyperlink" Target="https://app.flourish.studio/%E2%80%A043439" TargetMode="External"/><Relationship Id="rId4" Type="http://schemas.openxmlformats.org/officeDocument/2006/relationships/hyperlink" Target="https://app.flourish.studio/%E2%80%A08293" TargetMode="External"/><Relationship Id="rId9" Type="http://schemas.openxmlformats.org/officeDocument/2006/relationships/hyperlink" Target="https://app.flourish.studio/%E2%80%A025959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6535" y="2351782"/>
            <a:ext cx="92789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大数据可视化基础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0972</a:t>
            </a:r>
          </a:p>
          <a:p>
            <a:pPr algn="ctr"/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结课大作业综合可视化作品</a:t>
            </a:r>
            <a:endParaRPr lang="en-US" altLang="zh-CN" sz="3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“我爱足球，我想你们也是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endParaRPr lang="zh-CN" altLang="en-US" sz="3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形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61025" y="704402"/>
            <a:ext cx="1469951" cy="146995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86F369D-E521-CC44-A6E5-4898947B497D}"/>
              </a:ext>
            </a:extLst>
          </p:cNvPr>
          <p:cNvSpPr txBox="1"/>
          <p:nvPr/>
        </p:nvSpPr>
        <p:spPr>
          <a:xfrm>
            <a:off x="2694587" y="4613934"/>
            <a:ext cx="68028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姓名：周钰宸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学号：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2111408</a:t>
            </a:r>
          </a:p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学院：计算机与网络空间安全学院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专业：信息安全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指导教师：高裴裴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2CDA2C-10A9-79E1-2017-84ECA2C6BA7A}"/>
              </a:ext>
            </a:extLst>
          </p:cNvPr>
          <p:cNvSpPr txBox="1"/>
          <p:nvPr/>
        </p:nvSpPr>
        <p:spPr>
          <a:xfrm>
            <a:off x="5361025" y="6153598"/>
            <a:ext cx="1469952" cy="5755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2024.6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11208310" cy="5255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Messi vs Ronaldo Dataset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hlinkClick r:id="rId3"/>
              </a:rPr>
              <a:t>https://www.kaggle.com/datasets/ogbuzurukelechi/messi-vs-ronaldo-dataset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Premier League Standings 22 Seasons (2000-2022)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hlinkClick r:id="rId4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hlinkClick r:id="rId4"/>
              </a:rPr>
              <a:t>https://www.kaggle.com/datasets/quadeer15sh/premier-league-standings-11-seasons-20102021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FIFA – Football World Cup Dataset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hlinkClick r:id="rId4"/>
              </a:rPr>
              <a:t>https://www.kaggle.com/datasets/iamsouravbanerjee/fifa-football-world-cup-dataset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200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9374" y="971400"/>
            <a:ext cx="11208310" cy="5255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数据格式转换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236020-13F7-0BB2-F264-80ABAA270884}"/>
              </a:ext>
            </a:extLst>
          </p:cNvPr>
          <p:cNvSpPr txBox="1"/>
          <p:nvPr/>
        </p:nvSpPr>
        <p:spPr>
          <a:xfrm>
            <a:off x="286325" y="1986160"/>
            <a:ext cx="6097656" cy="49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图片透明度调整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F0B70A-8F23-D3EF-4DE4-EDBCBE674E60}"/>
              </a:ext>
            </a:extLst>
          </p:cNvPr>
          <p:cNvSpPr txBox="1"/>
          <p:nvPr/>
        </p:nvSpPr>
        <p:spPr>
          <a:xfrm>
            <a:off x="286325" y="3179252"/>
            <a:ext cx="6097656" cy="49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异常数据填充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669A8EA-8D97-8C21-393E-8314AAE1A9D9}"/>
              </a:ext>
            </a:extLst>
          </p:cNvPr>
          <p:cNvSpPr txBox="1"/>
          <p:nvPr/>
        </p:nvSpPr>
        <p:spPr>
          <a:xfrm>
            <a:off x="286325" y="4723182"/>
            <a:ext cx="6097656" cy="45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国家地理位置横纵坐标定位</a:t>
            </a:r>
            <a:endParaRPr lang="en-US" altLang="zh-CN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2039E5D-32E1-74CE-6E12-0C338E1C1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870" y="1761910"/>
            <a:ext cx="8151994" cy="30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3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作品展示</a:t>
            </a:r>
            <a:endParaRPr lang="en-US" altLang="zh-CN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11208310" cy="5255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802258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CB5ED2-92FB-EAA9-1194-D29B00A72AE8}"/>
              </a:ext>
            </a:extLst>
          </p:cNvPr>
          <p:cNvSpPr/>
          <p:nvPr/>
        </p:nvSpPr>
        <p:spPr>
          <a:xfrm>
            <a:off x="3233682" y="2967335"/>
            <a:ext cx="5724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详见我的演示视频</a:t>
            </a:r>
          </a:p>
        </p:txBody>
      </p:sp>
    </p:spTree>
    <p:extLst>
      <p:ext uri="{BB962C8B-B14F-4D97-AF65-F5344CB8AC3E}">
        <p14:creationId xmlns:p14="http://schemas.microsoft.com/office/powerpoint/2010/main" val="255459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0" i="0" cap="all" dirty="0">
                <a:solidFill>
                  <a:srgbClr val="666666"/>
                </a:solidFill>
                <a:effectLst/>
                <a:highlight>
                  <a:srgbClr val="F9F9F9"/>
                </a:highlight>
                <a:latin typeface="Source Sans Pro" panose="020F0502020204030204" pitchFamily="34" charset="0"/>
              </a:rPr>
              <a:t>TEMPLATE CREDITS</a:t>
            </a:r>
            <a:endParaRPr lang="en-US" altLang="zh-CN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77485" y="981339"/>
            <a:ext cx="11792809" cy="5497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zh-CN" sz="2400" b="0" i="0" u="none" strike="noStrike" dirty="0">
                <a:effectLst/>
                <a:highlight>
                  <a:srgbClr val="F9F9F9"/>
                </a:highlight>
                <a:latin typeface="Source Sans Pro" panose="020F0502020204030204" pitchFamily="34" charset="0"/>
                <a:hlinkClick r:id="rId3"/>
              </a:rPr>
              <a:t>Basic slide</a:t>
            </a:r>
            <a:r>
              <a:rPr lang="en-US" altLang="zh-CN" sz="2400" b="0" i="0" dirty="0">
                <a:solidFill>
                  <a:srgbClr val="666666"/>
                </a:solidFill>
                <a:effectLst/>
                <a:highlight>
                  <a:srgbClr val="F9F9F9"/>
                </a:highlight>
                <a:latin typeface="Source Sans Pro" panose="020F0502020204030204" pitchFamily="34" charset="0"/>
              </a:rPr>
              <a:t> by </a:t>
            </a:r>
            <a:r>
              <a:rPr lang="en-US" altLang="zh-CN" sz="2400" b="1" i="0" dirty="0">
                <a:solidFill>
                  <a:srgbClr val="666666"/>
                </a:solidFill>
                <a:effectLst/>
                <a:highlight>
                  <a:srgbClr val="F9F9F9"/>
                </a:highlight>
                <a:latin typeface="Source Sans Pro" panose="020F0502020204030204" pitchFamily="34" charset="0"/>
              </a:rPr>
              <a:t>Flourish</a:t>
            </a:r>
            <a:endParaRPr lang="en-US" altLang="zh-CN" sz="2400" b="0" i="0" dirty="0">
              <a:solidFill>
                <a:srgbClr val="666666"/>
              </a:solidFill>
              <a:effectLst/>
              <a:highlight>
                <a:srgbClr val="F9F9F9"/>
              </a:highlight>
              <a:latin typeface="Source Sans Pro" panose="020F0502020204030204" pitchFamily="34" charset="0"/>
            </a:endParaRPr>
          </a:p>
          <a:p>
            <a:pPr algn="l"/>
            <a:r>
              <a:rPr lang="en-US" altLang="zh-CN" sz="2400" b="0" i="0" u="none" strike="noStrike" dirty="0">
                <a:effectLst/>
                <a:highlight>
                  <a:srgbClr val="F9F9F9"/>
                </a:highlight>
                <a:latin typeface="Source Sans Pro" panose="020F0502020204030204" pitchFamily="34" charset="0"/>
                <a:hlinkClick r:id="rId4"/>
              </a:rPr>
              <a:t>Radar chart</a:t>
            </a:r>
            <a:r>
              <a:rPr lang="en-US" altLang="zh-CN" sz="2400" b="0" i="0" dirty="0">
                <a:solidFill>
                  <a:srgbClr val="666666"/>
                </a:solidFill>
                <a:effectLst/>
                <a:highlight>
                  <a:srgbClr val="F9F9F9"/>
                </a:highlight>
                <a:latin typeface="Source Sans Pro" panose="020F0502020204030204" pitchFamily="34" charset="0"/>
              </a:rPr>
              <a:t> by </a:t>
            </a:r>
            <a:r>
              <a:rPr lang="en-US" altLang="zh-CN" sz="2400" b="1" i="0" dirty="0">
                <a:solidFill>
                  <a:srgbClr val="666666"/>
                </a:solidFill>
                <a:effectLst/>
                <a:highlight>
                  <a:srgbClr val="F9F9F9"/>
                </a:highlight>
                <a:latin typeface="Source Sans Pro" panose="020F0502020204030204" pitchFamily="34" charset="0"/>
              </a:rPr>
              <a:t>Flourish team</a:t>
            </a:r>
            <a:endParaRPr lang="en-US" altLang="zh-CN" sz="2400" b="0" i="0" dirty="0">
              <a:solidFill>
                <a:srgbClr val="666666"/>
              </a:solidFill>
              <a:effectLst/>
              <a:highlight>
                <a:srgbClr val="F9F9F9"/>
              </a:highlight>
              <a:latin typeface="Source Sans Pro" panose="020F0502020204030204" pitchFamily="34" charset="0"/>
            </a:endParaRPr>
          </a:p>
          <a:p>
            <a:pPr algn="l"/>
            <a:r>
              <a:rPr lang="en-US" altLang="zh-CN" sz="2400" b="0" i="0" u="none" strike="noStrike" dirty="0">
                <a:effectLst/>
                <a:highlight>
                  <a:srgbClr val="F9F9F9"/>
                </a:highlight>
                <a:latin typeface="Source Sans Pro" panose="020F0502020204030204" pitchFamily="34" charset="0"/>
                <a:hlinkClick r:id="rId5"/>
              </a:rPr>
              <a:t>Bar chart race</a:t>
            </a:r>
            <a:r>
              <a:rPr lang="en-US" altLang="zh-CN" sz="2400" b="0" i="0" dirty="0">
                <a:solidFill>
                  <a:srgbClr val="666666"/>
                </a:solidFill>
                <a:effectLst/>
                <a:highlight>
                  <a:srgbClr val="F9F9F9"/>
                </a:highlight>
                <a:latin typeface="Source Sans Pro" panose="020F0502020204030204" pitchFamily="34" charset="0"/>
              </a:rPr>
              <a:t> by </a:t>
            </a:r>
            <a:r>
              <a:rPr lang="en-US" altLang="zh-CN" sz="2400" b="1" i="0" dirty="0">
                <a:solidFill>
                  <a:srgbClr val="666666"/>
                </a:solidFill>
                <a:effectLst/>
                <a:highlight>
                  <a:srgbClr val="F9F9F9"/>
                </a:highlight>
                <a:latin typeface="Source Sans Pro" panose="020F0502020204030204" pitchFamily="34" charset="0"/>
              </a:rPr>
              <a:t>Flourish team</a:t>
            </a:r>
            <a:endParaRPr lang="en-US" altLang="zh-CN" sz="2400" b="0" i="0" dirty="0">
              <a:solidFill>
                <a:srgbClr val="666666"/>
              </a:solidFill>
              <a:effectLst/>
              <a:highlight>
                <a:srgbClr val="F9F9F9"/>
              </a:highlight>
              <a:latin typeface="Source Sans Pro" panose="020F0502020204030204" pitchFamily="34" charset="0"/>
            </a:endParaRPr>
          </a:p>
          <a:p>
            <a:pPr algn="l"/>
            <a:r>
              <a:rPr lang="en-US" altLang="zh-CN" sz="2400" b="0" i="0" u="none" strike="noStrike" dirty="0">
                <a:effectLst/>
                <a:highlight>
                  <a:srgbClr val="F9F9F9"/>
                </a:highlight>
                <a:latin typeface="Source Sans Pro" panose="020F0502020204030204" pitchFamily="34" charset="0"/>
                <a:hlinkClick r:id="rId6"/>
              </a:rPr>
              <a:t>Word cloud</a:t>
            </a:r>
            <a:r>
              <a:rPr lang="en-US" altLang="zh-CN" sz="2400" b="0" i="0" dirty="0">
                <a:solidFill>
                  <a:srgbClr val="666666"/>
                </a:solidFill>
                <a:effectLst/>
                <a:highlight>
                  <a:srgbClr val="F9F9F9"/>
                </a:highlight>
                <a:latin typeface="Source Sans Pro" panose="020F0502020204030204" pitchFamily="34" charset="0"/>
              </a:rPr>
              <a:t> by </a:t>
            </a:r>
            <a:r>
              <a:rPr lang="en-US" altLang="zh-CN" sz="2400" b="1" i="0" dirty="0">
                <a:solidFill>
                  <a:srgbClr val="666666"/>
                </a:solidFill>
                <a:effectLst/>
                <a:highlight>
                  <a:srgbClr val="F9F9F9"/>
                </a:highlight>
                <a:latin typeface="Source Sans Pro" panose="020F0502020204030204" pitchFamily="34" charset="0"/>
              </a:rPr>
              <a:t>Flourish team</a:t>
            </a:r>
            <a:endParaRPr lang="en-US" altLang="zh-CN" sz="2400" b="0" i="0" dirty="0">
              <a:solidFill>
                <a:srgbClr val="666666"/>
              </a:solidFill>
              <a:effectLst/>
              <a:highlight>
                <a:srgbClr val="F9F9F9"/>
              </a:highlight>
              <a:latin typeface="Source Sans Pro" panose="020F0502020204030204" pitchFamily="34" charset="0"/>
            </a:endParaRPr>
          </a:p>
          <a:p>
            <a:pPr algn="l"/>
            <a:r>
              <a:rPr lang="en-US" altLang="zh-CN" sz="2400" b="0" i="0" u="none" strike="noStrike" dirty="0">
                <a:effectLst/>
                <a:highlight>
                  <a:srgbClr val="F9F9F9"/>
                </a:highlight>
                <a:latin typeface="Source Sans Pro" panose="020F0502020204030204" pitchFamily="34" charset="0"/>
                <a:hlinkClick r:id="rId7"/>
              </a:rPr>
              <a:t>Cards</a:t>
            </a:r>
            <a:r>
              <a:rPr lang="en-US" altLang="zh-CN" sz="2400" b="0" i="0" dirty="0">
                <a:solidFill>
                  <a:srgbClr val="666666"/>
                </a:solidFill>
                <a:effectLst/>
                <a:highlight>
                  <a:srgbClr val="F9F9F9"/>
                </a:highlight>
                <a:latin typeface="Source Sans Pro" panose="020F0502020204030204" pitchFamily="34" charset="0"/>
              </a:rPr>
              <a:t> by </a:t>
            </a:r>
            <a:r>
              <a:rPr lang="en-US" altLang="zh-CN" sz="2400" b="1" i="0" dirty="0">
                <a:solidFill>
                  <a:srgbClr val="666666"/>
                </a:solidFill>
                <a:effectLst/>
                <a:highlight>
                  <a:srgbClr val="F9F9F9"/>
                </a:highlight>
                <a:latin typeface="Source Sans Pro" panose="020F0502020204030204" pitchFamily="34" charset="0"/>
              </a:rPr>
              <a:t>Flourish team</a:t>
            </a:r>
            <a:endParaRPr lang="en-US" altLang="zh-CN" sz="2400" b="0" i="0" dirty="0">
              <a:solidFill>
                <a:srgbClr val="666666"/>
              </a:solidFill>
              <a:effectLst/>
              <a:highlight>
                <a:srgbClr val="F9F9F9"/>
              </a:highlight>
              <a:latin typeface="Source Sans Pro" panose="020F0502020204030204" pitchFamily="34" charset="0"/>
            </a:endParaRPr>
          </a:p>
          <a:p>
            <a:pPr algn="l"/>
            <a:r>
              <a:rPr lang="en-US" altLang="zh-CN" sz="2400" b="0" i="0" u="none" strike="noStrike" dirty="0">
                <a:effectLst/>
                <a:highlight>
                  <a:srgbClr val="F9F9F9"/>
                </a:highlight>
                <a:latin typeface="Source Sans Pro" panose="020F0502020204030204" pitchFamily="34" charset="0"/>
                <a:hlinkClick r:id="rId8"/>
              </a:rPr>
              <a:t>Line, bar and pie charts</a:t>
            </a:r>
            <a:r>
              <a:rPr lang="en-US" altLang="zh-CN" sz="2400" b="0" i="0" dirty="0">
                <a:solidFill>
                  <a:srgbClr val="666666"/>
                </a:solidFill>
                <a:effectLst/>
                <a:highlight>
                  <a:srgbClr val="F9F9F9"/>
                </a:highlight>
                <a:latin typeface="Source Sans Pro" panose="020F0502020204030204" pitchFamily="34" charset="0"/>
              </a:rPr>
              <a:t> by </a:t>
            </a:r>
            <a:r>
              <a:rPr lang="en-US" altLang="zh-CN" sz="2400" b="1" i="0" dirty="0">
                <a:solidFill>
                  <a:srgbClr val="666666"/>
                </a:solidFill>
                <a:effectLst/>
                <a:highlight>
                  <a:srgbClr val="F9F9F9"/>
                </a:highlight>
                <a:latin typeface="Source Sans Pro" panose="020F0502020204030204" pitchFamily="34" charset="0"/>
              </a:rPr>
              <a:t>Flourish team</a:t>
            </a:r>
            <a:endParaRPr lang="en-US" altLang="zh-CN" sz="2400" b="0" i="0" dirty="0">
              <a:solidFill>
                <a:srgbClr val="666666"/>
              </a:solidFill>
              <a:effectLst/>
              <a:highlight>
                <a:srgbClr val="F9F9F9"/>
              </a:highlight>
              <a:latin typeface="Source Sans Pro" panose="020F0502020204030204" pitchFamily="34" charset="0"/>
            </a:endParaRPr>
          </a:p>
          <a:p>
            <a:pPr algn="l"/>
            <a:r>
              <a:rPr lang="en-US" altLang="zh-CN" sz="2400" b="0" i="0" u="none" strike="noStrike" dirty="0">
                <a:effectLst/>
                <a:highlight>
                  <a:srgbClr val="F9F9F9"/>
                </a:highlight>
                <a:latin typeface="Source Sans Pro" panose="020F0502020204030204" pitchFamily="34" charset="0"/>
                <a:hlinkClick r:id="rId9"/>
              </a:rPr>
              <a:t>Scatter</a:t>
            </a:r>
            <a:r>
              <a:rPr lang="en-US" altLang="zh-CN" sz="2400" b="0" i="0" dirty="0">
                <a:solidFill>
                  <a:srgbClr val="666666"/>
                </a:solidFill>
                <a:effectLst/>
                <a:highlight>
                  <a:srgbClr val="F9F9F9"/>
                </a:highlight>
                <a:latin typeface="Source Sans Pro" panose="020F0502020204030204" pitchFamily="34" charset="0"/>
              </a:rPr>
              <a:t> by </a:t>
            </a:r>
            <a:r>
              <a:rPr lang="en-US" altLang="zh-CN" sz="2400" b="1" i="0" dirty="0">
                <a:solidFill>
                  <a:srgbClr val="666666"/>
                </a:solidFill>
                <a:effectLst/>
                <a:highlight>
                  <a:srgbClr val="F9F9F9"/>
                </a:highlight>
                <a:latin typeface="Source Sans Pro" panose="020F0502020204030204" pitchFamily="34" charset="0"/>
              </a:rPr>
              <a:t>Flourish team</a:t>
            </a:r>
            <a:endParaRPr lang="en-US" altLang="zh-CN" sz="2400" b="0" i="0" dirty="0">
              <a:solidFill>
                <a:srgbClr val="666666"/>
              </a:solidFill>
              <a:effectLst/>
              <a:highlight>
                <a:srgbClr val="F9F9F9"/>
              </a:highlight>
              <a:latin typeface="Source Sans Pro" panose="020F0502020204030204" pitchFamily="34" charset="0"/>
            </a:endParaRPr>
          </a:p>
          <a:p>
            <a:pPr algn="l"/>
            <a:r>
              <a:rPr lang="en-US" altLang="zh-CN" sz="2400" b="0" i="0" u="none" strike="noStrike" dirty="0">
                <a:effectLst/>
                <a:highlight>
                  <a:srgbClr val="F9F9F9"/>
                </a:highlight>
                <a:latin typeface="Source Sans Pro" panose="020F0502020204030204" pitchFamily="34" charset="0"/>
                <a:hlinkClick r:id="rId10"/>
              </a:rPr>
              <a:t>Line chart race</a:t>
            </a:r>
            <a:r>
              <a:rPr lang="en-US" altLang="zh-CN" sz="2400" b="0" i="0" dirty="0">
                <a:solidFill>
                  <a:srgbClr val="666666"/>
                </a:solidFill>
                <a:effectLst/>
                <a:highlight>
                  <a:srgbClr val="F9F9F9"/>
                </a:highlight>
                <a:latin typeface="Source Sans Pro" panose="020F0502020204030204" pitchFamily="34" charset="0"/>
              </a:rPr>
              <a:t> by </a:t>
            </a:r>
            <a:r>
              <a:rPr lang="en-US" altLang="zh-CN" sz="2400" b="1" i="0" dirty="0">
                <a:solidFill>
                  <a:srgbClr val="666666"/>
                </a:solidFill>
                <a:effectLst/>
                <a:highlight>
                  <a:srgbClr val="F9F9F9"/>
                </a:highlight>
                <a:latin typeface="Source Sans Pro" panose="020F0502020204030204" pitchFamily="34" charset="0"/>
              </a:rPr>
              <a:t>Flourish teams</a:t>
            </a:r>
            <a:endParaRPr lang="en-US" altLang="zh-CN" sz="2400" b="0" i="0" dirty="0">
              <a:solidFill>
                <a:srgbClr val="666666"/>
              </a:solidFill>
              <a:effectLst/>
              <a:highlight>
                <a:srgbClr val="F9F9F9"/>
              </a:highlight>
              <a:latin typeface="Source Sans Pro" panose="020F0502020204030204" pitchFamily="34" charset="0"/>
            </a:endParaRPr>
          </a:p>
          <a:p>
            <a:pPr algn="l"/>
            <a:r>
              <a:rPr lang="en-US" altLang="zh-CN" sz="2400" b="0" i="0" u="none" strike="noStrike" dirty="0">
                <a:effectLst/>
                <a:highlight>
                  <a:srgbClr val="F9F9F9"/>
                </a:highlight>
                <a:latin typeface="Source Sans Pro" panose="020F0502020204030204" pitchFamily="34" charset="0"/>
                <a:hlinkClick r:id="rId11"/>
              </a:rPr>
              <a:t>3D globe</a:t>
            </a:r>
            <a:r>
              <a:rPr lang="en-US" altLang="zh-CN" sz="2400" b="0" i="0" dirty="0">
                <a:solidFill>
                  <a:srgbClr val="666666"/>
                </a:solidFill>
                <a:effectLst/>
                <a:highlight>
                  <a:srgbClr val="F9F9F9"/>
                </a:highlight>
                <a:latin typeface="Source Sans Pro" panose="020F0502020204030204" pitchFamily="34" charset="0"/>
              </a:rPr>
              <a:t> by </a:t>
            </a:r>
            <a:r>
              <a:rPr lang="en-US" altLang="zh-CN" sz="2400" b="1" i="0" dirty="0">
                <a:solidFill>
                  <a:srgbClr val="666666"/>
                </a:solidFill>
                <a:effectLst/>
                <a:highlight>
                  <a:srgbClr val="F9F9F9"/>
                </a:highlight>
                <a:latin typeface="Source Sans Pro" panose="020F0502020204030204" pitchFamily="34" charset="0"/>
              </a:rPr>
              <a:t>Flourish team</a:t>
            </a:r>
            <a:endParaRPr lang="en-US" altLang="zh-CN" sz="2400" b="0" i="0" dirty="0">
              <a:solidFill>
                <a:srgbClr val="666666"/>
              </a:solidFill>
              <a:effectLst/>
              <a:highlight>
                <a:srgbClr val="F9F9F9"/>
              </a:highlight>
              <a:latin typeface="Source Sans Pro" panose="020F0502020204030204" pitchFamily="34" charset="0"/>
            </a:endParaRPr>
          </a:p>
          <a:p>
            <a:r>
              <a:rPr lang="en-US" altLang="zh-CN" sz="2400" b="0" i="0" u="none" strike="noStrike" dirty="0">
                <a:effectLst/>
                <a:highlight>
                  <a:srgbClr val="F9F9F9"/>
                </a:highlight>
                <a:latin typeface="Source Sans Pro" panose="020F0502020204030204" pitchFamily="34" charset="0"/>
                <a:hlinkClick r:id="rId12"/>
              </a:rPr>
              <a:t>3D map</a:t>
            </a:r>
            <a:r>
              <a:rPr lang="en-US" altLang="zh-CN" sz="2400" b="0" i="0" dirty="0">
                <a:solidFill>
                  <a:srgbClr val="666666"/>
                </a:solidFill>
                <a:effectLst/>
                <a:highlight>
                  <a:srgbClr val="F9F9F9"/>
                </a:highlight>
                <a:latin typeface="Source Sans Pro" panose="020F0502020204030204" pitchFamily="34" charset="0"/>
              </a:rPr>
              <a:t> by </a:t>
            </a:r>
            <a:r>
              <a:rPr lang="en-US" altLang="zh-CN" sz="2400" b="1" i="0" dirty="0">
                <a:solidFill>
                  <a:srgbClr val="666666"/>
                </a:solidFill>
                <a:effectLst/>
                <a:highlight>
                  <a:srgbClr val="F9F9F9"/>
                </a:highlight>
                <a:latin typeface="Source Sans Pro" panose="020F0502020204030204" pitchFamily="34" charset="0"/>
              </a:rPr>
              <a:t>Flourish team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852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72586" y="2008728"/>
            <a:ext cx="78468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Thanks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1732C4-06FC-AD44-B805-24C2CCA6495D}"/>
              </a:ext>
            </a:extLst>
          </p:cNvPr>
          <p:cNvSpPr txBox="1"/>
          <p:nvPr/>
        </p:nvSpPr>
        <p:spPr>
          <a:xfrm>
            <a:off x="5361025" y="6153598"/>
            <a:ext cx="1469952" cy="5755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2024.6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6A58FA-E09C-1DCA-E738-3BAD2C84FC3D}"/>
              </a:ext>
            </a:extLst>
          </p:cNvPr>
          <p:cNvSpPr txBox="1"/>
          <p:nvPr/>
        </p:nvSpPr>
        <p:spPr>
          <a:xfrm>
            <a:off x="2694587" y="4613934"/>
            <a:ext cx="68028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姓名：周钰宸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学号：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2111408</a:t>
            </a:r>
          </a:p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学院：计算机与网络空间安全学院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专业：信息安全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指导教师：高裴裴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mY2YWE2NWZlMGNjNzg1YmY0NmI2YTkxODY3NDZjZD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214</Words>
  <Application>Microsoft Office PowerPoint</Application>
  <PresentationFormat>宽屏</PresentationFormat>
  <Paragraphs>49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等线 Light</vt:lpstr>
      <vt:lpstr>方正姚体</vt:lpstr>
      <vt:lpstr>华文中宋</vt:lpstr>
      <vt:lpstr>Arial</vt:lpstr>
      <vt:lpstr>Source Sans Pro</vt:lpstr>
      <vt:lpstr>Times New Roman</vt:lpstr>
      <vt:lpstr>Office 主题​​</vt:lpstr>
      <vt:lpstr>PowerPoint 演示文稿</vt:lpstr>
      <vt:lpstr>数据集</vt:lpstr>
      <vt:lpstr>数据预处理</vt:lpstr>
      <vt:lpstr>作品展示</vt:lpstr>
      <vt:lpstr>TEMPLATE CREDITS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XiuMing Liu</dc:creator>
  <cp:lastModifiedBy>zyc13212168838@163.com</cp:lastModifiedBy>
  <cp:revision>143</cp:revision>
  <dcterms:created xsi:type="dcterms:W3CDTF">2023-09-13T13:03:00Z</dcterms:created>
  <dcterms:modified xsi:type="dcterms:W3CDTF">2024-06-01T09:56:03Z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D1500B0E0C784D2482AD4FB05C4B51A8_13</vt:lpwstr>
  </property>
  <property fmtid="{D5CDD505-2E9C-101B-9397-08002B2CF9AE}" pid="3" name="KSOProductBuildVer">
    <vt:lpwstr>2052-12.1.0.16729</vt:lpwstr>
  </property>
</Properties>
</file>