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27"/>
  </p:notesMasterIdLst>
  <p:handoutMasterIdLst>
    <p:handoutMasterId r:id="rId28"/>
  </p:handoutMasterIdLst>
  <p:sldIdLst>
    <p:sldId id="256" r:id="rId2"/>
    <p:sldId id="459" r:id="rId3"/>
    <p:sldId id="460" r:id="rId4"/>
    <p:sldId id="461" r:id="rId5"/>
    <p:sldId id="462" r:id="rId6"/>
    <p:sldId id="483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80" r:id="rId24"/>
    <p:sldId id="481" r:id="rId25"/>
    <p:sldId id="482" r:id="rId26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65" d="100"/>
          <a:sy n="65" d="100"/>
        </p:scale>
        <p:origin x="-182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9BD0D6B0-60C1-440A-9266-F7F40F0BFBA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33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F4960A8-C0D4-4F31-83FE-99CDB0724B8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471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1164-3DC2-4815-BB0D-068392F8F3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A6D7-90E1-4F8D-B81A-EF59843BFFC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35-392A-43C8-9303-2CCDE5CF6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39B8558-237D-48F7-A04B-F8553EDB6E2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6BEBFE0-BCDC-4FBB-B5CD-4889873767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6DEA-E907-4A0C-A8BB-812E7F7F34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418B-A528-4BCD-99B9-0DEC931DF15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4BF-D23F-4515-94C9-F1F381146A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6DA6-63EB-487C-AA66-2C0647BA1D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38E-9FDC-4E7B-A8AB-C711F43C760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33FC-6572-4A1B-BBEA-FBC3DE5C2E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2EA7-FF03-4CF1-B5F2-0E90D7B4D6A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97F340-A94B-4862-8121-879A4A36A5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11/24/2022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8E7021-2903-4A1D-8243-5BE636D65910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/>
            </a:r>
            <a:br>
              <a:rPr lang="tr-TR" dirty="0"/>
            </a:br>
            <a:r>
              <a:rPr lang="zh-CN" altLang="en-US" dirty="0"/>
              <a:t>机器学习</a:t>
            </a:r>
            <a:r>
              <a:rPr lang="tr-TR" sz="5400" dirty="0" smtClean="0"/>
              <a:t/>
            </a:r>
            <a:br>
              <a:rPr lang="tr-TR" sz="5400" dirty="0" smtClean="0"/>
            </a:b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sz="2400" i="1" dirty="0" smtClean="0">
                <a:latin typeface="+mj-lt"/>
              </a:rPr>
              <a:t>南开大学</a:t>
            </a:r>
            <a:endParaRPr lang="en-US" altLang="zh-CN" sz="2400" i="1" dirty="0" smtClean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sz="2400" i="1" smtClean="0">
                <a:latin typeface="+mj-lt"/>
              </a:rPr>
              <a:t>计算机学院</a:t>
            </a:r>
            <a:endParaRPr lang="tr-TR" sz="24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84" name="Picture 20" descr="Ld2claps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" y="2453042"/>
            <a:ext cx="5543550" cy="4411663"/>
          </a:xfrm>
          <a:prstGeom prst="rect">
            <a:avLst/>
          </a:prstGeom>
          <a:noFill/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zh-CN" altLang="en-US" dirty="0" smtClean="0"/>
              <a:t>逐对分离</a:t>
            </a:r>
            <a:endParaRPr lang="tr-TR" dirty="0"/>
          </a:p>
        </p:txBody>
      </p:sp>
      <p:graphicFrame>
        <p:nvGraphicFramePr>
          <p:cNvPr id="369685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5000628" y="1428736"/>
          <a:ext cx="3648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1" name="Equation" r:id="rId4" imgW="1625400" imgH="253800" progId="Equation.3">
                  <p:embed/>
                </p:oleObj>
              </mc:Choice>
              <mc:Fallback>
                <p:oleObj name="Equation" r:id="rId4" imgW="1625400" imgH="253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428736"/>
                        <a:ext cx="36480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7" name="Object 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94275" y="2163763"/>
          <a:ext cx="395605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2" name="Equation" r:id="rId6" imgW="2044440" imgH="711000" progId="Equation.3">
                  <p:embed/>
                </p:oleObj>
              </mc:Choice>
              <mc:Fallback>
                <p:oleObj name="Equation" r:id="rId6" imgW="2044440" imgH="7110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163763"/>
                        <a:ext cx="3956050" cy="1376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9" name="Object 2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95048362"/>
              </p:ext>
            </p:extLst>
          </p:nvPr>
        </p:nvGraphicFramePr>
        <p:xfrm>
          <a:off x="6318250" y="3717032"/>
          <a:ext cx="21240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3" name="Equation" r:id="rId8" imgW="965160" imgH="457200" progId="Equation.3">
                  <p:embed/>
                </p:oleObj>
              </mc:Choice>
              <mc:Fallback>
                <p:oleObj name="Equation" r:id="rId8" imgW="96516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3717032"/>
                        <a:ext cx="212407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C98128-ED17-4596-A559-8C8916ED53CE}" type="slidenum">
              <a:rPr lang="tr-TR"/>
              <a:pPr/>
              <a:t>10</a:t>
            </a:fld>
            <a:endParaRPr lang="tr-TR"/>
          </a:p>
        </p:txBody>
      </p:sp>
      <p:sp>
        <p:nvSpPr>
          <p:cNvPr id="2" name="文本框 1"/>
          <p:cNvSpPr txBox="1"/>
          <p:nvPr/>
        </p:nvSpPr>
        <p:spPr>
          <a:xfrm>
            <a:off x="457200" y="1554163"/>
            <a:ext cx="433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如果不是线性可分，如图。此时训练某两类时，其他类样例不使用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868143" y="4950871"/>
                <a:ext cx="2853581" cy="135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在许多情况下，可能哪一个也不满足，则可以选择最大化下式的类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3" y="4950871"/>
                <a:ext cx="2853581" cy="1358449"/>
              </a:xfrm>
              <a:prstGeom prst="rect">
                <a:avLst/>
              </a:prstGeom>
              <a:blipFill rotWithShape="0">
                <a:blip r:embed="rId10"/>
                <a:stretch>
                  <a:fillRect l="-2350" t="-2242" b="-51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讨论：从线性判别式到后验概率</a:t>
            </a:r>
            <a:r>
              <a:rPr lang="tr-TR" dirty="0" smtClean="0"/>
              <a:t> </a:t>
            </a:r>
            <a:endParaRPr lang="tr-TR" dirty="0"/>
          </a:p>
        </p:txBody>
      </p:sp>
      <p:graphicFrame>
        <p:nvGraphicFramePr>
          <p:cNvPr id="37069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162175" y="2492375"/>
          <a:ext cx="582771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33" name="Equation" r:id="rId3" imgW="2412720" imgH="634680" progId="Equation.3">
                  <p:embed/>
                </p:oleObj>
              </mc:Choice>
              <mc:Fallback>
                <p:oleObj name="Equation" r:id="rId3" imgW="2412720" imgH="634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492375"/>
                        <a:ext cx="5827713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94B8-A8B4-4205-B192-4AD90A263EEA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37069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00250" y="4338638"/>
          <a:ext cx="5527675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34" name="Equation" r:id="rId5" imgW="3060360" imgH="939600" progId="Equation.3">
                  <p:embed/>
                </p:oleObj>
              </mc:Choice>
              <mc:Fallback>
                <p:oleObj name="Equation" r:id="rId5" imgW="3060360" imgH="939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338638"/>
                        <a:ext cx="5527675" cy="169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609329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Log[y/(1-y)]—</a:t>
            </a:r>
            <a:r>
              <a:rPr lang="zh-CN" altLang="en-US" sz="2000" dirty="0" smtClean="0"/>
              <a:t>称为分对数（</a:t>
            </a:r>
            <a:r>
              <a:rPr lang="en-US" altLang="zh-CN" sz="2000" dirty="0" smtClean="0"/>
              <a:t>logit)</a:t>
            </a:r>
            <a:r>
              <a:rPr lang="zh-CN" altLang="en-US" sz="2000" dirty="0" smtClean="0"/>
              <a:t>变换或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的对数几率（</a:t>
            </a:r>
            <a:r>
              <a:rPr lang="en-US" altLang="zh-CN" sz="2000" dirty="0" smtClean="0"/>
              <a:t>log odd)—logit(y)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22" name="Object 10"/>
          <p:cNvGraphicFramePr>
            <a:graphicFrameLocks noGrp="1" noChangeAspect="1"/>
          </p:cNvGraphicFramePr>
          <p:nvPr>
            <p:ph/>
          </p:nvPr>
        </p:nvGraphicFramePr>
        <p:xfrm>
          <a:off x="642938" y="885825"/>
          <a:ext cx="8056562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0" name="Equation" r:id="rId3" imgW="4724280" imgH="3149280" progId="Equation.3">
                  <p:embed/>
                </p:oleObj>
              </mc:Choice>
              <mc:Fallback>
                <p:oleObj name="Equation" r:id="rId3" imgW="4724280" imgH="3149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885825"/>
                        <a:ext cx="8056562" cy="537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8C8E44-2FF8-4A05-99CF-4DD62D5EC90E}" type="slidenum">
              <a:rPr lang="tr-TR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Sigmoid (Logistic) Function</a:t>
            </a:r>
          </a:p>
        </p:txBody>
      </p:sp>
      <p:graphicFrame>
        <p:nvGraphicFramePr>
          <p:cNvPr id="37274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143000" y="5103813"/>
          <a:ext cx="66643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1" name="Equation" r:id="rId3" imgW="3771720" imgH="482400" progId="Equation.3">
                  <p:embed/>
                </p:oleObj>
              </mc:Choice>
              <mc:Fallback>
                <p:oleObj name="Equation" r:id="rId3" imgW="377172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3813"/>
                        <a:ext cx="666432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0A5-DA1E-497B-A0BD-B3862D24B55C}" type="slidenum">
              <a:rPr lang="tr-TR"/>
              <a:pPr/>
              <a:t>13</a:t>
            </a:fld>
            <a:endParaRPr lang="tr-TR"/>
          </a:p>
        </p:txBody>
      </p:sp>
      <p:pic>
        <p:nvPicPr>
          <p:cNvPr id="3727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1714488"/>
            <a:ext cx="3943037" cy="31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857364"/>
            <a:ext cx="8477544" cy="43799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latin typeface="+mj-lt"/>
              </a:rPr>
              <a:t>在基于似然的分类中，估计的是分布的参数，方法是最大似然</a:t>
            </a:r>
            <a:endParaRPr lang="en-US" altLang="zh-CN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对于基于判别式的方法，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E(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是在样本</a:t>
            </a:r>
            <a:r>
              <a:rPr lang="tr-TR" altLang="zh-CN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上在参数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下的分类误差，此时，参数估计是使得分类误差最小的参数，即</a:t>
            </a:r>
            <a:r>
              <a:rPr lang="tr-TR" altLang="zh-CN" b="1" i="1" dirty="0">
                <a:solidFill>
                  <a:schemeClr val="tx2"/>
                </a:solidFill>
              </a:rPr>
              <a:t>w</a:t>
            </a:r>
            <a:r>
              <a:rPr lang="tr-TR" altLang="zh-CN" dirty="0">
                <a:solidFill>
                  <a:schemeClr val="tx2"/>
                </a:solidFill>
              </a:rPr>
              <a:t>*=arg min</a:t>
            </a:r>
            <a:r>
              <a:rPr lang="tr-TR" altLang="zh-CN" b="1" i="1" baseline="-25000" dirty="0">
                <a:solidFill>
                  <a:schemeClr val="tx2"/>
                </a:solidFill>
              </a:rPr>
              <a:t>w</a:t>
            </a:r>
            <a:r>
              <a:rPr lang="tr-TR" altLang="zh-CN" dirty="0">
                <a:solidFill>
                  <a:schemeClr val="tx2"/>
                </a:solidFill>
              </a:rPr>
              <a:t> </a:t>
            </a:r>
            <a:r>
              <a:rPr lang="tr-TR" altLang="zh-CN" i="1" dirty="0">
                <a:solidFill>
                  <a:schemeClr val="tx2"/>
                </a:solidFill>
              </a:rPr>
              <a:t>E</a:t>
            </a:r>
            <a:r>
              <a:rPr lang="tr-TR" altLang="zh-CN" dirty="0">
                <a:solidFill>
                  <a:schemeClr val="tx2"/>
                </a:solidFill>
              </a:rPr>
              <a:t>(</a:t>
            </a:r>
            <a:r>
              <a:rPr lang="tr-TR" altLang="zh-CN" b="1" i="1" dirty="0">
                <a:solidFill>
                  <a:schemeClr val="tx2"/>
                </a:solidFill>
              </a:rPr>
              <a:t>w </a:t>
            </a:r>
            <a:r>
              <a:rPr lang="tr-TR" altLang="zh-CN" dirty="0">
                <a:solidFill>
                  <a:schemeClr val="tx2"/>
                </a:solidFill>
              </a:rPr>
              <a:t>| X</a:t>
            </a:r>
            <a:r>
              <a:rPr lang="tr-TR" altLang="zh-CN" dirty="0" smtClean="0">
                <a:solidFill>
                  <a:schemeClr val="tx2"/>
                </a:solidFill>
              </a:rPr>
              <a:t>)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，使用梯度下降法估计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梯度向量定义为：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梯度下降过程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从随机参数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开始，沿着梯度相反方向迭代更新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梯度下降估计判别式参数</a:t>
            </a:r>
            <a:endParaRPr lang="tr-TR" dirty="0"/>
          </a:p>
        </p:txBody>
      </p:sp>
      <p:graphicFrame>
        <p:nvGraphicFramePr>
          <p:cNvPr id="373775" name="Object 1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816003"/>
              </p:ext>
            </p:extLst>
          </p:nvPr>
        </p:nvGraphicFramePr>
        <p:xfrm>
          <a:off x="3347864" y="3717032"/>
          <a:ext cx="38004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44" name="Equation" r:id="rId3" imgW="1726920" imgH="507960" progId="Equation.3">
                  <p:embed/>
                </p:oleObj>
              </mc:Choice>
              <mc:Fallback>
                <p:oleObj name="Equation" r:id="rId3" imgW="1726920" imgH="5079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717032"/>
                        <a:ext cx="38004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7083-6C87-4C8B-ABD0-32DAEB75B82C}" type="slidenum">
              <a:rPr lang="tr-TR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梯度下降</a:t>
            </a:r>
            <a:endParaRPr lang="tr-TR" dirty="0"/>
          </a:p>
        </p:txBody>
      </p:sp>
      <p:graphicFrame>
        <p:nvGraphicFramePr>
          <p:cNvPr id="374819" name="Object 3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134103"/>
              </p:ext>
            </p:extLst>
          </p:nvPr>
        </p:nvGraphicFramePr>
        <p:xfrm>
          <a:off x="1455688" y="1268760"/>
          <a:ext cx="21082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87" name="Equation" r:id="rId3" imgW="1091880" imgH="660240" progId="Equation.3">
                  <p:embed/>
                </p:oleObj>
              </mc:Choice>
              <mc:Fallback>
                <p:oleObj name="Equation" r:id="rId3" imgW="1091880" imgH="6602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688" y="1268760"/>
                        <a:ext cx="2108200" cy="1274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A75B-4A7F-4659-A033-0E74CAAE81DE}" type="slidenum">
              <a:rPr lang="tr-TR"/>
              <a:pPr/>
              <a:t>15</a:t>
            </a:fld>
            <a:endParaRPr lang="tr-TR"/>
          </a:p>
        </p:txBody>
      </p:sp>
      <p:sp>
        <p:nvSpPr>
          <p:cNvPr id="374795" name="Freeform 11"/>
          <p:cNvSpPr>
            <a:spLocks/>
          </p:cNvSpPr>
          <p:nvPr/>
        </p:nvSpPr>
        <p:spPr bwMode="auto">
          <a:xfrm>
            <a:off x="900113" y="2133600"/>
            <a:ext cx="6121400" cy="295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" y="1724"/>
              </a:cxn>
              <a:cxn ang="0">
                <a:pos x="1996" y="953"/>
              </a:cxn>
              <a:cxn ang="0">
                <a:pos x="3039" y="2223"/>
              </a:cxn>
              <a:cxn ang="0">
                <a:pos x="3856" y="635"/>
              </a:cxn>
            </a:cxnLst>
            <a:rect l="0" t="0" r="r" b="b"/>
            <a:pathLst>
              <a:path w="3856" h="2276">
                <a:moveTo>
                  <a:pt x="0" y="0"/>
                </a:moveTo>
                <a:cubicBezTo>
                  <a:pt x="446" y="782"/>
                  <a:pt x="892" y="1565"/>
                  <a:pt x="1225" y="1724"/>
                </a:cubicBezTo>
                <a:cubicBezTo>
                  <a:pt x="1558" y="1883"/>
                  <a:pt x="1694" y="870"/>
                  <a:pt x="1996" y="953"/>
                </a:cubicBezTo>
                <a:cubicBezTo>
                  <a:pt x="2298" y="1036"/>
                  <a:pt x="2729" y="2276"/>
                  <a:pt x="3039" y="2223"/>
                </a:cubicBezTo>
                <a:cubicBezTo>
                  <a:pt x="3349" y="2170"/>
                  <a:pt x="3720" y="900"/>
                  <a:pt x="3856" y="635"/>
                </a:cubicBezTo>
              </a:path>
            </a:pathLst>
          </a:custGeom>
          <a:noFill/>
          <a:ln w="381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2" name="Line 18"/>
          <p:cNvSpPr>
            <a:spLocks noChangeShapeType="1"/>
          </p:cNvSpPr>
          <p:nvPr/>
        </p:nvSpPr>
        <p:spPr bwMode="auto">
          <a:xfrm>
            <a:off x="755650" y="1989138"/>
            <a:ext cx="1655763" cy="21605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6" name="Line 22"/>
          <p:cNvSpPr>
            <a:spLocks noChangeShapeType="1"/>
          </p:cNvSpPr>
          <p:nvPr/>
        </p:nvSpPr>
        <p:spPr bwMode="auto">
          <a:xfrm flipH="1">
            <a:off x="2916238" y="2708275"/>
            <a:ext cx="1295400" cy="20161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V="1">
            <a:off x="1258888" y="1484313"/>
            <a:ext cx="0" cy="410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>
            <a:off x="1258888" y="5589588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6" name="Line 12"/>
          <p:cNvSpPr>
            <a:spLocks noChangeShapeType="1"/>
          </p:cNvSpPr>
          <p:nvPr/>
        </p:nvSpPr>
        <p:spPr bwMode="auto">
          <a:xfrm>
            <a:off x="1692275" y="3284538"/>
            <a:ext cx="0" cy="23050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>
            <a:off x="2124075" y="3789363"/>
            <a:ext cx="0" cy="1800225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1258888" y="5589588"/>
            <a:ext cx="473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1908175" y="5589588"/>
            <a:ext cx="680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baseline="30000" dirty="0">
                <a:latin typeface="+mj-lt"/>
              </a:rPr>
              <a:t>+1</a:t>
            </a:r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>
            <a:off x="1692275" y="60928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1" name="Text Box 17"/>
          <p:cNvSpPr txBox="1">
            <a:spLocks noChangeArrowheads="1"/>
          </p:cNvSpPr>
          <p:nvPr/>
        </p:nvSpPr>
        <p:spPr bwMode="auto">
          <a:xfrm>
            <a:off x="1692275" y="5949950"/>
            <a:ext cx="400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i="1" dirty="0">
                <a:latin typeface="+mj-lt"/>
              </a:rPr>
              <a:t>η</a:t>
            </a:r>
          </a:p>
          <a:p>
            <a:endParaRPr lang="tr-TR" sz="2400" i="1" baseline="30000" dirty="0">
              <a:latin typeface="Lucida Bright" pitchFamily="18" charset="0"/>
            </a:endParaRPr>
          </a:p>
        </p:txBody>
      </p:sp>
      <p:sp>
        <p:nvSpPr>
          <p:cNvPr id="374805" name="Line 21"/>
          <p:cNvSpPr>
            <a:spLocks noChangeShapeType="1"/>
          </p:cNvSpPr>
          <p:nvPr/>
        </p:nvSpPr>
        <p:spPr bwMode="auto">
          <a:xfrm>
            <a:off x="3635375" y="2636838"/>
            <a:ext cx="2016125" cy="25923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 flipH="1" flipV="1">
            <a:off x="1258888" y="3284538"/>
            <a:ext cx="433387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9" name="Text Box 25"/>
          <p:cNvSpPr txBox="1">
            <a:spLocks noChangeArrowheads="1"/>
          </p:cNvSpPr>
          <p:nvPr/>
        </p:nvSpPr>
        <p:spPr bwMode="auto">
          <a:xfrm>
            <a:off x="179388" y="2852738"/>
            <a:ext cx="879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E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i="1" dirty="0">
                <a:latin typeface="+mj-lt"/>
              </a:rPr>
              <a:t>)</a:t>
            </a:r>
          </a:p>
        </p:txBody>
      </p:sp>
      <p:sp>
        <p:nvSpPr>
          <p:cNvPr id="374811" name="Text Box 27"/>
          <p:cNvSpPr txBox="1">
            <a:spLocks noChangeArrowheads="1"/>
          </p:cNvSpPr>
          <p:nvPr/>
        </p:nvSpPr>
        <p:spPr bwMode="auto">
          <a:xfrm>
            <a:off x="0" y="3500438"/>
            <a:ext cx="10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E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baseline="30000" dirty="0">
                <a:latin typeface="+mj-lt"/>
              </a:rPr>
              <a:t>+1</a:t>
            </a:r>
            <a:r>
              <a:rPr lang="tr-TR" sz="2400" dirty="0">
                <a:latin typeface="+mj-lt"/>
              </a:rPr>
              <a:t>)</a:t>
            </a:r>
          </a:p>
        </p:txBody>
      </p:sp>
      <p:sp>
        <p:nvSpPr>
          <p:cNvPr id="374793" name="Oval 9"/>
          <p:cNvSpPr>
            <a:spLocks noChangeArrowheads="1"/>
          </p:cNvSpPr>
          <p:nvPr/>
        </p:nvSpPr>
        <p:spPr bwMode="auto">
          <a:xfrm>
            <a:off x="1619250" y="3213100"/>
            <a:ext cx="144463" cy="144463"/>
          </a:xfrm>
          <a:prstGeom prst="ellipse">
            <a:avLst/>
          </a:prstGeom>
          <a:solidFill>
            <a:srgbClr val="66FF33"/>
          </a:solidFill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66FF33"/>
              </a:solidFill>
            </a:endParaRPr>
          </a:p>
        </p:txBody>
      </p:sp>
      <p:sp>
        <p:nvSpPr>
          <p:cNvPr id="374818" name="Oval 34"/>
          <p:cNvSpPr>
            <a:spLocks noChangeArrowheads="1"/>
          </p:cNvSpPr>
          <p:nvPr/>
        </p:nvSpPr>
        <p:spPr bwMode="auto">
          <a:xfrm>
            <a:off x="2051050" y="3716338"/>
            <a:ext cx="144463" cy="144462"/>
          </a:xfrm>
          <a:prstGeom prst="ellipse">
            <a:avLst/>
          </a:prstGeom>
          <a:solidFill>
            <a:srgbClr val="66FF33"/>
          </a:solidFill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66FF3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1920" y="134076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ym typeface="Symbol" panose="05050102010706020507" pitchFamily="18" charset="2"/>
              </a:rPr>
              <a:t>为步长或称为学习因子，决定移动多少。当达到极小值时导数为</a:t>
            </a:r>
            <a:r>
              <a:rPr lang="en-US" altLang="zh-CN" sz="2000" dirty="0" smtClean="0">
                <a:sym typeface="Symbol" panose="05050102010706020507" pitchFamily="18" charset="2"/>
              </a:rPr>
              <a:t>0</a:t>
            </a:r>
            <a:r>
              <a:rPr lang="zh-CN" altLang="en-US" sz="2000" dirty="0" smtClean="0">
                <a:sym typeface="Symbol" panose="05050102010706020507" pitchFamily="18" charset="2"/>
              </a:rPr>
              <a:t>，过程停止。可以是局部极小值。可以采用其他优化方法，如模拟退火，遗传算法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88489" y="5820420"/>
            <a:ext cx="5943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根据函数的一阶</a:t>
            </a:r>
            <a:r>
              <a:rPr lang="zh-CN" altLang="en-US" sz="1800" dirty="0"/>
              <a:t>泰勒</a:t>
            </a:r>
            <a:r>
              <a:rPr lang="zh-CN" altLang="en-US" sz="1800" dirty="0" smtClean="0"/>
              <a:t>展开</a:t>
            </a:r>
            <a:r>
              <a:rPr lang="en-US" altLang="zh-CN" sz="1800" dirty="0" smtClean="0"/>
              <a:t>E(w)=E(w</a:t>
            </a:r>
            <a:r>
              <a:rPr lang="en-US" altLang="zh-CN" sz="1050" dirty="0" smtClean="0"/>
              <a:t>0</a:t>
            </a:r>
            <a:r>
              <a:rPr lang="en-US" altLang="zh-CN" sz="1800" dirty="0" smtClean="0"/>
              <a:t>)+(w-w</a:t>
            </a:r>
            <a:r>
              <a:rPr lang="en-US" altLang="zh-CN" sz="1100" dirty="0" smtClean="0"/>
              <a:t>0</a:t>
            </a:r>
            <a:r>
              <a:rPr lang="en-US" altLang="zh-CN" sz="1800" dirty="0" smtClean="0"/>
              <a:t>)E’(w</a:t>
            </a:r>
            <a:r>
              <a:rPr lang="en-US" altLang="zh-CN" sz="1200" dirty="0" smtClean="0"/>
              <a:t>0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=E(w0)+</a:t>
            </a:r>
            <a:r>
              <a:rPr lang="en-US" altLang="zh-CN" sz="1800" dirty="0" smtClean="0">
                <a:sym typeface="Symbol"/>
              </a:rPr>
              <a:t></a:t>
            </a:r>
            <a:r>
              <a:rPr lang="en-US" altLang="zh-CN" sz="1800" dirty="0" err="1" smtClean="0">
                <a:sym typeface="Symbol"/>
              </a:rPr>
              <a:t>w▽E</a:t>
            </a:r>
            <a:r>
              <a:rPr lang="en-US" altLang="zh-CN" sz="1800" dirty="0" smtClean="0">
                <a:sym typeface="Symbol"/>
              </a:rPr>
              <a:t>(w0)---</a:t>
            </a:r>
            <a:r>
              <a:rPr lang="zh-CN" altLang="en-US" sz="1800" dirty="0" smtClean="0">
                <a:sym typeface="Symbol"/>
              </a:rPr>
              <a:t>为使</a:t>
            </a:r>
            <a:r>
              <a:rPr lang="en-US" altLang="zh-CN" sz="1800" dirty="0" smtClean="0">
                <a:sym typeface="Symbol"/>
              </a:rPr>
              <a:t>E</a:t>
            </a:r>
            <a:r>
              <a:rPr lang="zh-CN" altLang="en-US" sz="1800" dirty="0" smtClean="0">
                <a:sym typeface="Symbol"/>
              </a:rPr>
              <a:t>下降，</a:t>
            </a:r>
            <a:r>
              <a:rPr lang="en-US" altLang="zh-CN" sz="1800" dirty="0">
                <a:sym typeface="Symbol"/>
              </a:rPr>
              <a:t> </a:t>
            </a:r>
            <a:r>
              <a:rPr lang="en-US" altLang="zh-CN" sz="1800" dirty="0" smtClean="0">
                <a:sym typeface="Symbol"/>
              </a:rPr>
              <a:t>w</a:t>
            </a:r>
            <a:r>
              <a:rPr lang="zh-CN" altLang="en-US" sz="1800" dirty="0" smtClean="0">
                <a:sym typeface="Symbol"/>
              </a:rPr>
              <a:t>要与</a:t>
            </a:r>
            <a:r>
              <a:rPr lang="en-US" altLang="zh-CN" sz="1800" dirty="0">
                <a:sym typeface="Symbol"/>
              </a:rPr>
              <a:t>▽E(w0</a:t>
            </a:r>
            <a:r>
              <a:rPr lang="en-US" altLang="zh-CN" sz="1800" dirty="0" smtClean="0">
                <a:sym typeface="Symbol"/>
              </a:rPr>
              <a:t>)</a:t>
            </a:r>
            <a:r>
              <a:rPr lang="en-US" altLang="zh-CN" sz="1800" dirty="0">
                <a:sym typeface="Symbol"/>
              </a:rPr>
              <a:t> ▽</a:t>
            </a:r>
            <a:r>
              <a:rPr lang="en-US" altLang="zh-CN" sz="1800" dirty="0" smtClean="0">
                <a:sym typeface="Symbol"/>
              </a:rPr>
              <a:t>E(w0)</a:t>
            </a:r>
            <a:r>
              <a:rPr lang="zh-CN" altLang="en-US" sz="1800" dirty="0" smtClean="0">
                <a:sym typeface="Symbol"/>
              </a:rPr>
              <a:t>符号相反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Logistic </a:t>
            </a:r>
            <a:r>
              <a:rPr lang="zh-CN" altLang="en-US" dirty="0" smtClean="0"/>
              <a:t>判别式</a:t>
            </a:r>
            <a:endParaRPr lang="tr-TR" dirty="0"/>
          </a:p>
        </p:txBody>
      </p:sp>
      <p:graphicFrame>
        <p:nvGraphicFramePr>
          <p:cNvPr id="37684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357313" y="2306638"/>
          <a:ext cx="6330950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08" name="Equation" r:id="rId3" imgW="3429000" imgH="1993680" progId="Equation.3">
                  <p:embed/>
                </p:oleObj>
              </mc:Choice>
              <mc:Fallback>
                <p:oleObj name="Equation" r:id="rId3" imgW="3429000" imgH="1993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306638"/>
                        <a:ext cx="6330950" cy="368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C84C-58DE-4C80-A043-238A89359032}" type="slidenum">
              <a:rPr lang="tr-TR"/>
              <a:pPr/>
              <a:t>16</a:t>
            </a:fld>
            <a:endParaRPr lang="tr-TR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714488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两类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假设对数似然比是线性的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tr-TR" dirty="0" smtClean="0"/>
              <a:t>: </a:t>
            </a:r>
            <a:r>
              <a:rPr lang="zh-CN" altLang="en-US" dirty="0" smtClean="0"/>
              <a:t>两类</a:t>
            </a:r>
            <a:endParaRPr lang="tr-TR" dirty="0"/>
          </a:p>
        </p:txBody>
      </p:sp>
      <p:graphicFrame>
        <p:nvGraphicFramePr>
          <p:cNvPr id="377866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176887"/>
              </p:ext>
            </p:extLst>
          </p:nvPr>
        </p:nvGraphicFramePr>
        <p:xfrm>
          <a:off x="1660525" y="2564284"/>
          <a:ext cx="5872163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4" name="Equation" r:id="rId3" imgW="2768400" imgH="1663560" progId="Equation.3">
                  <p:embed/>
                </p:oleObj>
              </mc:Choice>
              <mc:Fallback>
                <p:oleObj name="Equation" r:id="rId3" imgW="2768400" imgH="1663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564284"/>
                        <a:ext cx="5872163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810-B672-4491-97BF-E3E988EE4BA2}" type="slidenum">
              <a:rPr lang="tr-TR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训练</a:t>
            </a:r>
            <a:r>
              <a:rPr lang="tr-TR" dirty="0" smtClean="0"/>
              <a:t>: </a:t>
            </a:r>
            <a:r>
              <a:rPr lang="zh-CN" altLang="en-US" dirty="0" smtClean="0"/>
              <a:t>梯度下降</a:t>
            </a:r>
            <a:endParaRPr lang="tr-TR" dirty="0"/>
          </a:p>
        </p:txBody>
      </p:sp>
      <p:graphicFrame>
        <p:nvGraphicFramePr>
          <p:cNvPr id="37888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944563" y="1628775"/>
          <a:ext cx="6892925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6" name="Equation" r:id="rId3" imgW="3187440" imgH="2044440" progId="Equation.3">
                  <p:embed/>
                </p:oleObj>
              </mc:Choice>
              <mc:Fallback>
                <p:oleObj name="Equation" r:id="rId3" imgW="3187440" imgH="2044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628775"/>
                        <a:ext cx="6892925" cy="442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983-73BC-4544-9D3B-0DE25CCE8F32}" type="slidenum">
              <a:rPr lang="tr-TR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7DD-B607-49DE-9B53-972E4720B1A0}" type="slidenum">
              <a:rPr lang="tr-TR"/>
              <a:pPr/>
              <a:t>19</a:t>
            </a:fld>
            <a:endParaRPr lang="tr-TR"/>
          </a:p>
        </p:txBody>
      </p:sp>
      <p:pic>
        <p:nvPicPr>
          <p:cNvPr id="3799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661988"/>
            <a:ext cx="47148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3419475" y="3141663"/>
            <a:ext cx="2592388" cy="13668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3419475" y="4508500"/>
            <a:ext cx="3384550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zh-CN" altLang="en-US" sz="5400" i="0" dirty="0" smtClean="0"/>
              <a:t>第十章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zh-CN" altLang="en-US" sz="5400" dirty="0" smtClean="0"/>
              <a:t>线性判别式</a:t>
            </a:r>
            <a:endParaRPr lang="en-GB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03BF-57A3-431F-BF78-E75FC443CF21}" type="slidenum">
              <a:rPr lang="tr-TR"/>
              <a:pPr/>
              <a:t>20</a:t>
            </a:fld>
            <a:endParaRPr lang="tr-TR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928688"/>
            <a:ext cx="64389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040063" y="217487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3492500" y="1628775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100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4427538" y="1628775"/>
            <a:ext cx="679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K&gt;2 </a:t>
            </a:r>
            <a:r>
              <a:rPr lang="zh-CN" altLang="en-US" dirty="0" smtClean="0"/>
              <a:t>类</a:t>
            </a:r>
            <a:endParaRPr lang="tr-TR" dirty="0"/>
          </a:p>
        </p:txBody>
      </p:sp>
      <p:graphicFrame>
        <p:nvGraphicFramePr>
          <p:cNvPr id="381966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990601" y="1557339"/>
          <a:ext cx="5581664" cy="479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34" name="Equation" r:id="rId3" imgW="2717640" imgH="2336760" progId="Equation.3">
                  <p:embed/>
                </p:oleObj>
              </mc:Choice>
              <mc:Fallback>
                <p:oleObj name="Equation" r:id="rId3" imgW="2717640" imgH="23367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1" y="1557339"/>
                        <a:ext cx="5581664" cy="4798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6802-74BA-468E-A26D-E56FE529753E}" type="slidenum">
              <a:rPr lang="tr-TR"/>
              <a:pPr/>
              <a:t>21</a:t>
            </a:fld>
            <a:endParaRPr lang="tr-TR"/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7143768" y="3214686"/>
            <a:ext cx="119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softmax</a:t>
            </a: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2700338" y="2997200"/>
            <a:ext cx="3025775" cy="11525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133A-C71C-4A68-96F1-25A7A8C5B188}" type="slidenum">
              <a:rPr lang="tr-TR"/>
              <a:pPr/>
              <a:t>22</a:t>
            </a:fld>
            <a:endParaRPr lang="tr-TR"/>
          </a:p>
        </p:txBody>
      </p:sp>
      <p:pic>
        <p:nvPicPr>
          <p:cNvPr id="3829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762000"/>
            <a:ext cx="6372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2484438" y="2060575"/>
            <a:ext cx="3095625" cy="18002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2484438" y="3860800"/>
            <a:ext cx="3743325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76E2-156B-4EA3-8CA3-AB1A65C496A8}" type="slidenum">
              <a:rPr lang="tr-TR"/>
              <a:pPr/>
              <a:t>23</a:t>
            </a:fld>
            <a:endParaRPr lang="tr-TR"/>
          </a:p>
        </p:txBody>
      </p:sp>
      <p:pic>
        <p:nvPicPr>
          <p:cNvPr id="385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700213"/>
            <a:ext cx="38671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5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2997200"/>
            <a:ext cx="42862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5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476250"/>
            <a:ext cx="3476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推广线性模型</a:t>
            </a:r>
            <a:endParaRPr lang="tr-TR" dirty="0"/>
          </a:p>
        </p:txBody>
      </p:sp>
      <p:graphicFrame>
        <p:nvGraphicFramePr>
          <p:cNvPr id="38707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849563" y="2065339"/>
          <a:ext cx="3987271" cy="86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15" name="Equation" r:id="rId3" imgW="1993680" imgH="431640" progId="Equation.3">
                  <p:embed/>
                </p:oleObj>
              </mc:Choice>
              <mc:Fallback>
                <p:oleObj name="Equation" r:id="rId3" imgW="19936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2065339"/>
                        <a:ext cx="3987271" cy="863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47B7-5C53-4C06-8E78-7660FF04D6B8}" type="slidenum">
              <a:rPr lang="tr-TR"/>
              <a:pPr/>
              <a:t>24</a:t>
            </a:fld>
            <a:endParaRPr lang="tr-TR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28802"/>
            <a:ext cx="8229600" cy="388620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二次判别式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基函数和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b="1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为基函数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sz="1800" dirty="0" smtClean="0">
                <a:solidFill>
                  <a:schemeClr val="tx2"/>
                </a:solidFill>
                <a:latin typeface="+mj-lt"/>
              </a:rPr>
              <a:t>神经网络中的隐层单元</a:t>
            </a:r>
            <a:r>
              <a:rPr lang="tr-TR" sz="1800" dirty="0" smtClean="0">
                <a:solidFill>
                  <a:schemeClr val="tx2"/>
                </a:solidFill>
                <a:latin typeface="+mj-lt"/>
              </a:rPr>
              <a:t>(11 </a:t>
            </a:r>
            <a:r>
              <a:rPr lang="zh-CN" altLang="en-US" sz="1800" dirty="0" smtClean="0">
                <a:solidFill>
                  <a:schemeClr val="tx2"/>
                </a:solidFill>
                <a:latin typeface="+mj-lt"/>
              </a:rPr>
              <a:t>及</a:t>
            </a:r>
            <a:r>
              <a:rPr lang="tr-TR" sz="1800" dirty="0" smtClean="0">
                <a:solidFill>
                  <a:schemeClr val="tx2"/>
                </a:solidFill>
                <a:latin typeface="+mj-lt"/>
              </a:rPr>
              <a:t>12</a:t>
            </a:r>
            <a:r>
              <a:rPr lang="zh-CN" altLang="en-US" sz="1800" dirty="0" smtClean="0">
                <a:solidFill>
                  <a:schemeClr val="tx2"/>
                </a:solidFill>
                <a:latin typeface="+mj-lt"/>
              </a:rPr>
              <a:t>章</a:t>
            </a:r>
            <a:r>
              <a:rPr lang="tr-TR" sz="18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lvl="1"/>
            <a:r>
              <a:rPr lang="tr-TR" sz="1800" dirty="0" smtClean="0">
                <a:solidFill>
                  <a:schemeClr val="tx2"/>
                </a:solidFill>
                <a:latin typeface="+mj-lt"/>
              </a:rPr>
              <a:t>SVM</a:t>
            </a:r>
            <a:r>
              <a:rPr lang="zh-CN" altLang="en-US" sz="1800" dirty="0" smtClean="0">
                <a:solidFill>
                  <a:schemeClr val="tx2"/>
                </a:solidFill>
                <a:latin typeface="+mj-lt"/>
              </a:rPr>
              <a:t>中的核函数</a:t>
            </a:r>
            <a:r>
              <a:rPr lang="tr-TR" sz="1800" dirty="0" smtClean="0">
                <a:solidFill>
                  <a:schemeClr val="tx2"/>
                </a:solidFill>
                <a:latin typeface="+mj-lt"/>
              </a:rPr>
              <a:t> (13</a:t>
            </a:r>
            <a:r>
              <a:rPr lang="zh-CN" altLang="en-US" sz="1800" dirty="0" smtClean="0">
                <a:solidFill>
                  <a:schemeClr val="tx2"/>
                </a:solidFill>
                <a:latin typeface="+mj-lt"/>
              </a:rPr>
              <a:t>章</a:t>
            </a:r>
            <a:r>
              <a:rPr lang="tr-TR" sz="1800" dirty="0" smtClean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graphicFrame>
        <p:nvGraphicFramePr>
          <p:cNvPr id="38708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08238" y="3429000"/>
          <a:ext cx="34290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16" name="Equation" r:id="rId5" imgW="1650960" imgH="431640" progId="Equation.3">
                  <p:embed/>
                </p:oleObj>
              </mc:Choice>
              <mc:Fallback>
                <p:oleObj name="Equation" r:id="rId5" imgW="165096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429000"/>
                        <a:ext cx="34290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回归判别式</a:t>
            </a:r>
            <a:endParaRPr lang="tr-TR" dirty="0"/>
          </a:p>
        </p:txBody>
      </p:sp>
      <p:graphicFrame>
        <p:nvGraphicFramePr>
          <p:cNvPr id="388107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288367"/>
              </p:ext>
            </p:extLst>
          </p:nvPr>
        </p:nvGraphicFramePr>
        <p:xfrm>
          <a:off x="827584" y="2471738"/>
          <a:ext cx="5934075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75" name="Equation" r:id="rId3" imgW="3009600" imgH="2006280" progId="Equation.3">
                  <p:embed/>
                </p:oleObj>
              </mc:Choice>
              <mc:Fallback>
                <p:oleObj name="Equation" r:id="rId3" imgW="3009600" imgH="2006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71738"/>
                        <a:ext cx="5934075" cy="395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022D-6361-4E4D-B0E6-29974ECB5733}" type="slidenum">
              <a:rPr lang="tr-TR"/>
              <a:pPr/>
              <a:t>25</a:t>
            </a:fld>
            <a:endParaRPr lang="tr-TR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类间不是互斥 ，不是有限的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1560" y="3671847"/>
                <a:ext cx="31683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假定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 smtClean="0"/>
                  <a:t>则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71847"/>
                <a:ext cx="316835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923" t="-121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65093" y="5634392"/>
                <a:ext cx="3435299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093" y="5634392"/>
                <a:ext cx="3435299" cy="74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基于似然的 与基于判别式的分类</a:t>
            </a:r>
            <a:endParaRPr lang="tr-TR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基于似然的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假设一个模型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用贝叶斯规则计算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，再用后验密度定义判别式函数：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log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基于判别式的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直接为判别式假定模型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Φ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);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不需要密度估计（即绕过似然或后验概率的估计）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估计类区域间的边界就可以了，而不必精确地估计类区域中的密度。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7EA5-D4EA-4D8D-84DC-A42BF2C29C87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线性判别式（判别式中最简单的情况）定义为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优点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简单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空间与时间复杂度均为线性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知识抽取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简单的因素加权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;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权重可正（加强）可负（抑制），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例如，信用得分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线性判别式在很多应用中相当准确，尤其当类（概率密度）</a:t>
            </a:r>
            <a:r>
              <a:rPr lang="tr-TR" altLang="zh-CN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altLang="zh-CN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altLang="zh-CN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altLang="zh-CN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altLang="zh-CN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altLang="zh-CN" dirty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是高斯的，且具有相同的协方差矩阵时，线性判别式是最优的。在类为（几乎）线性可分时，线性判别式很有用。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线性判别式</a:t>
            </a:r>
            <a:endParaRPr lang="tr-TR" dirty="0"/>
          </a:p>
        </p:txBody>
      </p:sp>
      <p:graphicFrame>
        <p:nvGraphicFramePr>
          <p:cNvPr id="36352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105025" y="2349500"/>
          <a:ext cx="55832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2" name="Equation" r:id="rId3" imgW="2489040" imgH="444240" progId="Equation.3">
                  <p:embed/>
                </p:oleObj>
              </mc:Choice>
              <mc:Fallback>
                <p:oleObj name="Equation" r:id="rId3" imgW="248904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349500"/>
                        <a:ext cx="5583238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62A-0E17-4A6E-ACD9-265C6814E685}" type="slidenum">
              <a:rPr lang="tr-TR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二次判别式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: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（当线性判别式不够灵活时）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但复杂度比较高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(O(d</a:t>
            </a:r>
            <a:r>
              <a:rPr lang="en-US" altLang="zh-CN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)),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且存在偏倚和方差两难选择，等价地可以：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增加高阶项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利用非线性基函数将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zh-CN" altLang="en-US" sz="2400" b="1" i="1" dirty="0" smtClean="0">
                <a:solidFill>
                  <a:schemeClr val="tx2"/>
                </a:solidFill>
                <a:latin typeface="+mj-lt"/>
              </a:rPr>
              <a:t>映射到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，再在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-space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中使用线性判别式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推广线性模型</a:t>
            </a:r>
            <a:endParaRPr lang="tr-TR" dirty="0"/>
          </a:p>
        </p:txBody>
      </p:sp>
      <p:graphicFrame>
        <p:nvGraphicFramePr>
          <p:cNvPr id="36455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962150" y="3883025"/>
          <a:ext cx="5508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55" name="Equation" r:id="rId3" imgW="2552400" imgH="241200" progId="Equation.3">
                  <p:embed/>
                </p:oleObj>
              </mc:Choice>
              <mc:Fallback>
                <p:oleObj name="Equation" r:id="rId3" imgW="25524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883025"/>
                        <a:ext cx="55086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5C11-1321-46A7-9D7F-9916B4FE713C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36455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58925" y="2571750"/>
          <a:ext cx="4298959" cy="45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56" name="Equation" r:id="rId5" imgW="2298600" imgH="241200" progId="Equation.3">
                  <p:embed/>
                </p:oleObj>
              </mc:Choice>
              <mc:Fallback>
                <p:oleObj name="Equation" r:id="rId5" imgW="22986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571750"/>
                        <a:ext cx="4298959" cy="451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6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34269536"/>
              </p:ext>
            </p:extLst>
          </p:nvPr>
        </p:nvGraphicFramePr>
        <p:xfrm>
          <a:off x="2573338" y="5216525"/>
          <a:ext cx="21431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57" name="公式" r:id="rId7" imgW="1333440" imgH="457200" progId="Equation.3">
                  <p:embed/>
                </p:oleObj>
              </mc:Choice>
              <mc:Fallback>
                <p:oleObj name="公式" r:id="rId7" imgW="133344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5216525"/>
                        <a:ext cx="2143125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/>
              </p:nvPr>
            </p:nvSpPr>
            <p:spPr>
              <a:xfrm>
                <a:off x="457200" y="1052736"/>
                <a:ext cx="8229600" cy="4814664"/>
              </a:xfrm>
            </p:spPr>
            <p:txBody>
              <a:bodyPr/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是基函数，如：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b="1" i="0" smtClean="0">
                                                <a:latin typeface="Cambria Math" panose="02040503050406030204" pitchFamily="18" charset="0"/>
                                              </a:rPr>
                                              <m:t>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&gt;c)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其中，</a:t>
                </a:r>
                <a:r>
                  <a:rPr lang="en-US" altLang="zh-CN" dirty="0" err="1" smtClean="0"/>
                  <a:t>m,a,b,c</a:t>
                </a:r>
                <a:r>
                  <a:rPr lang="zh-CN" altLang="en-US" dirty="0" smtClean="0"/>
                  <a:t>是标量，</a:t>
                </a:r>
                <a:r>
                  <a:rPr lang="en-US" altLang="zh-CN" b="1" dirty="0" smtClean="0"/>
                  <a:t>m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维向量。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457200" y="1052736"/>
                <a:ext cx="8229600" cy="4814664"/>
              </a:xfrm>
              <a:blipFill rotWithShape="0">
                <a:blip r:embed="rId2"/>
                <a:stretch>
                  <a:fillRect l="-1333" t="-1519" b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BEBFE0-BCDC-4FBB-B5CD-48898737675A}" type="slidenum">
              <a:rPr lang="tr-TR" smtClean="0"/>
              <a:pPr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877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线性判别式几何意义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两类</a:t>
            </a:r>
            <a:endParaRPr lang="tr-TR" dirty="0"/>
          </a:p>
        </p:txBody>
      </p:sp>
      <p:graphicFrame>
        <p:nvGraphicFramePr>
          <p:cNvPr id="365582" name="Object 1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4995956"/>
              </p:ext>
            </p:extLst>
          </p:nvPr>
        </p:nvGraphicFramePr>
        <p:xfrm>
          <a:off x="5076056" y="1872928"/>
          <a:ext cx="3836293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17" name="Equation" r:id="rId3" imgW="1942920" imgH="965160" progId="Equation.3">
                  <p:embed/>
                </p:oleObj>
              </mc:Choice>
              <mc:Fallback>
                <p:oleObj name="Equation" r:id="rId3" imgW="1942920" imgH="9651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872928"/>
                        <a:ext cx="3836293" cy="1916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4" name="Object 1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3563685"/>
              </p:ext>
            </p:extLst>
          </p:nvPr>
        </p:nvGraphicFramePr>
        <p:xfrm>
          <a:off x="5357813" y="4004543"/>
          <a:ext cx="3251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18" name="Equation" r:id="rId5" imgW="1587240" imgH="457200" progId="Equation.3">
                  <p:embed/>
                </p:oleObj>
              </mc:Choice>
              <mc:Fallback>
                <p:oleObj name="Equation" r:id="rId5" imgW="158724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004543"/>
                        <a:ext cx="32512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DC97-F760-462D-AF39-DB8B4DFA7EA6}" type="slidenum">
              <a:rPr lang="tr-TR"/>
              <a:pPr/>
              <a:t>7</a:t>
            </a:fld>
            <a:endParaRPr lang="tr-TR"/>
          </a:p>
        </p:txBody>
      </p:sp>
      <p:pic>
        <p:nvPicPr>
          <p:cNvPr id="365581" name="Picture 13" descr="Ld2cla_c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916113"/>
            <a:ext cx="4752975" cy="4240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几何意义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4B9A-65AC-4C7C-B24D-DE9DBA8AA1FC}" type="slidenum">
              <a:rPr lang="tr-TR"/>
              <a:pPr/>
              <a:t>8</a:t>
            </a:fld>
            <a:endParaRPr lang="tr-TR"/>
          </a:p>
        </p:txBody>
      </p:sp>
      <p:pic>
        <p:nvPicPr>
          <p:cNvPr id="367625" name="Picture 9" descr="Ld2cla2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08311"/>
            <a:ext cx="4248472" cy="421297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9552" y="1462485"/>
                <a:ext cx="4320480" cy="515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任取决策面（线）上的两点</a:t>
                </a:r>
                <a:r>
                  <a:rPr lang="en-US" altLang="zh-CN" sz="2000" b="1" dirty="0" smtClean="0"/>
                  <a:t>x</a:t>
                </a:r>
                <a:r>
                  <a:rPr lang="en-US" altLang="zh-CN" sz="2000" baseline="-25000" dirty="0" smtClean="0"/>
                  <a:t>1</a:t>
                </a:r>
                <a:r>
                  <a:rPr lang="en-US" altLang="zh-CN" sz="2000" dirty="0" smtClean="0"/>
                  <a:t>,</a:t>
                </a:r>
                <a:r>
                  <a:rPr lang="en-US" altLang="zh-CN" sz="2000" b="1" dirty="0" smtClean="0"/>
                  <a:t>x</a:t>
                </a:r>
                <a:r>
                  <a:rPr lang="en-US" altLang="zh-CN" sz="2000" baseline="-25000" dirty="0" smtClean="0"/>
                  <a:t>2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这说明</a:t>
                </a:r>
                <a:r>
                  <a:rPr lang="en-US" altLang="zh-CN" sz="2000" b="1" dirty="0" smtClean="0"/>
                  <a:t>w</a:t>
                </a:r>
                <a:r>
                  <a:rPr lang="zh-CN" altLang="en-US" sz="2000" dirty="0" smtClean="0"/>
                  <a:t>是超平面上任意向量的法线。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为法线</a:t>
                </a:r>
                <a:r>
                  <a:rPr lang="en-US" altLang="zh-CN" sz="2000" b="1" dirty="0" smtClean="0"/>
                  <a:t>w</a:t>
                </a:r>
                <a:r>
                  <a:rPr lang="zh-CN" altLang="en-US" sz="2000" dirty="0" smtClean="0"/>
                  <a:t>对应的单位法向量。可以将空间中的任意一点</a:t>
                </a:r>
                <a:r>
                  <a:rPr lang="en-US" altLang="zh-CN" sz="2000" b="1" dirty="0" smtClean="0"/>
                  <a:t>x</a:t>
                </a:r>
                <a:r>
                  <a:rPr lang="zh-CN" altLang="en-US" sz="2000" dirty="0" smtClean="0"/>
                  <a:t>（向量）表示成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</a:t>
                </a:r>
                <a:r>
                  <a:rPr lang="en-US" altLang="zh-CN" sz="2000" b="1" dirty="0" smtClean="0"/>
                  <a:t>x</a:t>
                </a:r>
                <a:r>
                  <a:rPr lang="zh-CN" altLang="en-US" sz="2000" dirty="0" smtClean="0"/>
                  <a:t>到超平面的法向投影，</a:t>
                </a:r>
                <a:r>
                  <a:rPr lang="en-US" altLang="zh-CN" sz="2000" dirty="0" smtClean="0"/>
                  <a:t>r</a:t>
                </a:r>
                <a:r>
                  <a:rPr lang="zh-CN" altLang="en-US" sz="2000" dirty="0" smtClean="0"/>
                  <a:t>是</a:t>
                </a:r>
                <a:r>
                  <a:rPr lang="en-US" altLang="zh-CN" sz="2000" b="1" dirty="0" smtClean="0"/>
                  <a:t>x</a:t>
                </a:r>
                <a:r>
                  <a:rPr lang="zh-CN" altLang="en-US" sz="2000" dirty="0" smtClean="0"/>
                  <a:t>到超平面的距离。将上式代入</a:t>
                </a:r>
                <a:r>
                  <a:rPr lang="en-US" altLang="zh-CN" sz="20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</a:t>
                </a:r>
                <a:r>
                  <a:rPr lang="en-US" altLang="zh-CN" sz="2000" dirty="0" smtClean="0"/>
                  <a:t>(</a:t>
                </a:r>
                <a:r>
                  <a:rPr lang="en-US" altLang="zh-CN" sz="2000" b="1" dirty="0" smtClean="0"/>
                  <a:t>x</a:t>
                </a:r>
                <a:r>
                  <a:rPr lang="en-US" altLang="zh-CN" sz="2000" dirty="0" smtClean="0"/>
                  <a:t>), </a:t>
                </a:r>
                <a:r>
                  <a:rPr lang="zh-CN" altLang="en-US" sz="2000" dirty="0" smtClean="0"/>
                  <a:t>可得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zh-CN" altLang="en-US" sz="1600" dirty="0" smtClean="0"/>
                  <a:t>。</a:t>
                </a:r>
                <a:r>
                  <a:rPr lang="zh-CN" altLang="en-US" sz="2000" dirty="0" smtClean="0"/>
                  <a:t>对于原点</a:t>
                </a:r>
                <a:r>
                  <a:rPr lang="en-US" altLang="zh-CN" sz="2000" b="1" dirty="0" smtClean="0"/>
                  <a:t>0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故原点到超平面的距离为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 smtClean="0"/>
                  <a:t>（注意</a:t>
                </a:r>
                <a:r>
                  <a:rPr lang="en-US" altLang="zh-CN" sz="2000" dirty="0" smtClean="0"/>
                  <a:t>r</a:t>
                </a:r>
                <a:r>
                  <a:rPr lang="zh-CN" altLang="en-US" sz="2000" dirty="0" smtClean="0"/>
                  <a:t>可为正负，取绝对值 ）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62485"/>
                <a:ext cx="4320480" cy="5157887"/>
              </a:xfrm>
              <a:prstGeom prst="rect">
                <a:avLst/>
              </a:prstGeom>
              <a:blipFill rotWithShape="0">
                <a:blip r:embed="rId3"/>
                <a:stretch>
                  <a:fillRect l="-1554" t="-1064" r="-4661" b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多类问题</a:t>
            </a:r>
            <a:endParaRPr lang="tr-TR" dirty="0"/>
          </a:p>
        </p:txBody>
      </p:sp>
      <p:graphicFrame>
        <p:nvGraphicFramePr>
          <p:cNvPr id="368652" name="Object 1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1873189"/>
              </p:ext>
            </p:extLst>
          </p:nvPr>
        </p:nvGraphicFramePr>
        <p:xfrm>
          <a:off x="1095375" y="1518467"/>
          <a:ext cx="3476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1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518467"/>
                        <a:ext cx="34766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4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1570540"/>
              </p:ext>
            </p:extLst>
          </p:nvPr>
        </p:nvGraphicFramePr>
        <p:xfrm>
          <a:off x="6084168" y="4551090"/>
          <a:ext cx="205581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2" name="Equation" r:id="rId5" imgW="1054080" imgH="609480" progId="Equation.3">
                  <p:embed/>
                </p:oleObj>
              </mc:Choice>
              <mc:Fallback>
                <p:oleObj name="Equation" r:id="rId5" imgW="1054080" imgH="609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551090"/>
                        <a:ext cx="2055812" cy="1008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6EAA-A97C-4451-A64B-8EA07B0997B9}" type="slidenum">
              <a:rPr lang="tr-TR"/>
              <a:pPr/>
              <a:t>9</a:t>
            </a:fld>
            <a:endParaRPr lang="tr-TR"/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5057279" y="1628800"/>
            <a:ext cx="32591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此时，类是线性可分的，即对每类，均存在一个超平面，使得所有该类样例均位于其正侧，所有其他类均位于其负侧。如图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3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色线。</a:t>
            </a: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+mj-lt"/>
              </a:rPr>
              <a:t>但此时正域是有重叠的，为此可以：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68651" name="Picture 11" descr="Ld2clals_c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819" y="3213605"/>
            <a:ext cx="3850482" cy="3223785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899592" y="2098675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选择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，如果</a:t>
            </a: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(x)&gt;0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0" y="5581689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此时称其为线性分类器，它将特征空间分成了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个凸决策区域，图中兰线。（注意点到超平面距离的正负）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4334</TotalTime>
  <Words>966</Words>
  <Application>Microsoft Office PowerPoint</Application>
  <PresentationFormat>全屏显示(4:3)</PresentationFormat>
  <Paragraphs>120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Flow</vt:lpstr>
      <vt:lpstr>Equation</vt:lpstr>
      <vt:lpstr>公式</vt:lpstr>
      <vt:lpstr> 机器学习 </vt:lpstr>
      <vt:lpstr>第十章 线性判别式</vt:lpstr>
      <vt:lpstr>基于似然的 与基于判别式的分类</vt:lpstr>
      <vt:lpstr>线性判别式</vt:lpstr>
      <vt:lpstr>推广线性模型</vt:lpstr>
      <vt:lpstr>PowerPoint 演示文稿</vt:lpstr>
      <vt:lpstr>线性判别式几何意义-两类</vt:lpstr>
      <vt:lpstr>几何意义</vt:lpstr>
      <vt:lpstr>多类问题</vt:lpstr>
      <vt:lpstr>逐对分离</vt:lpstr>
      <vt:lpstr>讨论：从线性判别式到后验概率 </vt:lpstr>
      <vt:lpstr>PowerPoint 演示文稿</vt:lpstr>
      <vt:lpstr>Sigmoid (Logistic) Function</vt:lpstr>
      <vt:lpstr>梯度下降估计判别式参数</vt:lpstr>
      <vt:lpstr>梯度下降</vt:lpstr>
      <vt:lpstr>Logistic 判别式</vt:lpstr>
      <vt:lpstr>训练: 两类</vt:lpstr>
      <vt:lpstr>训练: 梯度下降</vt:lpstr>
      <vt:lpstr>PowerPoint 演示文稿</vt:lpstr>
      <vt:lpstr>PowerPoint 演示文稿</vt:lpstr>
      <vt:lpstr>K&gt;2 类</vt:lpstr>
      <vt:lpstr>PowerPoint 演示文稿</vt:lpstr>
      <vt:lpstr>Example</vt:lpstr>
      <vt:lpstr>推广线性模型</vt:lpstr>
      <vt:lpstr>回归判别式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lenovo</cp:lastModifiedBy>
  <cp:revision>279</cp:revision>
  <dcterms:created xsi:type="dcterms:W3CDTF">2005-01-24T14:46:28Z</dcterms:created>
  <dcterms:modified xsi:type="dcterms:W3CDTF">2022-11-24T03:10:27Z</dcterms:modified>
</cp:coreProperties>
</file>