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2" r:id="rId3"/>
    <p:sldId id="326" r:id="rId4"/>
    <p:sldId id="324" r:id="rId5"/>
    <p:sldId id="327" r:id="rId6"/>
    <p:sldId id="328" r:id="rId7"/>
    <p:sldId id="329" r:id="rId8"/>
    <p:sldId id="359" r:id="rId9"/>
    <p:sldId id="331" r:id="rId10"/>
    <p:sldId id="332" r:id="rId11"/>
    <p:sldId id="333" r:id="rId12"/>
    <p:sldId id="337" r:id="rId13"/>
    <p:sldId id="353" r:id="rId14"/>
    <p:sldId id="354" r:id="rId15"/>
    <p:sldId id="356" r:id="rId16"/>
    <p:sldId id="334" r:id="rId17"/>
    <p:sldId id="335" r:id="rId18"/>
    <p:sldId id="338" r:id="rId19"/>
    <p:sldId id="340" r:id="rId20"/>
    <p:sldId id="341" r:id="rId21"/>
    <p:sldId id="342" r:id="rId22"/>
    <p:sldId id="355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7" r:id="rId34"/>
    <p:sldId id="358" r:id="rId35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B2B2B2"/>
    <a:srgbClr val="66FF33"/>
    <a:srgbClr val="990033"/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78" d="100"/>
          <a:sy n="78" d="100"/>
        </p:scale>
        <p:origin x="-146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448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47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B81425-3619-4773-91F9-BD917B5FFDC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slide" Target="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0.png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i="1" dirty="0" smtClean="0">
                <a:latin typeface="+mj-lt"/>
              </a:rPr>
              <a:t>南开大学</a:t>
            </a:r>
            <a:endParaRPr lang="en-US" altLang="zh-CN" sz="2000" i="1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CN" altLang="en-US" sz="2000" i="1" smtClean="0">
                <a:latin typeface="+mj-lt"/>
              </a:rPr>
              <a:t>计算机学院</a:t>
            </a:r>
            <a:endParaRPr lang="tr-TR" sz="2000" i="1" dirty="0"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7D56-5731-4A3A-9775-621774C4CDB3}" type="slidenum">
              <a:rPr lang="tr-TR" smtClean="0"/>
              <a:pPr/>
              <a:t>1</a:t>
            </a:fld>
            <a:endParaRPr lang="tr-TR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25144"/>
            <a:ext cx="1451000" cy="14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贝叶斯估计</a:t>
            </a:r>
            <a:r>
              <a:rPr lang="tr-TR" dirty="0" smtClean="0"/>
              <a:t>: </a:t>
            </a:r>
            <a:r>
              <a:rPr lang="zh-CN" altLang="en-US" dirty="0" smtClean="0"/>
              <a:t>举例（选）</a:t>
            </a:r>
            <a:endParaRPr lang="en-GB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5613" cy="4040188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, σ</a:t>
            </a:r>
            <a:r>
              <a:rPr lang="tr-TR" baseline="-25000" dirty="0">
                <a:solidFill>
                  <a:schemeClr val="tx2"/>
                </a:solidFill>
              </a:rPr>
              <a:t>o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 smtClean="0">
                <a:solidFill>
                  <a:schemeClr val="tx2"/>
                </a:solidFill>
              </a:rPr>
              <a:t>)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~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smtClean="0">
                <a:solidFill>
                  <a:schemeClr val="tx2"/>
                </a:solidFill>
              </a:rPr>
              <a:t>=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后两者相同（当</a:t>
            </a:r>
            <a:r>
              <a:rPr lang="en-GB" altLang="zh-CN" i="1" dirty="0" smtClean="0">
                <a:solidFill>
                  <a:schemeClr val="tx2"/>
                </a:solidFill>
              </a:rPr>
              <a:t>θ</a:t>
            </a:r>
            <a:r>
              <a:rPr lang="zh-CN" altLang="en-US" dirty="0" smtClean="0">
                <a:solidFill>
                  <a:schemeClr val="tx2"/>
                </a:solidFill>
              </a:rPr>
              <a:t>服从正太分布时）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17920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7175" y="3429000"/>
          <a:ext cx="61960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60" name="Equation" r:id="rId3" imgW="2730240" imgH="495000" progId="Equation.3">
                  <p:embed/>
                </p:oleObj>
              </mc:Choice>
              <mc:Fallback>
                <p:oleObj name="Equation" r:id="rId3" imgW="2730240" imgH="495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429000"/>
                        <a:ext cx="6196013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EF91E-EBD6-4DBB-8B45-AC5FF2FF4F04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参数分类</a:t>
            </a:r>
            <a:endParaRPr lang="en-GB" dirty="0"/>
          </a:p>
        </p:txBody>
      </p:sp>
      <p:graphicFrame>
        <p:nvGraphicFramePr>
          <p:cNvPr id="180233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9761892"/>
              </p:ext>
            </p:extLst>
          </p:nvPr>
        </p:nvGraphicFramePr>
        <p:xfrm>
          <a:off x="4261370" y="2381498"/>
          <a:ext cx="39830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1" name="Equation" r:id="rId3" imgW="1777680" imgH="660240" progId="Equation.3">
                  <p:embed/>
                </p:oleObj>
              </mc:Choice>
              <mc:Fallback>
                <p:oleObj name="Equation" r:id="rId3" imgW="177768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370" y="2381498"/>
                        <a:ext cx="39830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244361"/>
              </p:ext>
            </p:extLst>
          </p:nvPr>
        </p:nvGraphicFramePr>
        <p:xfrm>
          <a:off x="1266825" y="4182640"/>
          <a:ext cx="6538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2" name="Equation" r:id="rId5" imgW="2869920" imgH="965160" progId="Equation.3">
                  <p:embed/>
                </p:oleObj>
              </mc:Choice>
              <mc:Fallback>
                <p:oleObj name="Equation" r:id="rId5" imgW="2869920" imgH="9651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182640"/>
                        <a:ext cx="6538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1C6-154B-48BD-875B-DBDEBBA082BC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7610292"/>
              </p:ext>
            </p:extLst>
          </p:nvPr>
        </p:nvGraphicFramePr>
        <p:xfrm>
          <a:off x="299219" y="1844824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13" name="Equation" r:id="rId7" imgW="1638300" imgH="1041400" progId="Equation.3">
                  <p:embed/>
                </p:oleObj>
              </mc:Choice>
              <mc:Fallback>
                <p:oleObj name="Equation" r:id="rId7" imgW="1638300" imgH="10414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19" y="1844824"/>
                        <a:ext cx="3768725" cy="2395537"/>
                      </a:xfrm>
                      <a:prstGeom prst="rect">
                        <a:avLst/>
                      </a:prstGeom>
                      <a:blipFill>
                        <a:blip r:embed="rId9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/>
              <a:pPr/>
              <a:t>12</a:t>
            </a:fld>
            <a:endParaRPr lang="tr-TR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给定样本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判别式为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9252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28926" y="500042"/>
          <a:ext cx="2073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1"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00042"/>
                        <a:ext cx="20732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2" name="Equation" r:id="rId5" imgW="419040" imgH="177480" progId="Equation.3">
                  <p:embed/>
                </p:oleObj>
              </mc:Choice>
              <mc:Fallback>
                <p:oleObj name="Equation" r:id="rId5" imgW="41904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1008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3" name="Equation" r:id="rId7" imgW="1333440" imgH="507960" progId="Equation.3">
                  <p:embed/>
                </p:oleObj>
              </mc:Choice>
              <mc:Fallback>
                <p:oleObj name="Equation" r:id="rId7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196975"/>
                        <a:ext cx="273208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365250" y="2865438"/>
          <a:ext cx="61960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4" name="Equation" r:id="rId9" imgW="2895480" imgH="685800" progId="Equation.3">
                  <p:embed/>
                </p:oleObj>
              </mc:Choice>
              <mc:Fallback>
                <p:oleObj name="Equation" r:id="rId9" imgW="2895480" imgH="685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865438"/>
                        <a:ext cx="6196013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1479550" y="5111750"/>
          <a:ext cx="63134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05" name="Equation" r:id="rId11" imgW="2844720" imgH="457200" progId="Equation.3">
                  <p:embed/>
                </p:oleObj>
              </mc:Choice>
              <mc:Fallback>
                <p:oleObj name="Equation" r:id="rId11" imgW="284472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111750"/>
                        <a:ext cx="631348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539552" y="764704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举例：信用评级 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40818"/>
              </p:ext>
            </p:extLst>
          </p:nvPr>
        </p:nvGraphicFramePr>
        <p:xfrm>
          <a:off x="1524000" y="1397000"/>
          <a:ext cx="6096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存款（万）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信用评级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150</a:t>
                      </a:r>
                      <a:endParaRPr kumimoji="0" lang="zh-CN" altLang="en-US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49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56</a:t>
                      </a:r>
                      <a:endParaRPr kumimoji="0" lang="zh-CN" altLang="en-US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48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低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+mj-lt"/>
                        </a:rPr>
                        <a:t>10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0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620688"/>
                <a:ext cx="7704856" cy="5993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输出：</a:t>
                </a:r>
                <a:r>
                  <a:rPr lang="en-US" altLang="zh-CN" sz="2400" dirty="0" err="1" smtClean="0"/>
                  <a:t>Ci</a:t>
                </a:r>
                <a:r>
                  <a:rPr lang="en-US" altLang="zh-CN" sz="2400" dirty="0" smtClean="0"/>
                  <a:t> (</a:t>
                </a:r>
                <a:r>
                  <a:rPr lang="zh-CN" altLang="en-US" sz="2400" dirty="0" smtClean="0"/>
                  <a:t>信用</a:t>
                </a:r>
                <a:r>
                  <a:rPr lang="en-US" altLang="zh-CN" sz="2400" dirty="0" smtClean="0"/>
                  <a:t>)={1,0},C0=1</a:t>
                </a:r>
                <a:r>
                  <a:rPr lang="zh-CN" altLang="en-US" sz="2400" dirty="0" smtClean="0"/>
                  <a:t>信用为高，</a:t>
                </a:r>
                <a:r>
                  <a:rPr lang="en-US" altLang="zh-CN" sz="2400" dirty="0" smtClean="0"/>
                  <a:t>C1=0</a:t>
                </a:r>
                <a:r>
                  <a:rPr lang="zh-CN" altLang="en-US" sz="2400" dirty="0" smtClean="0"/>
                  <a:t>信用低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输入：</a:t>
                </a:r>
                <a:r>
                  <a:rPr lang="en-US" altLang="zh-CN" sz="2400" dirty="0" smtClean="0"/>
                  <a:t>x(</a:t>
                </a:r>
                <a:r>
                  <a:rPr lang="zh-CN" altLang="en-US" sz="2400" dirty="0" smtClean="0"/>
                  <a:t>存款</a:t>
                </a:r>
                <a:r>
                  <a:rPr lang="en-US" altLang="zh-CN" sz="2400" dirty="0" smtClean="0"/>
                  <a:t>)</a:t>
                </a:r>
              </a:p>
              <a:p>
                <a:r>
                  <a:rPr lang="en-US" altLang="zh-CN" sz="2400" dirty="0" smtClean="0"/>
                  <a:t>P(C0)=6/12=1/2,P(C1)=1/2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24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2400" dirty="0" smtClean="0"/>
                  <a:t>=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m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=96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  <m:sub/>
                              <m: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  <m:sub/>
                              <m: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altLang="zh-CN" sz="2400" dirty="0" smtClean="0"/>
                  <a:t>=(</a:t>
                </a:r>
                <a:r>
                  <a:rPr lang="en-US" altLang="zh-CN" sz="2400" dirty="0"/>
                  <a:t>(150-102)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+(</a:t>
                </a:r>
                <a:r>
                  <a:rPr lang="en-US" altLang="zh-CN" sz="2400" dirty="0" smtClean="0"/>
                  <a:t>20-102)</a:t>
                </a:r>
                <a:r>
                  <a:rPr lang="en-US" altLang="zh-CN" sz="2400" baseline="30000" dirty="0" smtClean="0"/>
                  <a:t>2</a:t>
                </a:r>
                <a:r>
                  <a:rPr lang="en-US" altLang="zh-CN" sz="2400" dirty="0"/>
                  <a:t>+(</a:t>
                </a:r>
                <a:r>
                  <a:rPr lang="en-US" altLang="zh-CN" sz="2400" dirty="0" smtClean="0"/>
                  <a:t>56-102)</a:t>
                </a:r>
                <a:r>
                  <a:rPr lang="en-US" altLang="zh-CN" sz="2400" baseline="30000" dirty="0" smtClean="0"/>
                  <a:t>2</a:t>
                </a:r>
                <a:r>
                  <a:rPr lang="en-US" altLang="zh-CN" sz="2400" dirty="0"/>
                  <a:t>+(350-102)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+(20-102)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+(</a:t>
                </a:r>
                <a:r>
                  <a:rPr lang="en-US" altLang="zh-CN" sz="2400" dirty="0" smtClean="0"/>
                  <a:t>15-102)</a:t>
                </a:r>
                <a:r>
                  <a:rPr lang="en-US" altLang="zh-CN" sz="2400" baseline="30000" dirty="0" smtClean="0"/>
                  <a:t>2</a:t>
                </a:r>
                <a:r>
                  <a:rPr lang="en-US" altLang="zh-CN" sz="2400" dirty="0" smtClean="0"/>
                  <a:t>)/6=14490</a:t>
                </a:r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𝑙𝑜𝑔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2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𝑙𝑜𝑔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14490−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−102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×14490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𝑙𝑜𝑔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0.5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20688"/>
                <a:ext cx="7704856" cy="5993692"/>
              </a:xfrm>
              <a:prstGeom prst="rect">
                <a:avLst/>
              </a:prstGeom>
              <a:blipFill rotWithShape="1">
                <a:blip r:embed="rId3"/>
                <a:stretch>
                  <a:fillRect l="-1266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3688" y="1916832"/>
                <a:ext cx="5256584" cy="820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  <m:sub/>
                              <m: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e>
                              <m:sub/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(150+20+56+350+20+15)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=102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16832"/>
                <a:ext cx="5256584" cy="8206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254347"/>
              </p:ext>
            </p:extLst>
          </p:nvPr>
        </p:nvGraphicFramePr>
        <p:xfrm>
          <a:off x="971600" y="4509120"/>
          <a:ext cx="63134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87" name="Equation" r:id="rId5" imgW="2844800" imgH="457200" progId="Equation.3">
                  <p:embed/>
                </p:oleObj>
              </mc:Choice>
              <mc:Fallback>
                <p:oleObj name="Equation" r:id="rId5" imgW="28448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09120"/>
                        <a:ext cx="63134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6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15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980728"/>
                <a:ext cx="7848872" cy="197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/>
                  <a:t>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大小，预测类别。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注意：当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相等时，上式退化为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−(</m:t>
                        </m:r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这时所预测类别为与输入最相近的类！！！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7848872" cy="1970604"/>
              </a:xfrm>
              <a:prstGeom prst="rect">
                <a:avLst/>
              </a:prstGeom>
              <a:blipFill rotWithShape="1">
                <a:blip r:embed="rId2"/>
                <a:stretch>
                  <a:fillRect l="-1165" t="-3715" b="-3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任意多边形 5"/>
          <p:cNvSpPr/>
          <p:nvPr/>
        </p:nvSpPr>
        <p:spPr>
          <a:xfrm>
            <a:off x="3009878" y="3573016"/>
            <a:ext cx="1517515" cy="1439699"/>
          </a:xfrm>
          <a:custGeom>
            <a:avLst/>
            <a:gdLst>
              <a:gd name="connsiteX0" fmla="*/ 0 w 1517515"/>
              <a:gd name="connsiteY0" fmla="*/ 1439699 h 1439699"/>
              <a:gd name="connsiteX1" fmla="*/ 739302 w 1517515"/>
              <a:gd name="connsiteY1" fmla="*/ 5 h 1439699"/>
              <a:gd name="connsiteX2" fmla="*/ 1517515 w 1517515"/>
              <a:gd name="connsiteY2" fmla="*/ 1420243 h 1439699"/>
              <a:gd name="connsiteX3" fmla="*/ 1517515 w 1517515"/>
              <a:gd name="connsiteY3" fmla="*/ 1420243 h 143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515" h="1439699">
                <a:moveTo>
                  <a:pt x="0" y="1439699"/>
                </a:moveTo>
                <a:cubicBezTo>
                  <a:pt x="243191" y="721473"/>
                  <a:pt x="486383" y="3248"/>
                  <a:pt x="739302" y="5"/>
                </a:cubicBezTo>
                <a:cubicBezTo>
                  <a:pt x="992221" y="-3238"/>
                  <a:pt x="1517515" y="1420243"/>
                  <a:pt x="1517515" y="1420243"/>
                </a:cubicBezTo>
                <a:lnTo>
                  <a:pt x="1517515" y="142024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990589" y="3573016"/>
            <a:ext cx="1517515" cy="1439699"/>
          </a:xfrm>
          <a:custGeom>
            <a:avLst/>
            <a:gdLst>
              <a:gd name="connsiteX0" fmla="*/ 0 w 1517515"/>
              <a:gd name="connsiteY0" fmla="*/ 1439699 h 1439699"/>
              <a:gd name="connsiteX1" fmla="*/ 739302 w 1517515"/>
              <a:gd name="connsiteY1" fmla="*/ 5 h 1439699"/>
              <a:gd name="connsiteX2" fmla="*/ 1517515 w 1517515"/>
              <a:gd name="connsiteY2" fmla="*/ 1420243 h 1439699"/>
              <a:gd name="connsiteX3" fmla="*/ 1517515 w 1517515"/>
              <a:gd name="connsiteY3" fmla="*/ 1420243 h 143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515" h="1439699">
                <a:moveTo>
                  <a:pt x="0" y="1439699"/>
                </a:moveTo>
                <a:cubicBezTo>
                  <a:pt x="243191" y="721473"/>
                  <a:pt x="486383" y="3248"/>
                  <a:pt x="739302" y="5"/>
                </a:cubicBezTo>
                <a:cubicBezTo>
                  <a:pt x="992221" y="-3238"/>
                  <a:pt x="1517515" y="1420243"/>
                  <a:pt x="1517515" y="1420243"/>
                </a:cubicBezTo>
                <a:lnTo>
                  <a:pt x="1517515" y="142024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771800" y="3100898"/>
            <a:ext cx="0" cy="205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771800" y="357301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3888" y="310089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96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310089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102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338893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/>
              <a:t>直观解释：存款越接近</a:t>
            </a:r>
            <a:r>
              <a:rPr lang="en-US" altLang="zh-CN" sz="2400" i="1" dirty="0" smtClean="0"/>
              <a:t>102</a:t>
            </a:r>
            <a:r>
              <a:rPr lang="zh-CN" altLang="en-US" sz="2400" i="1" dirty="0" smtClean="0"/>
              <a:t>万，信用越高，越接近</a:t>
            </a:r>
            <a:r>
              <a:rPr lang="en-US" altLang="zh-CN" sz="2400" i="1" dirty="0" smtClean="0"/>
              <a:t>96</a:t>
            </a:r>
            <a:r>
              <a:rPr lang="zh-CN" altLang="en-US" sz="2400" i="1" dirty="0" smtClean="0"/>
              <a:t>万越低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68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16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17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6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</a:t>
            </a:r>
            <a:endParaRPr lang="en-GB" dirty="0"/>
          </a:p>
        </p:txBody>
      </p:sp>
      <p:graphicFrame>
        <p:nvGraphicFramePr>
          <p:cNvPr id="193550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6888"/>
              </p:ext>
            </p:extLst>
          </p:nvPr>
        </p:nvGraphicFramePr>
        <p:xfrm>
          <a:off x="351482" y="2054225"/>
          <a:ext cx="3500438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57" name="公式" r:id="rId3" imgW="1866600" imgH="965160" progId="Equation.3">
                  <p:embed/>
                </p:oleObj>
              </mc:Choice>
              <mc:Fallback>
                <p:oleObj name="公式" r:id="rId3" imgW="1866600" imgH="965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82" y="2054225"/>
                        <a:ext cx="3500438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866775" y="4292600"/>
          <a:ext cx="5681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58" name="Equation" r:id="rId5" imgW="2438280" imgH="888840" progId="Equation.3">
                  <p:embed/>
                </p:oleObj>
              </mc:Choice>
              <mc:Fallback>
                <p:oleObj name="Equation" r:id="rId5" imgW="243828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292600"/>
                        <a:ext cx="5681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8A93-B8FE-4D39-817C-B50CD7D8D528}" type="slidenum">
              <a:rPr lang="tr-TR"/>
              <a:pPr/>
              <a:t>18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704088"/>
            <a:ext cx="502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660400" y="4056888"/>
            <a:ext cx="787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训练集中的（</a:t>
            </a:r>
            <a:r>
              <a:rPr lang="en-US" altLang="zh-CN" sz="1800" dirty="0" err="1" smtClean="0"/>
              <a:t>x</a:t>
            </a:r>
            <a:r>
              <a:rPr lang="en-US" altLang="zh-CN" sz="1800" baseline="30000" dirty="0" err="1" smtClean="0"/>
              <a:t>t</a:t>
            </a:r>
            <a:r>
              <a:rPr lang="en-US" altLang="zh-CN" sz="1800" dirty="0" err="1" smtClean="0"/>
              <a:t>,r</a:t>
            </a:r>
            <a:r>
              <a:rPr lang="en-US" altLang="zh-CN" sz="1800" baseline="30000" dirty="0" err="1" smtClean="0"/>
              <a:t>t</a:t>
            </a:r>
            <a:r>
              <a:rPr lang="zh-CN" altLang="en-US" sz="1800" dirty="0" smtClean="0"/>
              <a:t>）看作是来自未知的联合概率密度</a:t>
            </a:r>
            <a:r>
              <a:rPr lang="en-US" altLang="zh-CN" sz="1800" dirty="0" smtClean="0"/>
              <a:t>p(</a:t>
            </a:r>
            <a:r>
              <a:rPr lang="en-US" altLang="zh-CN" sz="1800" dirty="0" err="1" smtClean="0"/>
              <a:t>x,r</a:t>
            </a:r>
            <a:r>
              <a:rPr lang="en-US" altLang="zh-CN" sz="1800" dirty="0" smtClean="0"/>
              <a:t>),</a:t>
            </a:r>
            <a:r>
              <a:rPr lang="zh-CN" altLang="en-US" sz="1800" dirty="0" smtClean="0"/>
              <a:t>样本对数似然为：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866775" y="6356350"/>
            <a:ext cx="38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后一项不依赖于参数估计可省去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</a:t>
            </a:r>
            <a:r>
              <a:rPr lang="tr-TR" dirty="0" smtClean="0"/>
              <a:t>: </a:t>
            </a:r>
            <a:r>
              <a:rPr lang="tr-TR" dirty="0"/>
              <a:t>From LogL to Error</a:t>
            </a:r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85786" y="2285992"/>
          <a:ext cx="713581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7" name="Equation" r:id="rId3" imgW="2933640" imgH="1460160" progId="Equation.3">
                  <p:embed/>
                </p:oleObj>
              </mc:Choice>
              <mc:Fallback>
                <p:oleObj name="Equation" r:id="rId3" imgW="2933640" imgH="1460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5992"/>
                        <a:ext cx="7135813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7D6B-A9B7-45E1-8CE2-160916E46020}" type="slidenum">
              <a:rPr lang="tr-TR"/>
              <a:pPr/>
              <a:t>19</a:t>
            </a:fld>
            <a:endParaRPr lang="tr-TR"/>
          </a:p>
        </p:txBody>
      </p:sp>
      <p:sp>
        <p:nvSpPr>
          <p:cNvPr id="3" name="上箭头标注 2"/>
          <p:cNvSpPr/>
          <p:nvPr/>
        </p:nvSpPr>
        <p:spPr>
          <a:xfrm>
            <a:off x="1763688" y="5805264"/>
            <a:ext cx="2736304" cy="576064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最小二乘估计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参数方法</a:t>
            </a:r>
            <a:endParaRPr lang="en-GB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7D56-5731-4A3A-9775-621774C4CDB3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zh-CN" altLang="en-US" dirty="0" smtClean="0"/>
              <a:t>线性回归</a:t>
            </a:r>
            <a:endParaRPr lang="tr-TR" dirty="0"/>
          </a:p>
        </p:txBody>
      </p:sp>
      <p:graphicFrame>
        <p:nvGraphicFramePr>
          <p:cNvPr id="197640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5" name="Equation" r:id="rId3" imgW="1498320" imgH="241200" progId="Equation.3">
                  <p:embed/>
                </p:oleObj>
              </mc:Choice>
              <mc:Fallback>
                <p:oleObj name="Equation" r:id="rId3" imgW="1498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4488"/>
                        <a:ext cx="32242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6" name="Equation" r:id="rId5" imgW="1841400" imgH="736560" progId="Equation.3">
                  <p:embed/>
                </p:oleObj>
              </mc:Choice>
              <mc:Fallback>
                <p:oleObj name="Equation" r:id="rId5" imgW="1841400" imgH="736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276475"/>
                        <a:ext cx="44291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7" name="Equation" r:id="rId7" imgW="2806560" imgH="711000" progId="Equation.3">
                  <p:embed/>
                </p:oleObj>
              </mc:Choice>
              <mc:Fallback>
                <p:oleObj name="Equation" r:id="rId7" imgW="280656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49725"/>
                        <a:ext cx="61769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22688" y="5734050"/>
          <a:ext cx="1408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8" name="Equation" r:id="rId9" imgW="622080" imgH="228600" progId="Equation.3">
                  <p:embed/>
                </p:oleObj>
              </mc:Choice>
              <mc:Fallback>
                <p:oleObj name="Equation" r:id="rId9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734050"/>
                        <a:ext cx="14081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00098"/>
          </a:xfrm>
        </p:spPr>
        <p:txBody>
          <a:bodyPr/>
          <a:lstStyle/>
          <a:p>
            <a:r>
              <a:rPr lang="zh-CN" altLang="en-US" dirty="0" smtClean="0"/>
              <a:t>多项式回归</a:t>
            </a:r>
            <a:endParaRPr lang="tr-TR" dirty="0"/>
          </a:p>
        </p:txBody>
      </p:sp>
      <p:graphicFrame>
        <p:nvGraphicFramePr>
          <p:cNvPr id="198666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3537437"/>
              </p:ext>
            </p:extLst>
          </p:nvPr>
        </p:nvGraphicFramePr>
        <p:xfrm>
          <a:off x="467544" y="1412776"/>
          <a:ext cx="80502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9" name="Equation" r:id="rId3" imgW="3568680" imgH="266400" progId="Equation.3">
                  <p:embed/>
                </p:oleObj>
              </mc:Choice>
              <mc:Fallback>
                <p:oleObj name="Equation" r:id="rId3" imgW="35686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80502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9927938"/>
              </p:ext>
            </p:extLst>
          </p:nvPr>
        </p:nvGraphicFramePr>
        <p:xfrm>
          <a:off x="1428750" y="3348707"/>
          <a:ext cx="57070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0" name="Equation" r:id="rId5" imgW="2539800" imgH="965160" progId="Equation.3">
                  <p:embed/>
                </p:oleObj>
              </mc:Choice>
              <mc:Fallback>
                <p:oleObj name="Equation" r:id="rId5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48707"/>
                        <a:ext cx="57070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25429605"/>
              </p:ext>
            </p:extLst>
          </p:nvPr>
        </p:nvGraphicFramePr>
        <p:xfrm>
          <a:off x="2538413" y="5710833"/>
          <a:ext cx="2484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1" name="Equation" r:id="rId7" imgW="1054080" imgH="253800" progId="Equation.3">
                  <p:embed/>
                </p:oleObj>
              </mc:Choice>
              <mc:Fallback>
                <p:oleObj name="Equation" r:id="rId7" imgW="10540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710833"/>
                        <a:ext cx="24844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21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3728" y="2348880"/>
                <a:ext cx="35530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𝑨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348880"/>
                <a:ext cx="3553024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示例：</a:t>
            </a:r>
            <a:r>
              <a:rPr lang="en-US" altLang="zh-CN" sz="2400" dirty="0" err="1" smtClean="0"/>
              <a:t>reg_w</a:t>
            </a:r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reg_w.crDataset_log</a:t>
            </a:r>
            <a:r>
              <a:rPr lang="en-US" altLang="zh-CN" sz="2400" dirty="0" smtClean="0"/>
              <a:t>(number</a:t>
            </a:r>
            <a:r>
              <a:rPr lang="en-US" altLang="zh-CN" sz="2400" dirty="0"/>
              <a:t>),</a:t>
            </a:r>
            <a:r>
              <a:rPr lang="zh-CN" altLang="en-US" sz="2400" dirty="0"/>
              <a:t>再</a:t>
            </a:r>
            <a:r>
              <a:rPr lang="en-US" altLang="zh-CN" sz="2400" dirty="0" err="1"/>
              <a:t>reg_w.reg_plot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x,r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注意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的计算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92896"/>
            <a:ext cx="4870302" cy="3652727"/>
          </a:xfrm>
          <a:prstGeom prst="rect">
            <a:avLst/>
          </a:prstGeom>
        </p:spPr>
      </p:pic>
      <p:sp>
        <p:nvSpPr>
          <p:cNvPr id="6" name="右箭头 5">
            <a:hlinkClick r:id="rId3" action="ppaction://hlinksldjump"/>
          </p:cNvPr>
          <p:cNvSpPr/>
          <p:nvPr/>
        </p:nvSpPr>
        <p:spPr>
          <a:xfrm>
            <a:off x="1763688" y="6093296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程序演示</a:t>
            </a:r>
            <a:endParaRPr lang="zh-CN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48088"/>
              </p:ext>
            </p:extLst>
          </p:nvPr>
        </p:nvGraphicFramePr>
        <p:xfrm>
          <a:off x="4716016" y="1916832"/>
          <a:ext cx="3264024" cy="435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08"/>
                <a:gridCol w="1088008"/>
                <a:gridCol w="1088008"/>
              </a:tblGrid>
              <a:tr h="55373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客户编号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存款（万）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信用评级</a:t>
                      </a:r>
                      <a:endParaRPr lang="zh-CN" altLang="en-US" sz="1200" dirty="0"/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150</a:t>
                      </a:r>
                      <a:endParaRPr kumimoji="0" lang="zh-CN" altLang="en-US" sz="12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49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sz="12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56</a:t>
                      </a:r>
                      <a:endParaRPr kumimoji="0" lang="zh-CN" altLang="en-US" sz="12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48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lt"/>
                        </a:rPr>
                        <a:t>8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lt"/>
                        </a:rPr>
                        <a:t>9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350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+mj-lt"/>
                        </a:rPr>
                        <a:t>10</a:t>
                      </a:r>
                      <a:endParaRPr lang="zh-CN" alt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</a:tr>
              <a:tr h="31641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6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其他误差度量方法</a:t>
            </a:r>
            <a:endParaRPr lang="tr-TR" dirty="0"/>
          </a:p>
        </p:txBody>
      </p:sp>
      <p:graphicFrame>
        <p:nvGraphicFramePr>
          <p:cNvPr id="19968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243263" y="1628775"/>
          <a:ext cx="40227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95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1628775"/>
                        <a:ext cx="40227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A283-1E54-4BCA-8BA3-566622128B8E}" type="slidenum">
              <a:rPr lang="tr-TR"/>
              <a:pPr/>
              <a:t>23</a:t>
            </a:fld>
            <a:endParaRPr lang="tr-TR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平方误差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相对平方误差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绝对误差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800" i="1" dirty="0" smtClean="0">
                <a:solidFill>
                  <a:schemeClr val="tx2"/>
                </a:solidFill>
              </a:rPr>
              <a:t>θ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X) = </a:t>
            </a:r>
            <a:r>
              <a:rPr lang="tr-TR" sz="4800" baseline="-10000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4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|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800" i="1" dirty="0" smtClean="0">
                <a:solidFill>
                  <a:schemeClr val="tx2"/>
                </a:solidFill>
              </a:rPr>
              <a:t> 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)|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ε-sensitive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敏感误差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i="1" dirty="0"/>
              <a:t>			</a:t>
            </a:r>
            <a:r>
              <a:rPr lang="tr-TR" sz="2400" i="1" dirty="0">
                <a:latin typeface="+mj-lt"/>
              </a:rPr>
              <a:t>E </a:t>
            </a:r>
            <a:r>
              <a:rPr lang="tr-TR" sz="2400" dirty="0" smtClean="0">
                <a:latin typeface="+mj-lt"/>
              </a:rPr>
              <a:t>(</a:t>
            </a:r>
            <a:r>
              <a:rPr lang="en-GB" i="1" dirty="0" smtClean="0"/>
              <a:t>θ </a:t>
            </a:r>
            <a:r>
              <a:rPr lang="tr-TR" sz="2400" dirty="0" smtClean="0">
                <a:latin typeface="+mj-lt"/>
              </a:rPr>
              <a:t>|</a:t>
            </a:r>
            <a:r>
              <a:rPr lang="tr-TR" sz="2400" dirty="0">
                <a:latin typeface="+mj-lt"/>
              </a:rPr>
              <a:t>X) = </a:t>
            </a:r>
            <a:r>
              <a:rPr lang="tr-TR" sz="4400" baseline="-10000" dirty="0">
                <a:latin typeface="+mj-lt"/>
              </a:rPr>
              <a:t>∑</a:t>
            </a:r>
            <a:r>
              <a:rPr lang="tr-TR" sz="2400" baseline="-10000" dirty="0">
                <a:latin typeface="+mj-lt"/>
              </a:rPr>
              <a:t> </a:t>
            </a:r>
            <a:r>
              <a:rPr lang="tr-TR" sz="2400" i="1" baseline="-4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 1(|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 smtClean="0">
                <a:latin typeface="+mj-lt"/>
              </a:rPr>
              <a:t>|</a:t>
            </a:r>
            <a:r>
              <a:rPr lang="en-GB" i="1" dirty="0" smtClean="0"/>
              <a:t> θ</a:t>
            </a:r>
            <a:r>
              <a:rPr lang="tr-TR" sz="2400" dirty="0" smtClean="0">
                <a:latin typeface="+mj-lt"/>
              </a:rPr>
              <a:t>)|&gt;</a:t>
            </a:r>
            <a:r>
              <a:rPr lang="tr-TR" sz="2400" dirty="0">
                <a:latin typeface="+mj-lt"/>
              </a:rPr>
              <a:t>ε) (|</a:t>
            </a:r>
            <a:r>
              <a:rPr lang="tr-TR" sz="2400" i="1" dirty="0">
                <a:latin typeface="+mj-lt"/>
              </a:rPr>
              <a:t>r</a:t>
            </a:r>
            <a:r>
              <a:rPr lang="tr-TR" sz="2400" i="1" baseline="30000" dirty="0">
                <a:latin typeface="+mj-lt"/>
              </a:rPr>
              <a:t>t </a:t>
            </a:r>
            <a:r>
              <a:rPr lang="tr-TR" sz="2400" dirty="0">
                <a:latin typeface="+mj-lt"/>
              </a:rPr>
              <a:t>–</a:t>
            </a:r>
            <a:r>
              <a:rPr lang="tr-TR" sz="2400" i="1" baseline="30000" dirty="0">
                <a:latin typeface="+mj-lt"/>
              </a:rPr>
              <a:t> </a:t>
            </a:r>
            <a:r>
              <a:rPr lang="tr-TR" sz="2400" i="1" dirty="0">
                <a:latin typeface="+mj-lt"/>
              </a:rPr>
              <a:t>g</a:t>
            </a:r>
            <a:r>
              <a:rPr lang="tr-TR" sz="2400" dirty="0">
                <a:latin typeface="+mj-lt"/>
              </a:rPr>
              <a:t>(</a:t>
            </a:r>
            <a:r>
              <a:rPr lang="tr-TR" sz="2400" i="1" dirty="0">
                <a:latin typeface="+mj-lt"/>
              </a:rPr>
              <a:t>x</a:t>
            </a:r>
            <a:r>
              <a:rPr lang="tr-TR" sz="2400" i="1" baseline="30000" dirty="0">
                <a:latin typeface="+mj-lt"/>
              </a:rPr>
              <a:t>t</a:t>
            </a:r>
            <a:r>
              <a:rPr lang="tr-TR" sz="2400" dirty="0">
                <a:latin typeface="+mj-lt"/>
              </a:rPr>
              <a:t>|</a:t>
            </a:r>
            <a:r>
              <a:rPr lang="en-GB" sz="2400" i="1" dirty="0">
                <a:latin typeface="+mj-lt"/>
              </a:rPr>
              <a:t>θ</a:t>
            </a:r>
            <a:r>
              <a:rPr lang="tr-TR" sz="2400" dirty="0">
                <a:latin typeface="+mj-lt"/>
              </a:rPr>
              <a:t>)| – ε)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endParaRPr lang="tr-TR" dirty="0"/>
          </a:p>
        </p:txBody>
      </p:sp>
      <p:graphicFrame>
        <p:nvGraphicFramePr>
          <p:cNvPr id="199690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02163" y="2500313"/>
          <a:ext cx="36195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96" name="Equation" r:id="rId5" imgW="1765080" imgH="888840" progId="Equation.3">
                  <p:embed/>
                </p:oleObj>
              </mc:Choice>
              <mc:Fallback>
                <p:oleObj name="Equation" r:id="rId5" imgW="176508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00313"/>
                        <a:ext cx="36195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偏倚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方差（调整模型复杂度）</a:t>
            </a:r>
            <a:endParaRPr lang="tr-TR" dirty="0"/>
          </a:p>
        </p:txBody>
      </p:sp>
      <p:graphicFrame>
        <p:nvGraphicFramePr>
          <p:cNvPr id="20071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0" y="3816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8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63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1E6A-6C53-4A9D-A5C2-B99419ADC8C8}" type="slidenum">
              <a:rPr lang="tr-TR">
                <a:latin typeface="+mj-lt"/>
              </a:rPr>
              <a:pPr/>
              <a:t>24</a:t>
            </a:fld>
            <a:endParaRPr lang="tr-TR">
              <a:latin typeface="+mj-lt"/>
            </a:endParaRPr>
          </a:p>
        </p:txBody>
      </p:sp>
      <p:grpSp>
        <p:nvGrpSpPr>
          <p:cNvPr id="200732" name="Group 28"/>
          <p:cNvGrpSpPr>
            <a:grpSpLocks/>
          </p:cNvGrpSpPr>
          <p:nvPr/>
        </p:nvGrpSpPr>
        <p:grpSpPr bwMode="auto">
          <a:xfrm>
            <a:off x="161925" y="4437112"/>
            <a:ext cx="8820150" cy="925512"/>
            <a:chOff x="38" y="2371"/>
            <a:chExt cx="5556" cy="583"/>
          </a:xfrm>
        </p:grpSpPr>
        <p:graphicFrame>
          <p:nvGraphicFramePr>
            <p:cNvPr id="2007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120646"/>
                </p:ext>
              </p:extLst>
            </p:nvPr>
          </p:nvGraphicFramePr>
          <p:xfrm>
            <a:off x="38" y="2371"/>
            <a:ext cx="555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86" name="Equation" r:id="rId5" imgW="4597200" imgH="253800" progId="Equation.3">
                    <p:embed/>
                  </p:oleObj>
                </mc:Choice>
                <mc:Fallback>
                  <p:oleObj name="Equation" r:id="rId5" imgW="4597200" imgH="2538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" y="2371"/>
                          <a:ext cx="5556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2562" y="2721"/>
              <a:ext cx="3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bias</a:t>
              </a:r>
            </a:p>
          </p:txBody>
        </p:sp>
        <p:sp>
          <p:nvSpPr>
            <p:cNvPr id="200725" name="Text Box 21"/>
            <p:cNvSpPr txBox="1">
              <a:spLocks noChangeArrowheads="1"/>
            </p:cNvSpPr>
            <p:nvPr/>
          </p:nvSpPr>
          <p:spPr bwMode="auto">
            <a:xfrm>
              <a:off x="4339" y="2721"/>
              <a:ext cx="6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variance</a:t>
              </a:r>
            </a:p>
          </p:txBody>
        </p:sp>
      </p:grpSp>
      <p:grpSp>
        <p:nvGrpSpPr>
          <p:cNvPr id="200727" name="Group 23"/>
          <p:cNvGrpSpPr>
            <a:grpSpLocks/>
          </p:cNvGrpSpPr>
          <p:nvPr/>
        </p:nvGrpSpPr>
        <p:grpSpPr bwMode="auto">
          <a:xfrm>
            <a:off x="1077913" y="2443169"/>
            <a:ext cx="6986588" cy="773113"/>
            <a:chOff x="634" y="3267"/>
            <a:chExt cx="4401" cy="487"/>
          </a:xfrm>
        </p:grpSpPr>
        <p:graphicFrame>
          <p:nvGraphicFramePr>
            <p:cNvPr id="2007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991343"/>
                </p:ext>
              </p:extLst>
            </p:nvPr>
          </p:nvGraphicFramePr>
          <p:xfrm>
            <a:off x="634" y="3267"/>
            <a:ext cx="44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87" name="Equation" r:id="rId7" imgW="3174840" imgH="228600" progId="Equation.3">
                    <p:embed/>
                  </p:oleObj>
                </mc:Choice>
                <mc:Fallback>
                  <p:oleObj name="Equation" r:id="rId7" imgW="3174840" imgH="22860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3267"/>
                          <a:ext cx="44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9" name="Text Box 25"/>
            <p:cNvSpPr txBox="1">
              <a:spLocks noChangeArrowheads="1"/>
            </p:cNvSpPr>
            <p:nvPr/>
          </p:nvSpPr>
          <p:spPr bwMode="auto">
            <a:xfrm>
              <a:off x="2562" y="3521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noise</a:t>
              </a:r>
            </a:p>
          </p:txBody>
        </p:sp>
        <p:sp>
          <p:nvSpPr>
            <p:cNvPr id="200730" name="Text Box 26"/>
            <p:cNvSpPr txBox="1">
              <a:spLocks noChangeArrowheads="1"/>
            </p:cNvSpPr>
            <p:nvPr/>
          </p:nvSpPr>
          <p:spPr bwMode="auto">
            <a:xfrm>
              <a:off x="4059" y="3521"/>
              <a:ext cx="91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800" i="1" dirty="0">
                  <a:solidFill>
                    <a:schemeClr val="tx2"/>
                  </a:solidFill>
                  <a:latin typeface="+mj-lt"/>
                </a:rPr>
                <a:t>squared error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77913" y="1847088"/>
            <a:ext cx="399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期望平方误差表示为：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77913" y="3284984"/>
            <a:ext cx="6734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前者是噪声的方差，是由</a:t>
            </a:r>
            <a:r>
              <a:rPr lang="en-US" altLang="zh-CN" sz="2000" dirty="0" smtClean="0"/>
              <a:t>r=f(x)+</a:t>
            </a:r>
            <a:r>
              <a:rPr lang="en-US" altLang="zh-CN" sz="2000" dirty="0" smtClean="0">
                <a:sym typeface="Symbol" panose="05050102010706020507" pitchFamily="18" charset="2"/>
              </a:rPr>
              <a:t></a:t>
            </a:r>
            <a:r>
              <a:rPr lang="zh-CN" altLang="en-US" sz="2000" dirty="0" smtClean="0">
                <a:sym typeface="Symbol" panose="05050102010706020507" pitchFamily="18" charset="2"/>
              </a:rPr>
              <a:t>中</a:t>
            </a:r>
            <a:r>
              <a:rPr lang="en-US" altLang="zh-CN" sz="2000" dirty="0" smtClean="0">
                <a:sym typeface="Symbol" panose="05050102010706020507" pitchFamily="18" charset="2"/>
              </a:rPr>
              <a:t></a:t>
            </a:r>
            <a:r>
              <a:rPr lang="zh-CN" altLang="en-US" sz="2000" dirty="0" smtClean="0">
                <a:sym typeface="Symbol" panose="05050102010706020507" pitchFamily="18" charset="2"/>
              </a:rPr>
              <a:t>带来的，无法消除。后者是度量估计</a:t>
            </a:r>
            <a:r>
              <a:rPr lang="en-US" altLang="zh-CN" sz="2000" dirty="0" smtClean="0">
                <a:sym typeface="Symbol" panose="05050102010706020507" pitchFamily="18" charset="2"/>
              </a:rPr>
              <a:t>g(x)</a:t>
            </a:r>
            <a:r>
              <a:rPr lang="zh-CN" altLang="en-US" sz="2000" dirty="0" smtClean="0">
                <a:sym typeface="Symbol" panose="05050102010706020507" pitchFamily="18" charset="2"/>
              </a:rPr>
              <a:t>与期望偏离的程度，不同的样本，估计的</a:t>
            </a:r>
            <a:r>
              <a:rPr lang="en-US" altLang="zh-CN" sz="2000" dirty="0" smtClean="0">
                <a:sym typeface="Symbol" panose="05050102010706020507" pitchFamily="18" charset="2"/>
              </a:rPr>
              <a:t>g(x)</a:t>
            </a:r>
            <a:r>
              <a:rPr lang="zh-CN" altLang="en-US" sz="2000" dirty="0" smtClean="0">
                <a:sym typeface="Symbol" panose="05050102010706020507" pitchFamily="18" charset="2"/>
              </a:rPr>
              <a:t>可好可坏，可以用期望估计好坏程度：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endParaRPr lang="en-US" altLang="zh-CN" sz="2000" dirty="0">
              <a:sym typeface="Symbol" panose="05050102010706020507" pitchFamily="18" charset="2"/>
            </a:endParaRPr>
          </a:p>
          <a:p>
            <a:endParaRPr lang="en-US" altLang="zh-CN" sz="2000" dirty="0" smtClean="0">
              <a:sym typeface="Symbol" panose="05050102010706020507" pitchFamily="18" charset="2"/>
            </a:endParaRPr>
          </a:p>
          <a:p>
            <a:endParaRPr lang="en-US" altLang="zh-CN" sz="2000" dirty="0">
              <a:sym typeface="Symbol" panose="05050102010706020507" pitchFamily="18" charset="2"/>
            </a:endParaRPr>
          </a:p>
          <a:p>
            <a:endParaRPr lang="en-US" altLang="zh-CN" sz="2000" dirty="0" smtClean="0">
              <a:sym typeface="Symbol" panose="05050102010706020507" pitchFamily="18" charset="2"/>
            </a:endParaRPr>
          </a:p>
          <a:p>
            <a:r>
              <a:rPr lang="zh-CN" altLang="en-US" sz="2000" dirty="0" smtClean="0">
                <a:sym typeface="Symbol" panose="05050102010706020507" pitchFamily="18" charset="2"/>
              </a:rPr>
              <a:t>偏倚度量不考虑样本变化的影响时</a:t>
            </a:r>
            <a:r>
              <a:rPr lang="en-US" altLang="zh-CN" sz="2000" dirty="0" smtClean="0">
                <a:sym typeface="Symbol" panose="05050102010706020507" pitchFamily="18" charset="2"/>
              </a:rPr>
              <a:t>g(x)</a:t>
            </a:r>
            <a:r>
              <a:rPr lang="zh-CN" altLang="en-US" sz="2000" dirty="0" smtClean="0">
                <a:sym typeface="Symbol" panose="05050102010706020507" pitchFamily="18" charset="2"/>
              </a:rPr>
              <a:t>的错误程度；方差度量当样本变化时</a:t>
            </a:r>
            <a:r>
              <a:rPr lang="en-US" altLang="zh-CN" sz="2000" dirty="0" smtClean="0">
                <a:sym typeface="Symbol" panose="05050102010706020507" pitchFamily="18" charset="2"/>
              </a:rPr>
              <a:t>g(x)</a:t>
            </a:r>
            <a:r>
              <a:rPr lang="zh-CN" altLang="en-US" sz="2000" dirty="0" smtClean="0">
                <a:sym typeface="Symbol" panose="05050102010706020507" pitchFamily="18" charset="2"/>
              </a:rPr>
              <a:t>在期望值</a:t>
            </a:r>
            <a:r>
              <a:rPr lang="en-US" altLang="zh-CN" sz="2000" dirty="0" smtClean="0">
                <a:sym typeface="Symbol" panose="05050102010706020507" pitchFamily="18" charset="2"/>
              </a:rPr>
              <a:t>E(g(x))</a:t>
            </a:r>
            <a:r>
              <a:rPr lang="zh-CN" altLang="en-US" sz="2000" dirty="0" smtClean="0">
                <a:sym typeface="Symbol" panose="05050102010706020507" pitchFamily="18" charset="2"/>
              </a:rPr>
              <a:t>附近波动的程度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426414" y="2846394"/>
            <a:ext cx="217594" cy="56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估计偏倚与方差</a:t>
            </a:r>
            <a:endParaRPr lang="tr-TR" dirty="0"/>
          </a:p>
        </p:txBody>
      </p:sp>
      <p:graphicFrame>
        <p:nvGraphicFramePr>
          <p:cNvPr id="203788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981200" y="3213100"/>
          <a:ext cx="493395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41" name="Equation" r:id="rId3" imgW="2438280" imgH="1282680" progId="Equation.3">
                  <p:embed/>
                </p:oleObj>
              </mc:Choice>
              <mc:Fallback>
                <p:oleObj name="Equation" r:id="rId3" imgW="2438280" imgH="1282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13100"/>
                        <a:ext cx="4933950" cy="259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56A-10CA-4B09-9ADB-456312E58732}" type="slidenum">
              <a:rPr lang="tr-TR">
                <a:latin typeface="+mj-lt"/>
              </a:rPr>
              <a:pPr/>
              <a:t>25</a:t>
            </a:fld>
            <a:endParaRPr lang="tr-TR">
              <a:latin typeface="+mj-lt"/>
            </a:endParaRPr>
          </a:p>
        </p:txBody>
      </p:sp>
      <p:sp>
        <p:nvSpPr>
          <p:cNvPr id="20378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个样本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M </a:t>
            </a: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用于拟合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偏倚</a:t>
            </a:r>
            <a:r>
              <a:rPr lang="tr-TR" dirty="0" smtClean="0"/>
              <a:t>/</a:t>
            </a:r>
            <a:r>
              <a:rPr lang="zh-CN" altLang="en-US" dirty="0" smtClean="0"/>
              <a:t>方差两难选择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0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例子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: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g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)=2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无方差但有高偏倚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	g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)= </a:t>
                </a:r>
                <a:r>
                  <a:rPr lang="tr-TR" sz="4800" baseline="-10000" dirty="0">
                    <a:solidFill>
                      <a:schemeClr val="tx2"/>
                    </a:solidFill>
                    <a:latin typeface="+mj-lt"/>
                  </a:rPr>
                  <a:t>∑</a:t>
                </a:r>
                <a:r>
                  <a:rPr lang="tr-TR" i="1" baseline="-40000" dirty="0">
                    <a:solidFill>
                      <a:schemeClr val="tx2"/>
                    </a:solidFill>
                    <a:latin typeface="+mj-lt"/>
                  </a:rPr>
                  <a:t>t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r</a:t>
                </a:r>
                <a:r>
                  <a:rPr lang="tr-TR" i="1" baseline="30000" dirty="0">
                    <a:solidFill>
                      <a:schemeClr val="tx2"/>
                    </a:solidFill>
                    <a:latin typeface="+mj-lt"/>
                  </a:rPr>
                  <a:t>t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/N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有低偏倚，但有方差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当我们增加复杂性时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, 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		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偏倚下降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(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更好地拟合数据，即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更小 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)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但方差增加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>
                  <a:buFont typeface="Wingdings" pitchFamily="2" charset="2"/>
                  <a:buNone/>
                </a:pP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		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(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拟合随数据变化更大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j-lt"/>
                  </a:rPr>
                  <a:t>,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𝑔</m:t>
                        </m:r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更大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)</a:t>
                </a:r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偏倚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/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方差两难选择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: 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(Geman et al., 1992)</a:t>
                </a:r>
              </a:p>
            </p:txBody>
          </p:sp>
        </mc:Choice>
        <mc:Fallback xmlns="">
          <p:sp>
            <p:nvSpPr>
              <p:cNvPr id="204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611B-9ADB-4B57-86F8-8A35B7E08561}" type="slidenum">
              <a:rPr lang="tr-TR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5F0F-24EB-4AC7-B66D-107FCC1570C8}" type="slidenum">
              <a:rPr lang="tr-TR"/>
              <a:pPr/>
              <a:t>27</a:t>
            </a:fld>
            <a:endParaRPr lang="tr-TR"/>
          </a:p>
        </p:txBody>
      </p:sp>
      <p:pic>
        <p:nvPicPr>
          <p:cNvPr id="205841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414338"/>
            <a:ext cx="71342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7885113" y="16287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8101013" y="1617663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bias</a:t>
            </a: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003800" y="44370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3924300" y="5373688"/>
            <a:ext cx="97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692275" y="968375"/>
            <a:ext cx="30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5940425" y="197643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3333FF"/>
                </a:solidFill>
                <a:latin typeface="+mj-lt"/>
              </a:rPr>
              <a:t>g</a:t>
            </a:r>
            <a:r>
              <a:rPr lang="tr-TR" sz="2400" i="1" baseline="-25000" dirty="0">
                <a:solidFill>
                  <a:srgbClr val="3333FF"/>
                </a:solidFill>
                <a:latin typeface="+mj-lt"/>
              </a:rPr>
              <a:t>i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8101013" y="2047875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rgbClr val="FF0000"/>
                </a:solidFill>
                <a:latin typeface="+mj-lt"/>
              </a:rPr>
              <a:t>g</a:t>
            </a:r>
            <a:endParaRPr lang="tr-TR" sz="2400" i="1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5845" name="Line 21"/>
          <p:cNvSpPr>
            <a:spLocks noChangeShapeType="1"/>
          </p:cNvSpPr>
          <p:nvPr/>
        </p:nvSpPr>
        <p:spPr bwMode="auto">
          <a:xfrm>
            <a:off x="8243888" y="2133600"/>
            <a:ext cx="144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101013" y="1184275"/>
            <a:ext cx="30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solidFill>
                  <a:srgbClr val="66FF33"/>
                </a:solidFill>
                <a:latin typeface="Lucida Bright" pitchFamily="18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0697" y="759230"/>
                <a:ext cx="2574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sin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⁡(1.5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97" y="759230"/>
                <a:ext cx="257410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多项式回归</a:t>
            </a:r>
            <a:endParaRPr lang="tr-TR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6FC5-0337-43BE-B707-24F4E94448E5}" type="slidenum">
              <a:rPr lang="tr-TR"/>
              <a:pPr/>
              <a:t>28</a:t>
            </a:fld>
            <a:endParaRPr lang="tr-TR"/>
          </a:p>
        </p:txBody>
      </p:sp>
      <p:pic>
        <p:nvPicPr>
          <p:cNvPr id="2068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5476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356100" y="3213100"/>
            <a:ext cx="1963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 “min error”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4859338" y="3644900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CB49-70D8-4C15-89A6-E9AEDD8E63B1}" type="slidenum">
              <a:rPr lang="tr-TR"/>
              <a:pPr/>
              <a:t>29</a:t>
            </a:fld>
            <a:endParaRPr lang="tr-TR"/>
          </a:p>
        </p:txBody>
      </p:sp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89229"/>
            <a:ext cx="72294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3276600" y="4713288"/>
            <a:ext cx="1704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Best fit, “elbow”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H="1">
            <a:off x="3203575" y="44370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2" name="文本框 1"/>
          <p:cNvSpPr txBox="1"/>
          <p:nvPr/>
        </p:nvSpPr>
        <p:spPr>
          <a:xfrm>
            <a:off x="827584" y="196994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模型选择</a:t>
            </a:r>
            <a:r>
              <a:rPr lang="en-US" altLang="zh-CN" smtClean="0"/>
              <a:t>—</a:t>
            </a:r>
            <a:r>
              <a:rPr lang="zh-CN" altLang="en-US" smtClean="0"/>
              <a:t>交叉检验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endParaRPr lang="en-GB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Lucida Calligraphy" pitchFamily="66" charset="0"/>
              </a:rPr>
              <a:t>样本</a:t>
            </a:r>
            <a:r>
              <a:rPr lang="tr-TR" dirty="0" smtClean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= { 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 </a:t>
            </a:r>
            <a:r>
              <a:rPr lang="tr-TR" dirty="0">
                <a:solidFill>
                  <a:schemeClr val="tx2"/>
                </a:solidFill>
              </a:rPr>
              <a:t>}</a:t>
            </a:r>
            <a:r>
              <a:rPr lang="tr-TR" i="1" baseline="-25000" dirty="0">
                <a:solidFill>
                  <a:schemeClr val="tx2"/>
                </a:solidFill>
              </a:rPr>
              <a:t>t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~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（即</a:t>
            </a:r>
            <a:r>
              <a:rPr lang="tr-TR" altLang="zh-CN" i="1" dirty="0">
                <a:solidFill>
                  <a:schemeClr val="tx2"/>
                </a:solidFill>
              </a:rPr>
              <a:t>x</a:t>
            </a:r>
            <a:r>
              <a:rPr lang="tr-TR" altLang="zh-CN" i="1" baseline="30000" dirty="0">
                <a:solidFill>
                  <a:schemeClr val="tx2"/>
                </a:solidFill>
              </a:rPr>
              <a:t>t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是从概率密度为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p(x)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中抽取的实例）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参数估计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假定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400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为某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一种形式，估计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 smtClean="0">
                <a:solidFill>
                  <a:schemeClr val="tx2"/>
                </a:solidFill>
              </a:rPr>
              <a:t> 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</a:rPr>
              <a:t>使得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X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最可能来自于</a:t>
            </a:r>
            <a:r>
              <a:rPr lang="tr-TR" altLang="zh-CN" i="1" dirty="0">
                <a:solidFill>
                  <a:schemeClr val="tx2"/>
                </a:solidFill>
              </a:rPr>
              <a:t>p 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tr-TR" altLang="zh-CN" i="1" dirty="0">
                <a:solidFill>
                  <a:schemeClr val="tx2"/>
                </a:solidFill>
              </a:rPr>
              <a:t>x </a:t>
            </a:r>
            <a:r>
              <a:rPr lang="tr-TR" altLang="zh-CN" dirty="0">
                <a:solidFill>
                  <a:schemeClr val="tx2"/>
                </a:solidFill>
              </a:rPr>
              <a:t>|</a:t>
            </a:r>
            <a:r>
              <a:rPr lang="tr-TR" altLang="zh-CN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altLang="zh-CN" i="1" dirty="0">
                <a:solidFill>
                  <a:schemeClr val="tx2"/>
                </a:solidFill>
              </a:rPr>
              <a:t> </a:t>
            </a:r>
            <a:r>
              <a:rPr lang="tr-TR" altLang="zh-CN" dirty="0">
                <a:solidFill>
                  <a:schemeClr val="tx2"/>
                </a:solidFill>
              </a:rPr>
              <a:t>) 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例如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.,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估计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N (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的其中参数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4780435"/>
              </p:ext>
            </p:extLst>
          </p:nvPr>
        </p:nvGraphicFramePr>
        <p:xfrm>
          <a:off x="755576" y="5085184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4" name="Microsoft 公式 3.0" r:id="rId3" imgW="1409700" imgH="419100" progId="Equation.3">
                  <p:embed/>
                </p:oleObj>
              </mc:Choice>
              <mc:Fallback>
                <p:oleObj name="Microsoft 公式 3.0" r:id="rId3" imgW="1409700" imgH="419100" progId="Equation.3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85184"/>
                        <a:ext cx="32845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09942747"/>
              </p:ext>
            </p:extLst>
          </p:nvPr>
        </p:nvGraphicFramePr>
        <p:xfrm>
          <a:off x="4331667" y="4489847"/>
          <a:ext cx="37687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5" name="Microsoft 公式 3.0" r:id="rId5" imgW="1638300" imgH="1041400" progId="Equation.3">
                  <p:embed/>
                </p:oleObj>
              </mc:Choice>
              <mc:Fallback>
                <p:oleObj name="Microsoft 公式 3.0" r:id="rId5" imgW="1638300" imgH="10414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667" y="4489847"/>
                        <a:ext cx="3768725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模型选择</a:t>
            </a:r>
            <a:endParaRPr lang="tr-TR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交叉验证（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Cross-validation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测量在训练时没有使用的数据上的泛化分类精度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，选择泛化精度最大的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正 则化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惩罚复杂的模型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E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’=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数据上的误差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+ λ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.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模型复杂度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第二项可以看作是估计训练与检验误差之间的乐观项，可以用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Akaike’s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information criterion (AIC), Bayesian information criterion (BIC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计算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最小描述长度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(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MDL):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数据集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Kolmogorov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复杂度定义为数据的最短描述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结构风险最小化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(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SRM)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6712-1969-48E5-B41B-1EADF359533A}" type="slidenum">
              <a:rPr lang="tr-TR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贝叶斯模型选择</a:t>
            </a:r>
            <a:endParaRPr lang="tr-TR" dirty="0"/>
          </a:p>
        </p:txBody>
      </p:sp>
      <p:graphicFrame>
        <p:nvGraphicFramePr>
          <p:cNvPr id="21094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55763" y="2570163"/>
          <a:ext cx="56896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03" name="Equation" r:id="rId3" imgW="2603160" imgH="419040" progId="Equation.3">
                  <p:embed/>
                </p:oleObj>
              </mc:Choice>
              <mc:Fallback>
                <p:oleObj name="Equation" r:id="rId3" imgW="26031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70163"/>
                        <a:ext cx="56896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43BF-00AD-474E-B2EC-6D3F6FA21203}" type="slidenum">
              <a:rPr lang="tr-TR"/>
              <a:pPr/>
              <a:t>31</a:t>
            </a:fld>
            <a:endParaRPr lang="tr-T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16832"/>
            <a:ext cx="8229600" cy="46085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当已知一些模型的先验知识时，即已知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，则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对上式取对数则可以得到与前面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E’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类似的形式，即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i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en-US" altLang="zh-CN" i="1" dirty="0" err="1" smtClean="0">
                <a:solidFill>
                  <a:schemeClr val="tx2"/>
                </a:solidFill>
                <a:latin typeface="+mj-lt"/>
              </a:rPr>
              <a:t>ogp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model|data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)=</a:t>
            </a:r>
            <a:r>
              <a:rPr lang="en-US" altLang="zh-CN" i="1" dirty="0" err="1" smtClean="0">
                <a:solidFill>
                  <a:schemeClr val="tx2"/>
                </a:solidFill>
                <a:latin typeface="+mj-lt"/>
              </a:rPr>
              <a:t>logp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data|model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)+</a:t>
            </a:r>
            <a:r>
              <a:rPr lang="en-US" altLang="zh-CN" i="1" dirty="0" err="1" smtClean="0">
                <a:solidFill>
                  <a:schemeClr val="tx2"/>
                </a:solidFill>
                <a:latin typeface="+mj-lt"/>
              </a:rPr>
              <a:t>logp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(model)-c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数据的对数似然</a:t>
            </a:r>
            <a:r>
              <a:rPr lang="en-US" altLang="zh-CN" b="1" i="1" dirty="0" err="1">
                <a:solidFill>
                  <a:schemeClr val="tx2"/>
                </a:solidFill>
              </a:rPr>
              <a:t>logp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</a:rPr>
              <a:t>data|model</a:t>
            </a:r>
            <a:r>
              <a:rPr lang="en-US" altLang="zh-CN" b="1" dirty="0" smtClean="0">
                <a:solidFill>
                  <a:schemeClr val="tx2"/>
                </a:solidFill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</a:rPr>
              <a:t>，对应训练误差</a:t>
            </a:r>
            <a:r>
              <a:rPr lang="en-US" altLang="zh-CN" b="1" dirty="0" smtClean="0">
                <a:solidFill>
                  <a:schemeClr val="tx2"/>
                </a:solidFill>
              </a:rPr>
              <a:t>(-</a:t>
            </a:r>
            <a:r>
              <a:rPr lang="en-US" altLang="zh-CN" b="1" i="1" dirty="0" err="1" smtClean="0">
                <a:solidFill>
                  <a:schemeClr val="tx2"/>
                </a:solidFill>
              </a:rPr>
              <a:t>logl</a:t>
            </a:r>
            <a:r>
              <a:rPr lang="en-US" altLang="zh-CN" b="1" dirty="0" smtClean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而先验的对数似然</a:t>
            </a:r>
            <a:r>
              <a:rPr lang="en-US" altLang="zh-CN" b="1" i="1" dirty="0" err="1">
                <a:solidFill>
                  <a:schemeClr val="tx2"/>
                </a:solidFill>
              </a:rPr>
              <a:t>logp</a:t>
            </a:r>
            <a:r>
              <a:rPr lang="en-US" altLang="zh-CN" b="1" dirty="0">
                <a:solidFill>
                  <a:schemeClr val="tx2"/>
                </a:solidFill>
              </a:rPr>
              <a:t>(model</a:t>
            </a:r>
            <a:r>
              <a:rPr lang="en-US" altLang="zh-CN" b="1" dirty="0" smtClean="0">
                <a:solidFill>
                  <a:schemeClr val="tx2"/>
                </a:solidFill>
              </a:rPr>
              <a:t>)</a:t>
            </a:r>
            <a:r>
              <a:rPr lang="zh-CN" altLang="en-US" b="1" dirty="0">
                <a:solidFill>
                  <a:schemeClr val="tx2"/>
                </a:solidFill>
              </a:rPr>
              <a:t>对应</a:t>
            </a:r>
            <a:r>
              <a:rPr lang="zh-CN" altLang="en-US" b="1" dirty="0" smtClean="0">
                <a:solidFill>
                  <a:schemeClr val="tx2"/>
                </a:solidFill>
              </a:rPr>
              <a:t>罚项</a:t>
            </a:r>
            <a:endParaRPr lang="tr-TR" b="1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正则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当先验倾向于更简单的模型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贝叶斯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最大后验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(model|data)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对多个高后验概率加权平均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voting, ensembles: Chapter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17)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回归举例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214942" y="1571612"/>
            <a:ext cx="366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系数大小随多项式阶数的增加而增加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阶时两个参数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: [-0.0769, 0.0016]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2: [0.1682, -0.6657, 0.0080]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3: [0.4238, -2.5778, 3.4675, -0.0002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4: [-0.1093, 1.4356, </a:t>
            </a:r>
          </a:p>
          <a:p>
            <a:r>
              <a:rPr lang="tr-TR" sz="2400" dirty="0" smtClean="0">
                <a:solidFill>
                  <a:schemeClr val="tx2"/>
                </a:solidFill>
                <a:latin typeface="+mj-lt"/>
              </a:rPr>
              <a:t>-5.5007, 6.0454, -0.0019]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84784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892"/>
              </p:ext>
            </p:extLst>
          </p:nvPr>
        </p:nvGraphicFramePr>
        <p:xfrm>
          <a:off x="1123876" y="5157193"/>
          <a:ext cx="7048524" cy="88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42" name="Microsoft 公式 3.0" r:id="rId4" imgW="3581280" imgH="482400" progId="Equation.3">
                  <p:embed/>
                </p:oleObj>
              </mc:Choice>
              <mc:Fallback>
                <p:oleObj name="Microsoft 公式 3.0" r:id="rId4" imgW="35812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876" y="5157193"/>
                        <a:ext cx="7048524" cy="8833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5949280"/>
                <a:ext cx="77048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使用先验</a:t>
                </a:r>
                <a:r>
                  <a:rPr lang="en-US" altLang="zh-CN" sz="2000" i="1" dirty="0" smtClean="0"/>
                  <a:t>p(w)</a:t>
                </a:r>
                <a:r>
                  <a:rPr lang="en-US" altLang="zh-CN" sz="2000" dirty="0" smtClean="0"/>
                  <a:t>~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/>
                      </a:rPr>
                      <m:t>𝒩</m:t>
                    </m:r>
                    <m:r>
                      <a:rPr lang="en-US" altLang="zh-CN" sz="2000" b="0" i="1" smtClean="0">
                        <a:latin typeface="Cambria Math"/>
                      </a:rPr>
                      <m:t>(0,1/</m:t>
                    </m:r>
                    <m:r>
                      <a:rPr lang="zh-CN" altLang="en-US" sz="2000" b="0" i="1" smtClean="0">
                        <a:latin typeface="Cambria Math"/>
                      </a:rPr>
                      <m:t>𝜆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找降低误差并尽可能接近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。其越接近</a:t>
                </a:r>
                <a:r>
                  <a:rPr lang="en-US" altLang="zh-CN" sz="2000" dirty="0" smtClean="0"/>
                  <a:t>0,</a:t>
                </a:r>
                <a:r>
                  <a:rPr lang="zh-CN" altLang="en-US" sz="2000" dirty="0" smtClean="0"/>
                  <a:t>多项式会越平滑。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949280"/>
                <a:ext cx="7704856" cy="707886"/>
              </a:xfrm>
              <a:prstGeom prst="rect">
                <a:avLst/>
              </a:prstGeom>
              <a:blipFill rotWithShape="1">
                <a:blip r:embed="rId6"/>
                <a:stretch>
                  <a:fillRect l="-791" t="-6897" r="-870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6" name="矩形 5"/>
          <p:cNvSpPr/>
          <p:nvPr/>
        </p:nvSpPr>
        <p:spPr>
          <a:xfrm>
            <a:off x="755576" y="1267013"/>
            <a:ext cx="7488832" cy="3170099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产生数据</a:t>
            </a:r>
            <a:r>
              <a:rPr lang="en-US" altLang="zh-CN" sz="2000" b="1" dirty="0" smtClean="0"/>
              <a:t>: (</a:t>
            </a:r>
            <a:r>
              <a:rPr lang="zh-CN" altLang="en-US" sz="2000" b="1" dirty="0" smtClean="0"/>
              <a:t>对数形式</a:t>
            </a:r>
            <a:r>
              <a:rPr lang="en-US" altLang="zh-CN" sz="2000" b="1" dirty="0" smtClean="0"/>
              <a:t>)</a:t>
            </a:r>
          </a:p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crDataset_log</a:t>
            </a:r>
            <a:r>
              <a:rPr lang="en-US" altLang="zh-CN" sz="2000" dirty="0"/>
              <a:t>(number</a:t>
            </a:r>
            <a:r>
              <a:rPr lang="en-US" altLang="zh-CN" sz="2000" dirty="0" smtClean="0"/>
              <a:t>):      #number </a:t>
            </a:r>
            <a:r>
              <a:rPr lang="zh-CN" altLang="en-US" sz="2000" dirty="0" smtClean="0"/>
              <a:t>为产生数据数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x=array([</a:t>
            </a:r>
            <a:r>
              <a:rPr lang="en-US" altLang="zh-CN" sz="2000" dirty="0" err="1"/>
              <a:t>arange</a:t>
            </a:r>
            <a:r>
              <a:rPr lang="en-US" altLang="zh-CN" sz="2000" dirty="0"/>
              <a:t>(1,number+1),log(</a:t>
            </a:r>
            <a:r>
              <a:rPr lang="en-US" altLang="zh-CN" sz="2000" dirty="0" err="1"/>
              <a:t>arange</a:t>
            </a:r>
            <a:r>
              <a:rPr lang="en-US" altLang="zh-CN" sz="2000" dirty="0"/>
              <a:t>(1,number+1))]).</a:t>
            </a:r>
            <a:r>
              <a:rPr lang="en-US" altLang="zh-CN" sz="2000" dirty="0" smtClean="0"/>
              <a:t>T</a:t>
            </a:r>
          </a:p>
          <a:p>
            <a:r>
              <a:rPr lang="en-US" altLang="zh-CN" sz="2000" dirty="0" smtClean="0"/>
              <a:t>      #1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之间求对数，生成两列</a:t>
            </a:r>
            <a:endParaRPr lang="en-US" altLang="zh-CN" sz="2000" dirty="0"/>
          </a:p>
          <a:p>
            <a:r>
              <a:rPr lang="en-US" altLang="zh-CN" sz="2000" dirty="0" smtClean="0"/>
              <a:t>    x1=array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random.ranf</a:t>
            </a:r>
            <a:r>
              <a:rPr lang="en-US" altLang="zh-CN" sz="2000" dirty="0"/>
              <a:t>(number)]).</a:t>
            </a:r>
            <a:r>
              <a:rPr lang="en-US" altLang="zh-CN" sz="2000" dirty="0" smtClean="0"/>
              <a:t>T</a:t>
            </a:r>
          </a:p>
          <a:p>
            <a:r>
              <a:rPr lang="en-US" altLang="zh-CN" sz="2000" dirty="0" smtClean="0"/>
              <a:t>      #</a:t>
            </a:r>
            <a:r>
              <a:rPr lang="zh-CN" altLang="en-US" sz="2000" dirty="0" smtClean="0"/>
              <a:t>生成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个随机数</a:t>
            </a:r>
            <a:endParaRPr lang="en-US" altLang="zh-CN" sz="2000" dirty="0"/>
          </a:p>
          <a:p>
            <a:r>
              <a:rPr lang="en-US" altLang="zh-CN" sz="2000" dirty="0"/>
              <a:t>    x[:,1]+=x1[:,0</a:t>
            </a:r>
            <a:r>
              <a:rPr lang="en-US" altLang="zh-CN" sz="2000" dirty="0" smtClean="0"/>
              <a:t>]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#x</a:t>
            </a:r>
            <a:r>
              <a:rPr lang="zh-CN" altLang="en-US" sz="2000" dirty="0" smtClean="0"/>
              <a:t>的第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例（右边一列）加入扰动</a:t>
            </a:r>
            <a:endParaRPr lang="en-US" altLang="zh-CN" sz="2000" dirty="0"/>
          </a:p>
          <a:p>
            <a:r>
              <a:rPr lang="en-US" altLang="zh-CN" sz="2000" dirty="0"/>
              <a:t>    return 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57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D7C3-E12A-4BB1-B11B-67710BB9F2EE}" type="slidenum">
              <a:rPr lang="tr-TR" smtClean="0"/>
              <a:pPr/>
              <a:t>34</a:t>
            </a:fld>
            <a:endParaRPr lang="tr-TR"/>
          </a:p>
        </p:txBody>
      </p:sp>
      <p:sp>
        <p:nvSpPr>
          <p:cNvPr id="6" name="矩形 5"/>
          <p:cNvSpPr/>
          <p:nvPr/>
        </p:nvSpPr>
        <p:spPr>
          <a:xfrm>
            <a:off x="611560" y="902905"/>
            <a:ext cx="7776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reg_plot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dat,r</a:t>
            </a:r>
            <a:r>
              <a:rPr lang="en-US" altLang="zh-CN" sz="1600" dirty="0"/>
              <a:t>=1):#</a:t>
            </a:r>
            <a:r>
              <a:rPr lang="zh-CN" altLang="en-US" sz="1600" dirty="0"/>
              <a:t>画出原数据的散点图，以及多项式回归图。</a:t>
            </a:r>
            <a:r>
              <a:rPr lang="en-US" altLang="zh-CN" sz="1600" dirty="0" err="1"/>
              <a:t>dat</a:t>
            </a:r>
            <a:r>
              <a:rPr lang="zh-CN" altLang="en-US" sz="1600" dirty="0"/>
              <a:t>为原数据，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#r</a:t>
            </a:r>
            <a:r>
              <a:rPr lang="zh-CN" altLang="en-US" sz="1600" dirty="0"/>
              <a:t>为多项式的秩</a:t>
            </a:r>
            <a:r>
              <a:rPr lang="en-US" altLang="zh-CN" sz="1600" dirty="0"/>
              <a:t>,</a:t>
            </a:r>
            <a:r>
              <a:rPr lang="zh-CN" altLang="en-US" sz="1600" dirty="0"/>
              <a:t>缺省下为</a:t>
            </a:r>
            <a:r>
              <a:rPr lang="en-US" altLang="zh-CN" sz="1600" dirty="0"/>
              <a:t>1</a:t>
            </a:r>
            <a:r>
              <a:rPr lang="zh-CN" altLang="en-US" sz="1600" dirty="0"/>
              <a:t>，即线性回归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import </a:t>
            </a:r>
            <a:r>
              <a:rPr lang="en-US" altLang="zh-CN" sz="1600" dirty="0" err="1"/>
              <a:t>matplotlib.pyplot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plt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plt.scatter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[:,0],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[:,1</a:t>
            </a:r>
            <a:r>
              <a:rPr lang="en-US" altLang="zh-CN" sz="1600" dirty="0" smtClean="0"/>
              <a:t>]) </a:t>
            </a:r>
            <a:r>
              <a:rPr lang="en-US" altLang="zh-CN" sz="1600" dirty="0"/>
              <a:t># </a:t>
            </a:r>
            <a:r>
              <a:rPr lang="zh-CN" altLang="en-US" sz="1600" dirty="0"/>
              <a:t>画出原数据</a:t>
            </a:r>
            <a:r>
              <a:rPr lang="zh-CN" altLang="en-US" sz="1600" dirty="0" smtClean="0"/>
              <a:t>散点图</a:t>
            </a:r>
            <a:endParaRPr lang="en-US" altLang="zh-CN" sz="1600" dirty="0"/>
          </a:p>
          <a:p>
            <a:r>
              <a:rPr lang="en-US" altLang="zh-CN" sz="1600" dirty="0"/>
              <a:t>    n=shape(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)[0]  </a:t>
            </a:r>
            <a:r>
              <a:rPr lang="en-US" altLang="zh-CN" sz="1600" dirty="0" smtClean="0"/>
              <a:t>                  #</a:t>
            </a:r>
            <a:r>
              <a:rPr lang="zh-CN" altLang="en-US" sz="1600" dirty="0"/>
              <a:t>取得</a:t>
            </a:r>
            <a:r>
              <a:rPr lang="en-US" altLang="zh-CN" sz="1600" dirty="0" err="1"/>
              <a:t>dat</a:t>
            </a:r>
            <a:r>
              <a:rPr lang="zh-CN" altLang="en-US" sz="1600" dirty="0"/>
              <a:t>的行数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D=ones((n,r+1)) #</a:t>
            </a:r>
            <a:r>
              <a:rPr lang="zh-CN" altLang="en-US" sz="1600" dirty="0"/>
              <a:t>初始化</a:t>
            </a:r>
            <a:r>
              <a:rPr lang="en-US" altLang="zh-CN" sz="1600" dirty="0"/>
              <a:t>D</a:t>
            </a:r>
            <a:r>
              <a:rPr lang="zh-CN" altLang="en-US" sz="1600" dirty="0"/>
              <a:t>矩阵为（</a:t>
            </a:r>
            <a:r>
              <a:rPr lang="en-US" altLang="zh-CN" sz="1600" dirty="0"/>
              <a:t>n,r+1</a:t>
            </a:r>
            <a:r>
              <a:rPr lang="zh-CN" altLang="en-US" sz="1600" dirty="0"/>
              <a:t>）的全</a:t>
            </a:r>
            <a:r>
              <a:rPr lang="en-US" altLang="zh-CN" sz="1600" dirty="0"/>
              <a:t>1</a:t>
            </a:r>
            <a:r>
              <a:rPr lang="zh-CN" altLang="en-US" sz="1600" dirty="0"/>
              <a:t>矩阵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其中</a:t>
            </a:r>
            <a:r>
              <a:rPr lang="zh-CN" altLang="en-US" sz="1600" dirty="0"/>
              <a:t>第一列</a:t>
            </a:r>
            <a:r>
              <a:rPr lang="en-US" altLang="zh-CN" sz="1600" dirty="0"/>
              <a:t>D[:,0]</a:t>
            </a:r>
            <a:r>
              <a:rPr lang="zh-CN" altLang="en-US" sz="1600" dirty="0"/>
              <a:t>即为</a:t>
            </a:r>
            <a:r>
              <a:rPr lang="zh-CN" altLang="en-US" sz="1600" dirty="0" smtClean="0"/>
              <a:t>最终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</a:t>
            </a:r>
            <a:r>
              <a:rPr lang="zh-CN" altLang="en-US" sz="1600" dirty="0"/>
              <a:t>矩阵的第一列</a:t>
            </a:r>
            <a:r>
              <a:rPr lang="zh-CN" altLang="en-US" sz="1600" dirty="0" smtClean="0"/>
              <a:t>取值，    </a:t>
            </a:r>
            <a:r>
              <a:rPr lang="en-US" altLang="zh-CN" sz="1600" dirty="0"/>
              <a:t>#</a:t>
            </a:r>
            <a:r>
              <a:rPr lang="zh-CN" altLang="en-US" sz="1600" dirty="0"/>
              <a:t>第二列以后，分别为</a:t>
            </a:r>
            <a:r>
              <a:rPr lang="en-US" altLang="zh-CN" sz="1600" dirty="0"/>
              <a:t>x</a:t>
            </a:r>
            <a:r>
              <a:rPr lang="zh-CN" altLang="en-US" sz="1600" dirty="0"/>
              <a:t>的</a:t>
            </a:r>
            <a:r>
              <a:rPr lang="en-US" altLang="zh-CN" sz="1600" dirty="0"/>
              <a:t>1</a:t>
            </a:r>
            <a:r>
              <a:rPr lang="zh-CN" altLang="en-US" sz="1600" dirty="0"/>
              <a:t>次方，</a:t>
            </a:r>
            <a:r>
              <a:rPr lang="en-US" altLang="zh-CN" sz="1600" dirty="0"/>
              <a:t>2</a:t>
            </a:r>
            <a:r>
              <a:rPr lang="zh-CN" altLang="en-US" sz="1600" dirty="0"/>
              <a:t>次方，</a:t>
            </a:r>
            <a:r>
              <a:rPr lang="en-US" altLang="zh-CN" sz="1600" dirty="0"/>
              <a:t>3</a:t>
            </a:r>
            <a:r>
              <a:rPr lang="zh-CN" altLang="en-US" sz="1600" dirty="0"/>
              <a:t>次方，</a:t>
            </a:r>
            <a:r>
              <a:rPr lang="en-US" altLang="zh-CN" sz="1600" dirty="0" smtClean="0"/>
              <a:t>...</a:t>
            </a:r>
            <a:endParaRPr lang="en-US" altLang="zh-CN" sz="1600" dirty="0"/>
          </a:p>
          <a:p>
            <a:r>
              <a:rPr lang="en-US" altLang="zh-CN" sz="1600" dirty="0"/>
              <a:t>    for i in range(1,r+1):</a:t>
            </a:r>
          </a:p>
          <a:p>
            <a:r>
              <a:rPr lang="en-US" altLang="zh-CN" sz="1600" dirty="0"/>
              <a:t>        for j in range(i):</a:t>
            </a:r>
          </a:p>
          <a:p>
            <a:r>
              <a:rPr lang="en-US" altLang="zh-CN" sz="1600" dirty="0"/>
              <a:t>           D[:,i]=D[:,i]*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[:,0]</a:t>
            </a:r>
          </a:p>
          <a:p>
            <a:r>
              <a:rPr lang="en-US" altLang="zh-CN" sz="1600" dirty="0"/>
              <a:t>    DD=mat(D)</a:t>
            </a:r>
          </a:p>
          <a:p>
            <a:r>
              <a:rPr lang="en-US" altLang="zh-CN" sz="1600" dirty="0"/>
              <a:t>    w=(DD.T*DD).I*DD.T*mat(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[:,1]).T</a:t>
            </a:r>
          </a:p>
          <a:p>
            <a:r>
              <a:rPr lang="en-US" altLang="zh-CN" sz="1600" dirty="0"/>
              <a:t>    w=array(w)</a:t>
            </a:r>
          </a:p>
          <a:p>
            <a:r>
              <a:rPr lang="en-US" altLang="zh-CN" sz="1600" dirty="0"/>
              <a:t>    y=ones((n,1))*w[0]</a:t>
            </a:r>
          </a:p>
          <a:p>
            <a:r>
              <a:rPr lang="en-US" altLang="zh-CN" sz="1600" dirty="0"/>
              <a:t>    for i in range(1,r+1):</a:t>
            </a:r>
          </a:p>
          <a:p>
            <a:r>
              <a:rPr lang="en-US" altLang="zh-CN" sz="1600" dirty="0"/>
              <a:t>        y+=DD[:,i]*w[i</a:t>
            </a:r>
            <a:r>
              <a:rPr lang="en-US" altLang="zh-CN" sz="1600" dirty="0" smtClean="0"/>
              <a:t>]  #</a:t>
            </a:r>
            <a:r>
              <a:rPr lang="zh-CN" altLang="en-US" sz="1600" dirty="0" smtClean="0"/>
              <a:t>计算输出</a:t>
            </a:r>
            <a:endParaRPr lang="en-US" altLang="zh-CN" sz="1600" dirty="0" smtClean="0"/>
          </a:p>
          <a:p>
            <a:r>
              <a:rPr lang="en-US" altLang="zh-CN" sz="1600" dirty="0" smtClean="0"/>
              <a:t>  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plt.plot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dat</a:t>
            </a:r>
            <a:r>
              <a:rPr lang="en-US" altLang="zh-CN" sz="1600" dirty="0"/>
              <a:t>[:,0],</a:t>
            </a:r>
            <a:r>
              <a:rPr lang="en-US" altLang="zh-CN" sz="1600" dirty="0" err="1"/>
              <a:t>y,c</a:t>
            </a:r>
            <a:r>
              <a:rPr lang="en-US" altLang="zh-CN" sz="1600" dirty="0"/>
              <a:t>='r')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plt.show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3265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回归</a:t>
            </a:r>
            <a:r>
              <a:rPr lang="zh-CN" altLang="en-US" sz="2400" b="1" dirty="0"/>
              <a:t>：</a:t>
            </a:r>
          </a:p>
        </p:txBody>
      </p:sp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9638540"/>
              </p:ext>
            </p:extLst>
          </p:nvPr>
        </p:nvGraphicFramePr>
        <p:xfrm>
          <a:off x="4572000" y="2781425"/>
          <a:ext cx="4357390" cy="16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4" name="Equation" r:id="rId3" imgW="2540000" imgH="965200" progId="Equation.3">
                  <p:embed/>
                </p:oleObj>
              </mc:Choice>
              <mc:Fallback>
                <p:oleObj name="Equation" r:id="rId3" imgW="2540000" imgH="9652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81425"/>
                        <a:ext cx="4357390" cy="165568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51344506"/>
              </p:ext>
            </p:extLst>
          </p:nvPr>
        </p:nvGraphicFramePr>
        <p:xfrm>
          <a:off x="2339752" y="4869160"/>
          <a:ext cx="675406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25" name="Equation" r:id="rId5" imgW="3568700" imgH="266700" progId="Equation.3">
                  <p:embed/>
                </p:oleObj>
              </mc:Choice>
              <mc:Fallback>
                <p:oleObj name="Equation" r:id="rId5" imgW="3568700" imgH="2667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869160"/>
                        <a:ext cx="6754069" cy="432048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5400000" scaled="0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>
            <a:hlinkClick r:id="rId7" action="ppaction://hlinksldjump"/>
          </p:cNvPr>
          <p:cNvSpPr/>
          <p:nvPr/>
        </p:nvSpPr>
        <p:spPr>
          <a:xfrm>
            <a:off x="6732240" y="5805264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返回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54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最大似然估计</a:t>
            </a:r>
            <a:endParaRPr lang="en-GB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zh-CN" altLang="en-US" dirty="0" smtClean="0">
                <a:solidFill>
                  <a:schemeClr val="tx2"/>
                </a:solidFill>
                <a:latin typeface="Symbol" pitchFamily="18" charset="2"/>
              </a:rPr>
              <a:t>的似然</a:t>
            </a:r>
            <a:r>
              <a:rPr lang="zh-CN" altLang="en-US" i="1" dirty="0" smtClean="0">
                <a:solidFill>
                  <a:schemeClr val="tx2"/>
                </a:solidFill>
                <a:latin typeface="Symbol" pitchFamily="18" charset="2"/>
              </a:rPr>
              <a:t>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给定样本</a:t>
            </a:r>
            <a:r>
              <a:rPr lang="tr-TR" dirty="0" smtClean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endParaRPr lang="tr-TR" dirty="0">
              <a:solidFill>
                <a:schemeClr val="tx2"/>
              </a:solidFill>
              <a:latin typeface="Lucida Calligraphy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对数似然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i="1" baseline="3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最大似然估计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(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448B-E8AA-4D1F-9506-381EAEFE5035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常用密度</a:t>
            </a:r>
            <a:r>
              <a:rPr lang="tr-TR" dirty="0" smtClean="0"/>
              <a:t>: </a:t>
            </a:r>
            <a:r>
              <a:rPr lang="zh-CN" altLang="en-US" dirty="0" smtClean="0"/>
              <a:t>伯努利</a:t>
            </a:r>
            <a:r>
              <a:rPr lang="tr-TR" dirty="0" smtClean="0"/>
              <a:t>/</a:t>
            </a:r>
            <a:r>
              <a:rPr lang="zh-CN" altLang="en-US" dirty="0" smtClean="0"/>
              <a:t>多项式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</a:rPr>
                  <a:t>伯努利密度</a:t>
                </a:r>
                <a:r>
                  <a:rPr lang="tr-TR" dirty="0" smtClean="0">
                    <a:solidFill>
                      <a:schemeClr val="accent1"/>
                    </a:solidFill>
                    <a:latin typeface="+mj-lt"/>
                  </a:rPr>
                  <a:t>:</a:t>
                </a:r>
                <a:r>
                  <a:rPr lang="tr-TR" dirty="0" smtClean="0">
                    <a:latin typeface="+mj-lt"/>
                  </a:rPr>
                  <a:t> </a:t>
                </a:r>
                <a:r>
                  <a:rPr lang="zh-CN" altLang="en-US" dirty="0" smtClean="0">
                    <a:latin typeface="+mj-lt"/>
                  </a:rPr>
                  <a:t>两种状态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, 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失败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/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+mj-lt"/>
                  </a:rPr>
                  <a:t>成功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,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  <a:sym typeface="Symbol"/>
                  </a:rPr>
                  <a:t>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{0,1}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dirty="0">
                    <a:solidFill>
                      <a:schemeClr val="tx2"/>
                    </a:solidFill>
                  </a:rPr>
                  <a:t>(1 –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 </a:t>
                </a:r>
                <a:r>
                  <a:rPr lang="tr-TR" sz="2400" dirty="0">
                    <a:solidFill>
                      <a:schemeClr val="tx2"/>
                    </a:solidFill>
                  </a:rPr>
                  <a:t>)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 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</a:t>
                </a:r>
                <a:r>
                  <a:rPr lang="tr-TR" sz="2400" dirty="0">
                    <a:solidFill>
                      <a:schemeClr val="tx2"/>
                    </a:solidFill>
                  </a:rPr>
                  <a:t>|</a:t>
                </a: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5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dirty="0">
                    <a:solidFill>
                      <a:schemeClr val="tx2"/>
                    </a:solidFill>
                  </a:rPr>
                  <a:t>(1 –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 </a:t>
                </a:r>
                <a:r>
                  <a:rPr lang="tr-TR" sz="2400" dirty="0">
                    <a:solidFill>
                      <a:schemeClr val="tx2"/>
                    </a:solidFill>
                  </a:rPr>
                  <a:t>)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5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baseline="30000" dirty="0">
                    <a:solidFill>
                      <a:schemeClr val="tx2"/>
                    </a:solidFill>
                  </a:rPr>
                  <a:t>) </a:t>
                </a:r>
                <a:endParaRPr lang="tr-TR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tr-TR" sz="2400" dirty="0">
                    <a:solidFill>
                      <a:schemeClr val="tx2"/>
                    </a:solidFill>
                  </a:rPr>
                  <a:t>: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o </a:t>
                </a:r>
                <a:r>
                  <a:rPr lang="tr-TR" sz="2400" dirty="0">
                    <a:solidFill>
                      <a:schemeClr val="tx2"/>
                    </a:solidFill>
                  </a:rPr>
                  <a:t>= ∑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/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N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endParaRPr lang="tr-TR" sz="2400" i="1" baseline="30000" dirty="0"/>
              </a:p>
              <a:p>
                <a:r>
                  <a:rPr lang="zh-CN" altLang="en-US" dirty="0" smtClean="0">
                    <a:solidFill>
                      <a:schemeClr val="accent1"/>
                    </a:solidFill>
                    <a:latin typeface="+mj-lt"/>
                  </a:rPr>
                  <a:t>多项式密度</a:t>
                </a:r>
                <a:r>
                  <a:rPr lang="tr-TR" dirty="0" smtClean="0">
                    <a:solidFill>
                      <a:schemeClr val="accent1"/>
                    </a:solidFill>
                    <a:latin typeface="+mj-lt"/>
                  </a:rPr>
                  <a:t>: </a:t>
                </a:r>
                <a:r>
                  <a:rPr lang="tr-TR" i="1" dirty="0" smtClean="0">
                    <a:solidFill>
                      <a:schemeClr val="tx2"/>
                    </a:solidFill>
                    <a:latin typeface="+mj-lt"/>
                  </a:rPr>
                  <a:t>K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&gt;2,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altLang="zh-CN" dirty="0">
                    <a:solidFill>
                      <a:schemeClr val="tx2"/>
                    </a:solidFill>
                    <a:sym typeface="Symbol"/>
                  </a:rPr>
                  <a:t></a:t>
                </a:r>
                <a:r>
                  <a:rPr lang="tr-TR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{0,1}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endParaRPr lang="tr-TR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|</a:t>
                </a: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5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tr-TR" sz="2400" dirty="0">
                    <a:solidFill>
                      <a:schemeClr val="tx2"/>
                    </a:solidFill>
                  </a:rPr>
                  <a:t>: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 </a:t>
                </a:r>
                <a:r>
                  <a:rPr lang="tr-TR" sz="2400" dirty="0">
                    <a:solidFill>
                      <a:schemeClr val="tx2"/>
                    </a:solidFill>
                  </a:rPr>
                  <a:t>= ∑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/ </a:t>
                </a:r>
                <a:r>
                  <a:rPr lang="tr-TR" sz="2400" i="1" dirty="0" smtClean="0">
                    <a:solidFill>
                      <a:schemeClr val="tx2"/>
                    </a:solidFill>
                  </a:rPr>
                  <a:t>N</a:t>
                </a:r>
                <a:endParaRPr lang="en-US" sz="2400" i="1" dirty="0" smtClean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zh-CN" altLang="en-US" i="1" dirty="0" smtClean="0">
                    <a:solidFill>
                      <a:schemeClr val="tx2"/>
                    </a:solidFill>
                  </a:rPr>
                  <a:t>注意其中，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GB" sz="2400" i="1" dirty="0" smtClean="0">
                    <a:solidFill>
                      <a:schemeClr val="tx2"/>
                    </a:solidFill>
                  </a:rPr>
                  <a:t>, </a:t>
                </a:r>
                <a:r>
                  <a:rPr lang="zh-CN" altLang="en-US" sz="2400" i="1" dirty="0" smtClean="0">
                    <a:solidFill>
                      <a:schemeClr val="tx2"/>
                    </a:solidFill>
                  </a:rPr>
                  <a:t>即</a:t>
                </a:r>
                <a:r>
                  <a:rPr lang="en-US" altLang="zh-CN" i="1" dirty="0" smtClean="0">
                    <a:solidFill>
                      <a:schemeClr val="tx2"/>
                    </a:solidFill>
                  </a:rPr>
                  <a:t>k</a:t>
                </a:r>
                <a:r>
                  <a:rPr lang="zh-CN" altLang="en-US" i="1" dirty="0" smtClean="0">
                    <a:solidFill>
                      <a:schemeClr val="tx2"/>
                    </a:solidFill>
                  </a:rPr>
                  <a:t>个</a:t>
                </a:r>
                <a:r>
                  <a:rPr lang="zh-CN" altLang="en-US" sz="2400" i="1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 smtClean="0">
                    <a:solidFill>
                      <a:schemeClr val="tx2"/>
                    </a:solidFill>
                  </a:rPr>
                  <a:t>是互斥的，有且只有一个为 </a:t>
                </a:r>
                <a:r>
                  <a:rPr lang="en-US" altLang="zh-CN" sz="2400" i="1" dirty="0" smtClean="0">
                    <a:solidFill>
                      <a:schemeClr val="tx2"/>
                    </a:solidFill>
                  </a:rPr>
                  <a:t>1</a:t>
                </a:r>
                <a:endParaRPr lang="en-GB" sz="24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639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82E6-4B38-4D0E-9016-1BB8613DC4D4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</a:t>
            </a:r>
            <a:r>
              <a:rPr lang="tr-TR" dirty="0" smtClean="0"/>
              <a:t> (</a:t>
            </a:r>
            <a:r>
              <a:rPr lang="zh-CN" altLang="en-US" dirty="0" smtClean="0"/>
              <a:t>正态</a:t>
            </a:r>
            <a:r>
              <a:rPr lang="tr-TR" dirty="0" smtClean="0"/>
              <a:t>) </a:t>
            </a:r>
            <a:r>
              <a:rPr lang="zh-CN" altLang="en-US" dirty="0" smtClean="0"/>
              <a:t>分布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7" name="Equation" r:id="rId3" imgW="1854000" imgH="507960" progId="Equation.3">
                  <p:embed/>
                </p:oleObj>
              </mc:Choice>
              <mc:Fallback>
                <p:oleObj name="Equation" r:id="rId3" imgW="185400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660650"/>
                        <a:ext cx="185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69880730"/>
              </p:ext>
            </p:extLst>
          </p:nvPr>
        </p:nvGraphicFramePr>
        <p:xfrm>
          <a:off x="6330007" y="4357688"/>
          <a:ext cx="213042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8" name="Equation" r:id="rId5" imgW="1054080" imgH="1091880" progId="Equation.3">
                  <p:embed/>
                </p:oleObj>
              </mc:Choice>
              <mc:Fallback>
                <p:oleObj name="Equation" r:id="rId5" imgW="1054080" imgH="1091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007" y="4357688"/>
                        <a:ext cx="2130425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：</a:t>
            </a:r>
            <a:r>
              <a:rPr lang="tr-TR" i="1" dirty="0" smtClean="0">
                <a:solidFill>
                  <a:schemeClr val="tx2"/>
                </a:solidFill>
              </a:rPr>
              <a:t>μ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6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9" name="Equation" r:id="rId8" imgW="1828800" imgH="482400" progId="Equation.3">
                  <p:embed/>
                </p:oleObj>
              </mc:Choice>
              <mc:Fallback>
                <p:oleObj name="Equation" r:id="rId8" imgW="1828800" imgH="482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5215191"/>
                <a:ext cx="5656548" cy="709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e>
                          <m:r>
                            <a:rPr lang="zh-CN" altLang="en-US" sz="2000" b="0" i="1" smtClean="0">
                              <a:latin typeface="Cambria Math"/>
                              <a:ea typeface="Cambria Math"/>
                            </a:rPr>
                            <m:t>𝒳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𝑁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2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zh-CN" alt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15191"/>
                <a:ext cx="5656548" cy="70987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估计的评价：偏倚和方差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</a:t>
            </a:r>
            <a:r>
              <a:rPr lang="en-US" altLang="zh-CN" dirty="0" smtClean="0"/>
              <a:t>)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05309-7D62-4CB4-AC5F-9F81C23AB40C}" type="slidenum">
              <a:rPr lang="tr-TR"/>
              <a:pPr/>
              <a:t>7</a:t>
            </a:fld>
            <a:endParaRPr lang="tr-TR"/>
          </a:p>
        </p:txBody>
      </p:sp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428868"/>
            <a:ext cx="4505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9991" name="Text Box 7"/>
              <p:cNvSpPr txBox="1">
                <a:spLocks noChangeArrowheads="1"/>
              </p:cNvSpPr>
              <p:nvPr/>
            </p:nvSpPr>
            <p:spPr bwMode="auto">
              <a:xfrm>
                <a:off x="539750" y="1844675"/>
                <a:ext cx="7406643" cy="4677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2"/>
                    </a:solidFill>
                    <a:latin typeface="Symbol" pitchFamily="18" charset="2"/>
                  </a:rPr>
                  <a:t>未知参数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endParaRPr lang="tr-TR" sz="2400" i="1" dirty="0">
                  <a:solidFill>
                    <a:schemeClr val="tx2"/>
                  </a:solidFill>
                  <a:latin typeface="Symbol" pitchFamily="18" charset="2"/>
                </a:endParaRPr>
              </a:p>
              <a:p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i="1" baseline="-25000" dirty="0" smtClean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= d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(X</a:t>
                </a:r>
                <a:r>
                  <a:rPr lang="tr-TR" sz="2400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) 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+mj-lt"/>
                  </a:rPr>
                  <a:t>是样本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sz="2400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zh-CN" altLang="en-US" sz="2400" dirty="0" smtClean="0">
                    <a:solidFill>
                      <a:schemeClr val="tx2"/>
                    </a:solidFill>
                    <a:latin typeface="+mj-lt"/>
                  </a:rPr>
                  <a:t>的该参数的一个估计</a:t>
                </a:r>
                <a:endParaRPr lang="tr-TR" sz="2400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sz="2400" dirty="0" smtClean="0">
                    <a:solidFill>
                      <a:schemeClr val="tx2"/>
                    </a:solidFill>
                    <a:latin typeface="+mj-lt"/>
                  </a:rPr>
                  <a:t>估计的偏倚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: 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b</a:t>
                </a:r>
                <a:r>
                  <a:rPr lang="tr-TR" sz="2400" i="1" baseline="-25000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) = 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 – 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endParaRPr lang="tr-TR" sz="2400" i="1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sz="2400" dirty="0" smtClean="0">
                    <a:solidFill>
                      <a:schemeClr val="tx2"/>
                    </a:solidFill>
                    <a:latin typeface="+mj-lt"/>
                  </a:rPr>
                  <a:t>估计的方差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: 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[(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–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])</a:t>
                </a:r>
                <a:r>
                  <a:rPr lang="tr-TR" sz="2400" baseline="30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</a:t>
                </a:r>
              </a:p>
              <a:p>
                <a:endParaRPr lang="tr-TR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zh-CN" altLang="en-US" sz="2400" dirty="0" smtClean="0">
                    <a:solidFill>
                      <a:schemeClr val="tx2"/>
                    </a:solidFill>
                    <a:latin typeface="+mj-lt"/>
                  </a:rPr>
                  <a:t>均方误差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: </a:t>
                </a:r>
                <a:endParaRPr lang="tr-TR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r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(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,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)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= 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[(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–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)</a:t>
                </a:r>
                <a:r>
                  <a:rPr lang="tr-TR" sz="2400" baseline="30000" dirty="0" smtClean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</a:t>
                </a:r>
              </a:p>
              <a:p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	= (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 – </a:t>
                </a:r>
                <a:r>
                  <a:rPr lang="tr-TR" sz="2400" i="1" dirty="0" smtClean="0">
                    <a:solidFill>
                      <a:schemeClr val="tx2"/>
                    </a:solidFill>
                    <a:latin typeface="Symbol" pitchFamily="18" charset="2"/>
                  </a:rPr>
                  <a:t>q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)</a:t>
                </a:r>
                <a:r>
                  <a:rPr lang="tr-TR" sz="2400" baseline="30000" dirty="0" smtClean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tr-TR" sz="2400" dirty="0" smtClean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+ 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[(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–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E 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[</a:t>
                </a:r>
                <a:r>
                  <a:rPr lang="tr-TR" sz="2400" i="1" dirty="0">
                    <a:solidFill>
                      <a:schemeClr val="tx2"/>
                    </a:solidFill>
                    <a:latin typeface="+mj-lt"/>
                  </a:rPr>
                  <a:t>d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])</a:t>
                </a:r>
                <a:r>
                  <a:rPr lang="tr-TR" sz="2400" baseline="30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]</a:t>
                </a:r>
              </a:p>
              <a:p>
                <a:r>
                  <a:rPr lang="tr-TR" sz="2400" dirty="0">
                    <a:latin typeface="+mj-lt"/>
                  </a:rPr>
                  <a:t>	= </a:t>
                </a:r>
                <a:r>
                  <a:rPr lang="tr-TR" sz="2400" dirty="0">
                    <a:solidFill>
                      <a:srgbClr val="FF0000"/>
                    </a:solidFill>
                    <a:latin typeface="+mj-lt"/>
                  </a:rPr>
                  <a:t>Bias</a:t>
                </a:r>
                <a:r>
                  <a:rPr lang="tr-TR" sz="2400" baseline="30000" dirty="0">
                    <a:solidFill>
                      <a:srgbClr val="FF0000"/>
                    </a:solidFill>
                    <a:latin typeface="+mj-lt"/>
                  </a:rPr>
                  <a:t>2</a:t>
                </a:r>
                <a:r>
                  <a:rPr lang="tr-TR" sz="2400" dirty="0">
                    <a:latin typeface="+mj-lt"/>
                  </a:rPr>
                  <a:t> + </a:t>
                </a:r>
                <a:r>
                  <a:rPr lang="tr-TR" sz="2400" dirty="0">
                    <a:solidFill>
                      <a:srgbClr val="3333FF"/>
                    </a:solidFill>
                    <a:latin typeface="+mj-lt"/>
                  </a:rPr>
                  <a:t>Variance</a:t>
                </a:r>
                <a:r>
                  <a:rPr lang="tr-TR" sz="2400" dirty="0">
                    <a:latin typeface="+mj-lt"/>
                  </a:rPr>
                  <a:t> </a:t>
                </a:r>
                <a:endParaRPr lang="en-US" sz="2400" dirty="0" smtClean="0">
                  <a:latin typeface="+mj-lt"/>
                </a:endParaRPr>
              </a:p>
              <a:p>
                <a:r>
                  <a:rPr lang="tr-TR" sz="2400" dirty="0" smtClean="0">
                    <a:latin typeface="+mj-lt"/>
                    <a:sym typeface="Symbol"/>
                  </a:rPr>
                  <a:t></a:t>
                </a:r>
                <a:r>
                  <a:rPr lang="zh-CN" altLang="en-US" sz="2400" dirty="0" smtClean="0">
                    <a:latin typeface="+mj-lt"/>
                    <a:sym typeface="Symbol"/>
                  </a:rPr>
                  <a:t>是无偏</a:t>
                </a:r>
                <a:r>
                  <a:rPr lang="zh-CN" altLang="en-US" sz="2400" dirty="0">
                    <a:latin typeface="+mj-lt"/>
                    <a:sym typeface="Symbol"/>
                  </a:rPr>
                  <a:t>、</a:t>
                </a:r>
                <a:r>
                  <a:rPr lang="zh-CN" altLang="en-US" sz="2400" dirty="0" smtClean="0">
                    <a:latin typeface="+mj-lt"/>
                    <a:sym typeface="Symbol"/>
                  </a:rPr>
                  <a:t>一致估计</a:t>
                </a:r>
                <a:endParaRPr lang="en-US" altLang="zh-CN" sz="2400" dirty="0" smtClean="0">
                  <a:latin typeface="+mj-lt"/>
                  <a:sym typeface="Symbol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sz="2400" b="0" i="1" smtClean="0">
                        <a:latin typeface="Cambria Math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j-lt"/>
                  </a:rPr>
                  <a:t>的有偏估计，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zh-CN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GB" altLang="zh-CN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GB" sz="2400" i="1" dirty="0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j-lt"/>
                  </a:rPr>
                  <a:t>是无偏估计</a:t>
                </a:r>
                <a:endParaRPr lang="en-GB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699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844675"/>
                <a:ext cx="7406643" cy="4677499"/>
              </a:xfrm>
              <a:prstGeom prst="rect">
                <a:avLst/>
              </a:prstGeom>
              <a:blipFill rotWithShape="1">
                <a:blip r:embed="rId3"/>
                <a:stretch>
                  <a:fillRect l="-1317" t="-1304" r="-247" b="-5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V="1">
            <a:off x="6858016" y="37147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i="1" dirty="0" smtClean="0">
                <a:latin typeface="Symbol" pitchFamily="18" charset="2"/>
              </a:rPr>
              <a:t>q</a:t>
            </a:r>
            <a:endParaRPr lang="tr-T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估计的评价：偏倚和方差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39193-5921-4115-BC9E-B1007AB57D92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矩形 4"/>
          <p:cNvSpPr/>
          <p:nvPr/>
        </p:nvSpPr>
        <p:spPr>
          <a:xfrm>
            <a:off x="323528" y="1988840"/>
            <a:ext cx="3132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2400" dirty="0">
                <a:sym typeface="Symbol"/>
              </a:rPr>
              <a:t></a:t>
            </a:r>
            <a:r>
              <a:rPr lang="zh-CN" altLang="en-US" sz="2400" dirty="0">
                <a:sym typeface="Symbol"/>
              </a:rPr>
              <a:t>是</a:t>
            </a:r>
            <a:r>
              <a:rPr lang="zh-CN" altLang="en-US" sz="2400" dirty="0" smtClean="0">
                <a:sym typeface="Symbol"/>
              </a:rPr>
              <a:t>无偏估计，因为：</a:t>
            </a:r>
            <a:endParaRPr lang="en-US" altLang="zh-CN" sz="2400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2450505"/>
                <a:ext cx="5900398" cy="101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/>
                          <a:ea typeface="Cambria Math"/>
                        </a:rPr>
                        <m:t>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50505"/>
                <a:ext cx="5900398" cy="1014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592" y="3573016"/>
                <a:ext cx="7259808" cy="10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/>
                            </a:rPr>
                            <m:t>m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73016"/>
                <a:ext cx="7259808" cy="10193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95536" y="33108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sym typeface="Symbol"/>
              </a:rPr>
              <a:t>是一致估计，因为：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59" y="4725144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CN" sz="2400" dirty="0">
                <a:sym typeface="Symbol"/>
              </a:rPr>
              <a:t></a:t>
            </a:r>
            <a:r>
              <a:rPr lang="zh-CN" altLang="en-US" sz="2400" dirty="0" smtClean="0">
                <a:sym typeface="Symbol"/>
              </a:rPr>
              <a:t>是</a:t>
            </a:r>
            <a:r>
              <a:rPr lang="zh-CN" altLang="en-US" sz="2400" dirty="0">
                <a:sym typeface="Symbol"/>
              </a:rPr>
              <a:t>有</a:t>
            </a:r>
            <a:r>
              <a:rPr lang="zh-CN" altLang="en-US" sz="2400" dirty="0" smtClean="0">
                <a:sym typeface="Symbol"/>
              </a:rPr>
              <a:t>偏估计，因为：</a:t>
            </a:r>
            <a:endParaRPr lang="en-US" altLang="zh-CN" sz="2400" dirty="0"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2579" y="5301208"/>
                <a:ext cx="3551164" cy="793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79" y="5301208"/>
                <a:ext cx="3551164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87973" y="5198302"/>
                <a:ext cx="1382238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973" y="5198302"/>
                <a:ext cx="1382238" cy="7813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948264" y="53581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Symbol"/>
              </a:rPr>
              <a:t>是</a:t>
            </a:r>
            <a:r>
              <a:rPr lang="zh-CN" altLang="en-US" sz="2400" dirty="0">
                <a:sym typeface="Symbol"/>
              </a:rPr>
              <a:t>无</a:t>
            </a:r>
            <a:r>
              <a:rPr lang="zh-CN" altLang="en-US" sz="2400" dirty="0" smtClean="0">
                <a:sym typeface="Symbol"/>
              </a:rPr>
              <a:t>偏</a:t>
            </a:r>
            <a:r>
              <a:rPr lang="zh-CN" altLang="en-US" sz="2400" dirty="0">
                <a:sym typeface="Symbol"/>
              </a:rPr>
              <a:t>的</a:t>
            </a:r>
            <a:endParaRPr lang="en-US" altLang="zh-CN" sz="2400" dirty="0">
              <a:sym typeface="Symbo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6094630"/>
            <a:ext cx="7058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Symbol"/>
              </a:rPr>
              <a:t>但其是渐近</a:t>
            </a:r>
            <a:r>
              <a:rPr lang="zh-CN" altLang="en-US" sz="2400" dirty="0">
                <a:sym typeface="Symbol"/>
              </a:rPr>
              <a:t>无</a:t>
            </a:r>
            <a:r>
              <a:rPr lang="zh-CN" altLang="en-US" sz="2400" dirty="0" smtClean="0">
                <a:sym typeface="Symbol"/>
              </a:rPr>
              <a:t>偏的，因为</a:t>
            </a:r>
            <a:r>
              <a:rPr lang="en-US" altLang="zh-CN" sz="2400" dirty="0" smtClean="0">
                <a:sym typeface="Symbol"/>
              </a:rPr>
              <a:t>N</a:t>
            </a:r>
            <a:r>
              <a:rPr lang="zh-CN" altLang="en-US" sz="2400" dirty="0" smtClean="0">
                <a:sym typeface="Symbol"/>
              </a:rPr>
              <a:t>趋于无穷时，偏差趋于</a:t>
            </a:r>
            <a:r>
              <a:rPr lang="en-US" altLang="zh-CN" sz="2400" dirty="0" smtClean="0">
                <a:sym typeface="Symbol"/>
              </a:rPr>
              <a:t>0</a:t>
            </a:r>
            <a:endParaRPr lang="en-US" altLang="zh-CN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4078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贝叶斯估计（选）</a:t>
            </a:r>
            <a:endParaRPr lang="en-GB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363272" cy="46618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将</a:t>
            </a:r>
            <a:r>
              <a:rPr lang="tr-TR" dirty="0" smtClean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看作一个随机变量，设其先验密度为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2"/>
                </a:solidFill>
              </a:rPr>
              <a:t>利用贝叶斯规则</a:t>
            </a:r>
            <a:r>
              <a:rPr lang="tr-TR" dirty="0" smtClean="0">
                <a:solidFill>
                  <a:schemeClr val="tx2"/>
                </a:solidFill>
              </a:rPr>
              <a:t>: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/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其中</a:t>
            </a:r>
            <a:r>
              <a:rPr lang="tr-TR" altLang="zh-CN" i="1" dirty="0">
                <a:solidFill>
                  <a:schemeClr val="tx2"/>
                </a:solidFill>
              </a:rPr>
              <a:t>p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tr-TR" altLang="zh-CN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altLang="zh-CN" dirty="0">
                <a:solidFill>
                  <a:schemeClr val="tx2"/>
                </a:solidFill>
              </a:rPr>
              <a:t>|</a:t>
            </a:r>
            <a:r>
              <a:rPr lang="en-GB" altLang="zh-CN" i="1" dirty="0">
                <a:solidFill>
                  <a:schemeClr val="tx2"/>
                </a:solidFill>
              </a:rPr>
              <a:t>θ</a:t>
            </a:r>
            <a:r>
              <a:rPr lang="tr-TR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为似然密度，而</a:t>
            </a:r>
            <a:r>
              <a:rPr lang="tr-TR" altLang="zh-CN" i="1" dirty="0">
                <a:solidFill>
                  <a:schemeClr val="tx2"/>
                </a:solidFill>
              </a:rPr>
              <a:t>p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tr-TR" altLang="zh-CN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altLang="zh-CN" dirty="0" smtClean="0">
                <a:solidFill>
                  <a:schemeClr val="tx2"/>
                </a:solidFill>
              </a:rPr>
              <a:t>)</a:t>
            </a:r>
            <a:r>
              <a:rPr lang="en-US" altLang="zh-CN" dirty="0" smtClean="0">
                <a:solidFill>
                  <a:schemeClr val="tx2"/>
                </a:solidFill>
              </a:rPr>
              <a:t>=</a:t>
            </a:r>
            <a:r>
              <a:rPr lang="tr-TR" altLang="zh-CN" sz="2800" dirty="0">
                <a:solidFill>
                  <a:schemeClr val="tx2"/>
                </a:solidFill>
              </a:rPr>
              <a:t> ∫</a:t>
            </a:r>
            <a:r>
              <a:rPr lang="tr-TR" altLang="zh-CN" dirty="0" smtClean="0">
                <a:solidFill>
                  <a:schemeClr val="tx2"/>
                </a:solidFill>
              </a:rPr>
              <a:t> </a:t>
            </a:r>
            <a:r>
              <a:rPr lang="tr-TR" altLang="zh-CN" i="1" dirty="0">
                <a:solidFill>
                  <a:schemeClr val="tx2"/>
                </a:solidFill>
              </a:rPr>
              <a:t>p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tr-TR" altLang="zh-CN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altLang="zh-CN" dirty="0">
                <a:solidFill>
                  <a:schemeClr val="tx2"/>
                </a:solidFill>
              </a:rPr>
              <a:t>|</a:t>
            </a:r>
            <a:r>
              <a:rPr lang="en-GB" altLang="zh-CN" i="1" dirty="0" smtClean="0">
                <a:solidFill>
                  <a:schemeClr val="tx2"/>
                </a:solidFill>
              </a:rPr>
              <a:t>θ</a:t>
            </a:r>
            <a:r>
              <a:rPr lang="en-US" altLang="zh-CN" i="1" dirty="0" smtClean="0">
                <a:solidFill>
                  <a:schemeClr val="tx2"/>
                </a:solidFill>
              </a:rPr>
              <a:t>’</a:t>
            </a:r>
            <a:r>
              <a:rPr lang="tr-TR" altLang="zh-CN" dirty="0" smtClean="0">
                <a:solidFill>
                  <a:schemeClr val="tx2"/>
                </a:solidFill>
              </a:rPr>
              <a:t>) </a:t>
            </a:r>
            <a:r>
              <a:rPr lang="tr-TR" altLang="zh-CN" i="1" dirty="0">
                <a:solidFill>
                  <a:schemeClr val="tx2"/>
                </a:solidFill>
              </a:rPr>
              <a:t>p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en-GB" altLang="zh-CN" i="1" dirty="0" smtClean="0">
                <a:solidFill>
                  <a:schemeClr val="tx2"/>
                </a:solidFill>
              </a:rPr>
              <a:t>θ’</a:t>
            </a:r>
            <a:r>
              <a:rPr lang="tr-TR" altLang="zh-CN" dirty="0" smtClean="0">
                <a:solidFill>
                  <a:schemeClr val="tx2"/>
                </a:solidFill>
              </a:rPr>
              <a:t>)</a:t>
            </a:r>
            <a:r>
              <a:rPr lang="en-US" altLang="zh-CN" i="1" dirty="0" smtClean="0">
                <a:solidFill>
                  <a:schemeClr val="tx2"/>
                </a:solidFill>
              </a:rPr>
              <a:t>d</a:t>
            </a:r>
            <a:r>
              <a:rPr lang="tr-TR" altLang="zh-CN" dirty="0" smtClean="0">
                <a:solidFill>
                  <a:schemeClr val="tx2"/>
                </a:solidFill>
              </a:rPr>
              <a:t> </a:t>
            </a:r>
            <a:r>
              <a:rPr lang="en-GB" altLang="zh-CN" i="1" dirty="0">
                <a:solidFill>
                  <a:schemeClr val="tx2"/>
                </a:solidFill>
              </a:rPr>
              <a:t>θ’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如何计算</a:t>
            </a:r>
            <a:r>
              <a:rPr lang="en-GB" altLang="zh-CN" i="1" dirty="0" smtClean="0">
                <a:solidFill>
                  <a:schemeClr val="tx2"/>
                </a:solidFill>
              </a:rPr>
              <a:t>θ</a:t>
            </a:r>
            <a:r>
              <a:rPr lang="en-GB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i="1" dirty="0" smtClean="0">
                <a:solidFill>
                  <a:schemeClr val="tx2"/>
                </a:solidFill>
              </a:rPr>
              <a:t>或者</a:t>
            </a:r>
            <a:r>
              <a:rPr lang="tr-TR" altLang="zh-CN" i="1" dirty="0">
                <a:solidFill>
                  <a:schemeClr val="tx2"/>
                </a:solidFill>
              </a:rPr>
              <a:t>p </a:t>
            </a:r>
            <a:r>
              <a:rPr lang="tr-TR" altLang="zh-CN" dirty="0">
                <a:solidFill>
                  <a:schemeClr val="tx2"/>
                </a:solidFill>
              </a:rPr>
              <a:t>(</a:t>
            </a:r>
            <a:r>
              <a:rPr lang="en-GB" altLang="zh-CN" i="1" dirty="0">
                <a:solidFill>
                  <a:schemeClr val="tx2"/>
                </a:solidFill>
              </a:rPr>
              <a:t>θ</a:t>
            </a:r>
            <a:r>
              <a:rPr lang="tr-TR" altLang="zh-CN" dirty="0">
                <a:solidFill>
                  <a:schemeClr val="tx2"/>
                </a:solidFill>
              </a:rPr>
              <a:t>|</a:t>
            </a:r>
            <a:r>
              <a:rPr lang="tr-TR" altLang="zh-CN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altLang="zh-CN" dirty="0">
                <a:solidFill>
                  <a:schemeClr val="tx2"/>
                </a:solidFill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</a:rPr>
              <a:t>的确切取值？？注意再理解下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en-GB" altLang="zh-CN" dirty="0" smtClean="0">
                <a:solidFill>
                  <a:schemeClr val="tx2"/>
                </a:solidFill>
              </a:rPr>
              <a:t>)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最终目的是估计密度。所有</a:t>
            </a:r>
            <a:r>
              <a:rPr lang="en-GB" altLang="zh-CN" i="1" dirty="0">
                <a:solidFill>
                  <a:schemeClr val="tx2"/>
                </a:solidFill>
              </a:rPr>
              <a:t>θ </a:t>
            </a:r>
            <a:r>
              <a:rPr lang="zh-CN" altLang="en-US" dirty="0" smtClean="0">
                <a:solidFill>
                  <a:schemeClr val="tx2"/>
                </a:solidFill>
              </a:rPr>
              <a:t>可能取值下的概率加权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>
                <a:solidFill>
                  <a:schemeClr val="tx2"/>
                </a:solidFill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 smtClean="0">
                <a:solidFill>
                  <a:schemeClr val="tx2"/>
                </a:solidFill>
              </a:rPr>
              <a:t>θ</a:t>
            </a:r>
            <a:r>
              <a:rPr lang="zh-CN" altLang="en-US" i="1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solidFill>
                  <a:schemeClr val="tx2"/>
                </a:solidFill>
              </a:rPr>
              <a:t>但一般这种积分难以计算</a:t>
            </a:r>
            <a:endParaRPr lang="tr-TR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最大后验估计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(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MAP):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MAP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最大似然估计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(ML):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ML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argmax</a:t>
            </a:r>
            <a:r>
              <a:rPr lang="en-GB" i="1" baseline="-25000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 smtClean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---</a:t>
            </a:r>
            <a:r>
              <a:rPr lang="zh-CN" altLang="en-US" sz="2200" dirty="0" smtClean="0">
                <a:solidFill>
                  <a:schemeClr val="tx2"/>
                </a:solidFill>
              </a:rPr>
              <a:t>相当于所有</a:t>
            </a:r>
            <a:r>
              <a:rPr lang="en-GB" altLang="zh-CN" sz="2200" i="1" dirty="0" smtClean="0">
                <a:solidFill>
                  <a:schemeClr val="tx2"/>
                </a:solidFill>
              </a:rPr>
              <a:t>θ</a:t>
            </a:r>
            <a:r>
              <a:rPr lang="zh-CN" altLang="en-US" sz="2200" i="1" dirty="0" smtClean="0">
                <a:solidFill>
                  <a:schemeClr val="tx2"/>
                </a:solidFill>
              </a:rPr>
              <a:t>都同等看待，即</a:t>
            </a:r>
            <a:r>
              <a:rPr lang="en-US" altLang="zh-CN" sz="2200" i="1" dirty="0" smtClean="0">
                <a:solidFill>
                  <a:schemeClr val="tx2"/>
                </a:solidFill>
              </a:rPr>
              <a:t>p(</a:t>
            </a:r>
            <a:r>
              <a:rPr lang="en-GB" altLang="zh-CN" sz="2200" i="1" dirty="0">
                <a:solidFill>
                  <a:schemeClr val="tx2"/>
                </a:solidFill>
              </a:rPr>
              <a:t>θ</a:t>
            </a:r>
            <a:r>
              <a:rPr lang="en-US" altLang="zh-CN" sz="2200" i="1" dirty="0" smtClean="0">
                <a:solidFill>
                  <a:schemeClr val="tx2"/>
                </a:solidFill>
              </a:rPr>
              <a:t>)</a:t>
            </a:r>
            <a:r>
              <a:rPr lang="zh-CN" altLang="en-US" sz="2200" i="1" dirty="0" smtClean="0">
                <a:solidFill>
                  <a:schemeClr val="tx2"/>
                </a:solidFill>
              </a:rPr>
              <a:t>相同</a:t>
            </a:r>
            <a:r>
              <a:rPr lang="en-US" altLang="zh-CN" sz="2200" i="1" dirty="0" smtClean="0">
                <a:solidFill>
                  <a:schemeClr val="tx2"/>
                </a:solidFill>
              </a:rPr>
              <a:t>-</a:t>
            </a:r>
            <a:r>
              <a:rPr lang="zh-CN" altLang="en-US" sz="2200" i="1" dirty="0" smtClean="0">
                <a:solidFill>
                  <a:schemeClr val="tx2"/>
                </a:solidFill>
              </a:rPr>
              <a:t>这时最大后验估计与最大似然估计相同（因</a:t>
            </a:r>
            <a:r>
              <a:rPr lang="en-US" altLang="zh-CN" sz="2200" i="1" dirty="0">
                <a:solidFill>
                  <a:schemeClr val="tx2"/>
                </a:solidFill>
              </a:rPr>
              <a:t>p(</a:t>
            </a:r>
            <a:r>
              <a:rPr lang="en-GB" altLang="zh-CN" sz="2200" i="1" dirty="0">
                <a:solidFill>
                  <a:schemeClr val="tx2"/>
                </a:solidFill>
              </a:rPr>
              <a:t>θ</a:t>
            </a:r>
            <a:r>
              <a:rPr lang="en-US" altLang="zh-CN" sz="2200" i="1" dirty="0">
                <a:solidFill>
                  <a:schemeClr val="tx2"/>
                </a:solidFill>
              </a:rPr>
              <a:t>) </a:t>
            </a:r>
            <a:r>
              <a:rPr lang="zh-CN" altLang="en-US" sz="2200" i="1" dirty="0" smtClean="0">
                <a:solidFill>
                  <a:schemeClr val="tx2"/>
                </a:solidFill>
              </a:rPr>
              <a:t>相</a:t>
            </a:r>
            <a:r>
              <a:rPr lang="zh-CN" altLang="en-US" sz="2200" i="1" dirty="0">
                <a:solidFill>
                  <a:schemeClr val="tx2"/>
                </a:solidFill>
              </a:rPr>
              <a:t>同</a:t>
            </a:r>
            <a:r>
              <a:rPr lang="zh-CN" altLang="en-US" sz="2200" i="1" dirty="0" smtClean="0">
                <a:solidFill>
                  <a:schemeClr val="tx2"/>
                </a:solidFill>
              </a:rPr>
              <a:t>）</a:t>
            </a:r>
            <a:endParaRPr lang="tr-TR" sz="2200" dirty="0">
              <a:solidFill>
                <a:schemeClr val="tx2"/>
              </a:solidFill>
            </a:endParaRPr>
          </a:p>
          <a:p>
            <a:r>
              <a:rPr lang="tr-TR" dirty="0" smtClean="0">
                <a:solidFill>
                  <a:schemeClr val="accent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估计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baseline="-25000" dirty="0">
                <a:solidFill>
                  <a:schemeClr val="tx2"/>
                </a:solidFill>
              </a:rPr>
              <a:t>Bayes’</a:t>
            </a:r>
            <a:r>
              <a:rPr lang="tr-TR" dirty="0">
                <a:solidFill>
                  <a:schemeClr val="tx2"/>
                </a:solidFill>
              </a:rPr>
              <a:t> = E[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] = </a:t>
            </a:r>
            <a:r>
              <a:rPr lang="tr-TR" sz="3200" dirty="0">
                <a:solidFill>
                  <a:schemeClr val="tx2"/>
                </a:solidFill>
              </a:rPr>
              <a:t>∫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</a:t>
            </a:r>
            <a:r>
              <a:rPr lang="tr-TR" i="1" dirty="0">
                <a:solidFill>
                  <a:schemeClr val="tx2"/>
                </a:solidFill>
              </a:rPr>
              <a:t>d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zh-CN" altLang="en-US" sz="1900" dirty="0" smtClean="0">
                <a:solidFill>
                  <a:schemeClr val="tx2"/>
                </a:solidFill>
              </a:rPr>
              <a:t>在不同估计方法下，最终</a:t>
            </a:r>
            <a:r>
              <a:rPr lang="en-US" altLang="zh-CN" i="1" dirty="0">
                <a:solidFill>
                  <a:schemeClr val="tx2"/>
                </a:solidFill>
              </a:rPr>
              <a:t>p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x|</a:t>
            </a:r>
            <a:r>
              <a:rPr lang="tr-TR" altLang="zh-CN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r>
              <a:rPr lang="en-US" altLang="zh-CN" i="1" dirty="0">
                <a:solidFill>
                  <a:schemeClr val="tx2"/>
                </a:solidFill>
              </a:rPr>
              <a:t>=p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i="1" dirty="0">
                <a:solidFill>
                  <a:schemeClr val="tx2"/>
                </a:solidFill>
              </a:rPr>
              <a:t>x|</a:t>
            </a:r>
            <a:r>
              <a:rPr lang="en-GB" altLang="zh-CN" i="1" dirty="0">
                <a:solidFill>
                  <a:schemeClr val="tx2"/>
                </a:solidFill>
              </a:rPr>
              <a:t> θ</a:t>
            </a:r>
            <a:r>
              <a:rPr lang="tr-TR" altLang="zh-CN" i="1" baseline="-25000" dirty="0">
                <a:solidFill>
                  <a:schemeClr val="tx2"/>
                </a:solidFill>
              </a:rPr>
              <a:t>MAP</a:t>
            </a:r>
            <a:r>
              <a:rPr lang="tr-TR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GB" altLang="zh-CN" i="1" dirty="0">
                <a:solidFill>
                  <a:schemeClr val="tx2"/>
                </a:solidFill>
              </a:rPr>
              <a:t> </a:t>
            </a:r>
            <a:r>
              <a:rPr lang="en-GB" altLang="zh-CN" sz="1900" i="1" dirty="0">
                <a:solidFill>
                  <a:schemeClr val="tx2"/>
                </a:solidFill>
              </a:rPr>
              <a:t>θ</a:t>
            </a:r>
            <a:r>
              <a:rPr lang="tr-TR" altLang="zh-CN" sz="1900" i="1" baseline="-25000" dirty="0">
                <a:solidFill>
                  <a:schemeClr val="tx2"/>
                </a:solidFill>
              </a:rPr>
              <a:t>MAP</a:t>
            </a:r>
            <a:r>
              <a:rPr lang="tr-TR" altLang="zh-CN" sz="1900" dirty="0">
                <a:solidFill>
                  <a:schemeClr val="tx2"/>
                </a:solidFill>
              </a:rPr>
              <a:t> </a:t>
            </a:r>
            <a:r>
              <a:rPr lang="zh-CN" altLang="en-US" sz="1900" dirty="0" smtClean="0">
                <a:solidFill>
                  <a:schemeClr val="tx2"/>
                </a:solidFill>
              </a:rPr>
              <a:t>也可为</a:t>
            </a:r>
            <a:r>
              <a:rPr lang="en-GB" altLang="zh-CN" sz="1800" i="1" dirty="0">
                <a:solidFill>
                  <a:schemeClr val="tx2"/>
                </a:solidFill>
              </a:rPr>
              <a:t>θ</a:t>
            </a:r>
            <a:r>
              <a:rPr lang="tr-TR" altLang="zh-CN" sz="1800" baseline="-25000" dirty="0" smtClean="0">
                <a:solidFill>
                  <a:schemeClr val="tx2"/>
                </a:solidFill>
              </a:rPr>
              <a:t>ML</a:t>
            </a:r>
            <a:r>
              <a:rPr lang="zh-CN" altLang="en-US" sz="1800" dirty="0" smtClean="0">
                <a:solidFill>
                  <a:schemeClr val="tx2"/>
                </a:solidFill>
              </a:rPr>
              <a:t>，</a:t>
            </a:r>
            <a:r>
              <a:rPr lang="tr-TR" altLang="zh-CN" sz="2000" dirty="0">
                <a:solidFill>
                  <a:schemeClr val="accent1"/>
                </a:solidFill>
              </a:rPr>
              <a:t> </a:t>
            </a:r>
            <a:r>
              <a:rPr lang="tr-TR" altLang="zh-CN" sz="2000" dirty="0" smtClean="0">
                <a:solidFill>
                  <a:schemeClr val="accent1"/>
                </a:solidFill>
              </a:rPr>
              <a:t> </a:t>
            </a:r>
            <a:r>
              <a:rPr lang="en-GB" altLang="zh-CN" sz="1800" i="1" dirty="0">
                <a:solidFill>
                  <a:schemeClr val="tx2"/>
                </a:solidFill>
              </a:rPr>
              <a:t>θ</a:t>
            </a:r>
            <a:r>
              <a:rPr lang="tr-TR" altLang="zh-CN" sz="1800" baseline="-25000" dirty="0">
                <a:solidFill>
                  <a:schemeClr val="tx2"/>
                </a:solidFill>
              </a:rPr>
              <a:t>Bayes</a:t>
            </a:r>
            <a:endParaRPr lang="tr-TR" altLang="zh-CN" sz="19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A59C-DDAE-4347-9095-17E6B1F05CA2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6340</TotalTime>
  <Words>1800</Words>
  <Application>Microsoft Office PowerPoint</Application>
  <PresentationFormat>全屏显示(4:3)</PresentationFormat>
  <Paragraphs>340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Flow</vt:lpstr>
      <vt:lpstr>Microsoft 公式 3.0</vt:lpstr>
      <vt:lpstr>Equation</vt:lpstr>
      <vt:lpstr>公式</vt:lpstr>
      <vt:lpstr>  机器学习 </vt:lpstr>
      <vt:lpstr>第四章  参数方法</vt:lpstr>
      <vt:lpstr>参数估计</vt:lpstr>
      <vt:lpstr>最大似然估计</vt:lpstr>
      <vt:lpstr>常用密度: 伯努利/多项式</vt:lpstr>
      <vt:lpstr>高斯 (正态) 分布</vt:lpstr>
      <vt:lpstr>估计的评价：偏倚和方差(选)</vt:lpstr>
      <vt:lpstr>估计的评价：偏倚和方差</vt:lpstr>
      <vt:lpstr>贝叶斯估计（选）</vt:lpstr>
      <vt:lpstr>贝叶斯估计: 举例（选）</vt:lpstr>
      <vt:lpstr>参数分类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</vt:lpstr>
      <vt:lpstr>回归: From LogL to Error</vt:lpstr>
      <vt:lpstr>线性回归</vt:lpstr>
      <vt:lpstr>多项式回归</vt:lpstr>
      <vt:lpstr>PowerPoint 演示文稿</vt:lpstr>
      <vt:lpstr>其他误差度量方法</vt:lpstr>
      <vt:lpstr>偏倚/方差（调整模型复杂度）</vt:lpstr>
      <vt:lpstr>估计偏倚与方差</vt:lpstr>
      <vt:lpstr>偏倚/方差两难选择</vt:lpstr>
      <vt:lpstr>PowerPoint 演示文稿</vt:lpstr>
      <vt:lpstr>多项式回归</vt:lpstr>
      <vt:lpstr>PowerPoint 演示文稿</vt:lpstr>
      <vt:lpstr>模型选择</vt:lpstr>
      <vt:lpstr>贝叶斯模型选择</vt:lpstr>
      <vt:lpstr>回归举例</vt:lpstr>
      <vt:lpstr>PowerPoint 演示文稿</vt:lpstr>
      <vt:lpstr>PowerPoint 演示文稿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lenovo</cp:lastModifiedBy>
  <cp:revision>330</cp:revision>
  <dcterms:created xsi:type="dcterms:W3CDTF">2005-01-24T14:46:28Z</dcterms:created>
  <dcterms:modified xsi:type="dcterms:W3CDTF">2021-09-29T04:06:30Z</dcterms:modified>
</cp:coreProperties>
</file>