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3" r:id="rId3"/>
    <p:sldId id="352" r:id="rId4"/>
    <p:sldId id="353" r:id="rId5"/>
    <p:sldId id="354" r:id="rId6"/>
    <p:sldId id="355" r:id="rId7"/>
    <p:sldId id="356" r:id="rId8"/>
    <p:sldId id="357" r:id="rId9"/>
    <p:sldId id="360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5" r:id="rId24"/>
    <p:sldId id="372" r:id="rId25"/>
    <p:sldId id="373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74" r:id="rId35"/>
    <p:sldId id="386" r:id="rId36"/>
    <p:sldId id="385" r:id="rId37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33"/>
    <a:srgbClr val="3333FF"/>
    <a:srgbClr val="FF6600"/>
    <a:srgbClr val="B2B2B2"/>
    <a:srgbClr val="9900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 varScale="1">
        <p:scale>
          <a:sx n="61" d="100"/>
          <a:sy n="61" d="100"/>
        </p:scale>
        <p:origin x="-134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13286B5-297C-4D3F-9C4E-A5687512703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984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506FD6-8F6E-4C06-8964-22E83D2C06AE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454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11D-E6EE-4133-BEA3-53A572EC1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2A4F-994D-4E1E-8679-69E95688B32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D0E-840A-4C7B-8731-3F4AC8F773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C877F8-4BAB-4470-9716-52367E9B59A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DE53-2D62-46ED-A14C-DA14665A4C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8941-ED15-400D-9DFF-D7D6E93C31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8F2-206D-4639-AED9-617C993353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A4DB-EAF0-41A7-A367-CE13A9BBAAC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5D5A-30CD-4816-9B40-2F1B21FC755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0507-3438-4F96-AD9D-2CA96FA7480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EFC679-59F3-4488-94E1-7C9C803A23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10/27/2023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42DF75-D6D9-46A3-83C5-13E8096430D9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5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4.png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zh-CN" altLang="en-US" sz="5400" dirty="0" smtClean="0"/>
              <a:t>机器学习</a:t>
            </a:r>
            <a:r>
              <a:rPr lang="tr-TR" sz="5400" dirty="0" smtClean="0"/>
              <a:t/>
            </a:r>
            <a:br>
              <a:rPr lang="tr-TR" sz="5400" dirty="0" smtClean="0"/>
            </a:b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i="1" dirty="0"/>
              <a:t>南开大学</a:t>
            </a:r>
            <a:endParaRPr lang="en-US" altLang="zh-CN" sz="2400" i="1" dirty="0"/>
          </a:p>
          <a:p>
            <a:pPr>
              <a:lnSpc>
                <a:spcPct val="80000"/>
              </a:lnSpc>
            </a:pPr>
            <a:r>
              <a:rPr lang="zh-CN" altLang="en-US" sz="2400" i="1" smtClean="0"/>
              <a:t>计算机学院</a:t>
            </a:r>
            <a:endParaRPr lang="tr-TR" altLang="zh-CN" sz="2400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97152"/>
            <a:ext cx="1451000" cy="14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EF4-207C-4F6D-882D-044F2E2B6F4F}" type="slidenum">
              <a:rPr lang="tr-TR"/>
              <a:pPr/>
              <a:t>10</a:t>
            </a:fld>
            <a:endParaRPr lang="tr-TR"/>
          </a:p>
        </p:txBody>
      </p:sp>
      <p:pic>
        <p:nvPicPr>
          <p:cNvPr id="2181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5" y="121390"/>
            <a:ext cx="6120159" cy="510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251520" y="522943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</a:t>
            </a:r>
            <a:r>
              <a:rPr lang="zh-CN" altLang="en-US" sz="2400" dirty="0" smtClean="0">
                <a:sym typeface="Symbol" panose="05050102010706020507" pitchFamily="18" charset="2"/>
              </a:rPr>
              <a:t></a:t>
            </a:r>
            <a:r>
              <a:rPr lang="en-US" altLang="zh-CN" sz="2400" dirty="0" smtClean="0">
                <a:sym typeface="Symbol" panose="05050102010706020507" pitchFamily="18" charset="2"/>
              </a:rPr>
              <a:t>=1</a:t>
            </a:r>
            <a:r>
              <a:rPr lang="zh-CN" altLang="en-US" sz="2400" dirty="0" smtClean="0">
                <a:sym typeface="Symbol" panose="05050102010706020507" pitchFamily="18" charset="2"/>
              </a:rPr>
              <a:t>或</a:t>
            </a:r>
            <a:r>
              <a:rPr lang="en-US" altLang="zh-CN" sz="2400" dirty="0" smtClean="0">
                <a:sym typeface="Symbol" panose="05050102010706020507" pitchFamily="18" charset="2"/>
              </a:rPr>
              <a:t>-1</a:t>
            </a:r>
            <a:r>
              <a:rPr lang="zh-CN" altLang="en-US" sz="2400" dirty="0" smtClean="0">
                <a:sym typeface="Symbol" panose="05050102010706020507" pitchFamily="18" charset="2"/>
              </a:rPr>
              <a:t>两个变量相关，即变为一维，如果</a:t>
            </a:r>
            <a:r>
              <a:rPr lang="zh-CN" altLang="en-US" sz="2400" dirty="0">
                <a:sym typeface="Symbol" panose="05050102010706020507" pitchFamily="18" charset="2"/>
              </a:rPr>
              <a:t></a:t>
            </a:r>
            <a:r>
              <a:rPr lang="en-US" altLang="zh-CN" sz="2400" dirty="0" smtClean="0">
                <a:sym typeface="Symbol" panose="05050102010706020507" pitchFamily="18" charset="2"/>
              </a:rPr>
              <a:t>=0</a:t>
            </a:r>
            <a:r>
              <a:rPr lang="zh-CN" altLang="en-US" sz="2400" dirty="0" smtClean="0">
                <a:sym typeface="Symbol" panose="05050102010706020507" pitchFamily="18" charset="2"/>
              </a:rPr>
              <a:t>，两个变量独立。如果</a:t>
            </a:r>
            <a:r>
              <a:rPr lang="en-US" altLang="zh-CN" sz="2400" b="1" dirty="0" smtClean="0">
                <a:sym typeface="Symbol" panose="05050102010706020507" pitchFamily="18" charset="2"/>
              </a:rPr>
              <a:t>x</a:t>
            </a:r>
            <a:r>
              <a:rPr lang="zh-CN" altLang="en-US" sz="2400" dirty="0" smtClean="0">
                <a:sym typeface="Symbol" panose="05050102010706020507" pitchFamily="18" charset="2"/>
              </a:rPr>
              <a:t>是多元正态，则</a:t>
            </a:r>
            <a:r>
              <a:rPr lang="en-US" altLang="zh-CN" sz="2400" b="1" dirty="0" smtClean="0">
                <a:sym typeface="Symbol" panose="05050102010706020507" pitchFamily="18" charset="2"/>
              </a:rPr>
              <a:t>x</a:t>
            </a:r>
            <a:r>
              <a:rPr lang="zh-CN" altLang="en-US" sz="2400" dirty="0" smtClean="0">
                <a:sym typeface="Symbol" panose="05050102010706020507" pitchFamily="18" charset="2"/>
              </a:rPr>
              <a:t>的每一维都是一元正态的，其任意子集都是</a:t>
            </a:r>
            <a:r>
              <a:rPr lang="en-US" altLang="zh-CN" sz="2400" dirty="0" smtClean="0">
                <a:sym typeface="Symbol" panose="05050102010706020507" pitchFamily="18" charset="2"/>
              </a:rPr>
              <a:t>k</a:t>
            </a:r>
            <a:r>
              <a:rPr lang="zh-CN" altLang="en-US" sz="2400" dirty="0" smtClean="0">
                <a:sym typeface="Symbol" panose="05050102010706020507" pitchFamily="18" charset="2"/>
              </a:rPr>
              <a:t>元正态的。其中一种特殊情况是</a:t>
            </a:r>
            <a:r>
              <a:rPr lang="en-US" altLang="zh-CN" sz="2400" dirty="0" smtClean="0">
                <a:sym typeface="Symbol" panose="05050102010706020507" pitchFamily="18" charset="2"/>
              </a:rPr>
              <a:t>x</a:t>
            </a:r>
            <a:r>
              <a:rPr lang="zh-CN" altLang="en-US" sz="2400" dirty="0" smtClean="0">
                <a:sym typeface="Symbol" panose="05050102010706020507" pitchFamily="18" charset="2"/>
              </a:rPr>
              <a:t>的分量是独立的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间独立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的非对角元为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0,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马式距离退化为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加权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1/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的欧式距离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 方差也相等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则退化为欧式距离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NB</a:t>
            </a:r>
            <a:r>
              <a:rPr lang="zh-CN" altLang="en-US" dirty="0" smtClean="0">
                <a:solidFill>
                  <a:srgbClr val="FF0000"/>
                </a:solidFill>
              </a:rPr>
              <a:t>假设各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间独立，而非已知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间独立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独立的输入</a:t>
            </a:r>
            <a:r>
              <a:rPr lang="tr-TR" dirty="0" smtClean="0"/>
              <a:t>: </a:t>
            </a:r>
            <a:r>
              <a:rPr lang="tr-TR" dirty="0"/>
              <a:t>Naive </a:t>
            </a:r>
            <a:r>
              <a:rPr lang="tr-TR" dirty="0" smtClean="0"/>
              <a:t>Bayes</a:t>
            </a:r>
            <a:endParaRPr lang="tr-TR" dirty="0"/>
          </a:p>
        </p:txBody>
      </p:sp>
      <p:graphicFrame>
        <p:nvGraphicFramePr>
          <p:cNvPr id="21914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000100" y="3357562"/>
          <a:ext cx="720883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72" name="Equation" r:id="rId3" imgW="3314520" imgH="698400" progId="Equation.3">
                  <p:embed/>
                </p:oleObj>
              </mc:Choice>
              <mc:Fallback>
                <p:oleObj name="Equation" r:id="rId3" imgW="3314520" imgH="698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7562"/>
                        <a:ext cx="7208838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A215-60DD-4387-9842-6FD10EB5354D}" type="slidenum">
              <a:rPr lang="tr-TR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参类分类（多元）</a:t>
            </a:r>
            <a:endParaRPr lang="tr-TR" sz="4400" i="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87208" cy="3886200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如果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正态分布是很多自然现象的模型（同类样本属于一个组，如果属于多个组，则应该使用混合模型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—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第七章）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判别式函数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21193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3150" y="2433638"/>
          <a:ext cx="70231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54" name="Equation" r:id="rId3" imgW="3213000" imgH="469800" progId="Equation.3">
                  <p:embed/>
                </p:oleObj>
              </mc:Choice>
              <mc:Fallback>
                <p:oleObj name="Equation" r:id="rId3" imgW="3213000" imgH="46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433638"/>
                        <a:ext cx="702310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92596692"/>
              </p:ext>
            </p:extLst>
          </p:nvPr>
        </p:nvGraphicFramePr>
        <p:xfrm>
          <a:off x="627062" y="4869160"/>
          <a:ext cx="78898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55" name="Equation" r:id="rId5" imgW="3759120" imgH="609480" progId="Equation.3">
                  <p:embed/>
                </p:oleObj>
              </mc:Choice>
              <mc:Fallback>
                <p:oleObj name="Equation" r:id="rId5" imgW="3759120" imgH="609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" y="4869160"/>
                        <a:ext cx="788987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C4004-C347-45D8-90E1-BDDF4F9783AA}" type="slidenum">
              <a:rPr lang="tr-TR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最大似然</a:t>
            </a:r>
            <a:endParaRPr lang="tr-TR" dirty="0"/>
          </a:p>
        </p:txBody>
      </p:sp>
      <p:graphicFrame>
        <p:nvGraphicFramePr>
          <p:cNvPr id="22221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071538" y="2071678"/>
          <a:ext cx="421005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7" name="Equation" r:id="rId3" imgW="1955520" imgH="1498320" progId="Equation.3">
                  <p:embed/>
                </p:oleObj>
              </mc:Choice>
              <mc:Fallback>
                <p:oleObj name="Equation" r:id="rId3" imgW="1955520" imgH="1498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071678"/>
                        <a:ext cx="421005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4414" y="5357826"/>
          <a:ext cx="69040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8" name="Equation" r:id="rId5" imgW="3200400" imgH="393480" progId="Equation.3">
                  <p:embed/>
                </p:oleObj>
              </mc:Choice>
              <mc:Fallback>
                <p:oleObj name="Equation" r:id="rId5" imgW="32004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357826"/>
                        <a:ext cx="6904037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DE4-3C38-4D55-87C0-550690D3BF90}" type="slidenum">
              <a:rPr lang="tr-TR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</a:t>
            </a:r>
            <a:r>
              <a:rPr lang="tr-TR" dirty="0" smtClean="0"/>
              <a:t> </a:t>
            </a:r>
            <a:r>
              <a:rPr lang="tr-TR" sz="4400" b="1" dirty="0"/>
              <a:t>S</a:t>
            </a:r>
            <a:r>
              <a:rPr lang="tr-TR" baseline="-25000" dirty="0"/>
              <a:t>i</a:t>
            </a:r>
            <a:r>
              <a:rPr lang="tr-TR" dirty="0"/>
              <a:t>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二次判别式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2324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0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87438" y="2516188"/>
          <a:ext cx="7329487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04" name="Equation" r:id="rId5" imgW="3936960" imgH="1930320" progId="Equation.3">
                  <p:embed/>
                </p:oleObj>
              </mc:Choice>
              <mc:Fallback>
                <p:oleObj name="Equation" r:id="rId5" imgW="3936960" imgH="19303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516188"/>
                        <a:ext cx="7329487" cy="359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DDC88-9079-44E0-9D05-64830EAF71EA}" type="slidenum">
              <a:rPr lang="tr-TR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F87-273E-43FD-8ADA-A6BEAA7F5465}" type="slidenum">
              <a:rPr lang="tr-TR"/>
              <a:pPr/>
              <a:t>15</a:t>
            </a:fld>
            <a:endParaRPr lang="tr-TR"/>
          </a:p>
        </p:txBody>
      </p:sp>
      <p:pic>
        <p:nvPicPr>
          <p:cNvPr id="2242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76250"/>
            <a:ext cx="5086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284538"/>
            <a:ext cx="36766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250825" y="1916113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i="1" dirty="0" smtClean="0">
                <a:solidFill>
                  <a:schemeClr val="tx2"/>
                </a:solidFill>
                <a:latin typeface="+mj-lt"/>
              </a:rPr>
              <a:t>似然</a:t>
            </a:r>
            <a:endParaRPr lang="tr-TR" sz="18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468313" y="4173056"/>
            <a:ext cx="1075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1800" i="1" baseline="-25000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zh-CN" altLang="en-US" sz="1800" i="1" dirty="0">
                <a:solidFill>
                  <a:schemeClr val="tx2"/>
                </a:solidFill>
                <a:latin typeface="+mj-lt"/>
              </a:rPr>
              <a:t>的后验</a:t>
            </a:r>
            <a:endParaRPr lang="tr-TR" sz="18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6443663" y="1773238"/>
            <a:ext cx="16161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 dirty="0">
                <a:solidFill>
                  <a:schemeClr val="tx2"/>
                </a:solidFill>
                <a:latin typeface="+mj-lt"/>
              </a:rPr>
              <a:t>判别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: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0.5</a:t>
            </a:r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>
            <a:off x="7019925" y="2708275"/>
            <a:ext cx="288925" cy="720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 flipH="1">
            <a:off x="3995738" y="2708275"/>
            <a:ext cx="2663825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2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71472" y="2000240"/>
                <a:ext cx="8229600" cy="3886200"/>
              </a:xfrm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所有类共享相同协方差矩阵</a:t>
                </a:r>
                <a:r>
                  <a:rPr lang="tr-TR" b="1" dirty="0" smtClean="0">
                    <a:solidFill>
                      <a:schemeClr val="tx2"/>
                    </a:solidFill>
                    <a:latin typeface="+mj-lt"/>
                  </a:rPr>
                  <a:t>S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判别式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退化为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endParaRPr lang="tr-TR" dirty="0" smtClean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由于所有的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相</m:t>
                    </m:r>
                  </m:oMath>
                </a14:m>
                <a:r>
                  <a:rPr lang="zh-CN" altLang="en-US" b="1" dirty="0" smtClean="0">
                    <a:solidFill>
                      <a:schemeClr val="tx2"/>
                    </a:solidFill>
                    <a:latin typeface="+mj-lt"/>
                  </a:rPr>
                  <a:t>同，可以去掉，上式即可化为线性判别式</a:t>
                </a:r>
                <a:endParaRPr lang="tr-TR" b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25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71472" y="2000240"/>
                <a:ext cx="8229600" cy="3886200"/>
              </a:xfrm>
              <a:blipFill rotWithShape="1">
                <a:blip r:embed="rId3"/>
                <a:stretch>
                  <a:fillRect l="-963" t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公共协方差矩阵</a:t>
            </a:r>
            <a:r>
              <a:rPr lang="tr-TR" sz="4400" b="1" dirty="0" smtClean="0"/>
              <a:t>S</a:t>
            </a:r>
            <a:endParaRPr lang="tr-TR" sz="4400" b="1" dirty="0"/>
          </a:p>
        </p:txBody>
      </p:sp>
      <p:graphicFrame>
        <p:nvGraphicFramePr>
          <p:cNvPr id="225293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526591"/>
              </p:ext>
            </p:extLst>
          </p:nvPr>
        </p:nvGraphicFramePr>
        <p:xfrm>
          <a:off x="1331640" y="2428868"/>
          <a:ext cx="18716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3" name="Equation" r:id="rId4" imgW="939600" imgH="355320" progId="Equation.3">
                  <p:embed/>
                </p:oleObj>
              </mc:Choice>
              <mc:Fallback>
                <p:oleObj name="Equation" r:id="rId4" imgW="939600" imgH="3553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428868"/>
                        <a:ext cx="1871663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B68-4BD1-42A1-B61C-5C1DD361CBE8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225295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55150512"/>
              </p:ext>
            </p:extLst>
          </p:nvPr>
        </p:nvGraphicFramePr>
        <p:xfrm>
          <a:off x="2316162" y="3267590"/>
          <a:ext cx="56086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4" name="Equation" r:id="rId6" imgW="2844720" imgH="393480" progId="Equation.3">
                  <p:embed/>
                </p:oleObj>
              </mc:Choice>
              <mc:Fallback>
                <p:oleObj name="Equation" r:id="rId6" imgW="2844720" imgH="393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2" y="3267590"/>
                        <a:ext cx="560863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7" name="Object 17"/>
          <p:cNvGraphicFramePr>
            <a:graphicFrameLocks noChangeAspect="1"/>
          </p:cNvGraphicFramePr>
          <p:nvPr/>
        </p:nvGraphicFramePr>
        <p:xfrm>
          <a:off x="1500166" y="4786322"/>
          <a:ext cx="5598508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5" name="Equation" r:id="rId8" imgW="2603160" imgH="863280" progId="Equation.3">
                  <p:embed/>
                </p:oleObj>
              </mc:Choice>
              <mc:Fallback>
                <p:oleObj name="Equation" r:id="rId8" imgW="2603160" imgH="8632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786322"/>
                        <a:ext cx="5598508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89626373"/>
              </p:ext>
            </p:extLst>
          </p:nvPr>
        </p:nvGraphicFramePr>
        <p:xfrm>
          <a:off x="3635896" y="2620620"/>
          <a:ext cx="5400600" cy="66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6" name="Microsoft 公式 3.0" r:id="rId10" imgW="3200400" imgH="393700" progId="Equation.3">
                  <p:embed/>
                </p:oleObj>
              </mc:Choice>
              <mc:Fallback>
                <p:oleObj name="Microsoft 公式 3.0" r:id="rId10" imgW="3200400" imgH="3937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620620"/>
                        <a:ext cx="5400600" cy="664364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公共协方差矩阵</a:t>
            </a:r>
            <a:r>
              <a:rPr lang="tr-TR" sz="4400" b="1" dirty="0" smtClean="0"/>
              <a:t>S</a:t>
            </a:r>
            <a:endParaRPr lang="tr-TR" sz="4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CF7-3E0A-4742-9B79-32F08AE5C93E}" type="slidenum">
              <a:rPr lang="tr-TR"/>
              <a:pPr/>
              <a:t>17</a:t>
            </a:fld>
            <a:endParaRPr lang="tr-TR"/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133600"/>
            <a:ext cx="4457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1,..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间相互独立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是对角矩阵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	(Naive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Bayes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的假设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分类以加权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以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为单位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的欧式距离计算进行，将实例分类为最近的均值的类。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en-US" altLang="zh-CN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为向量，</a:t>
            </a:r>
            <a:r>
              <a:rPr lang="en-US" altLang="zh-CN" dirty="0" err="1" smtClean="0">
                <a:solidFill>
                  <a:schemeClr val="tx2"/>
                </a:solidFill>
                <a:latin typeface="+mj-lt"/>
              </a:rPr>
              <a:t>m</a:t>
            </a:r>
            <a:r>
              <a:rPr lang="en-US" altLang="zh-CN" baseline="-25000" dirty="0" err="1" smtClean="0">
                <a:solidFill>
                  <a:schemeClr val="tx2"/>
                </a:solidFill>
                <a:latin typeface="+mj-lt"/>
              </a:rPr>
              <a:t>ij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为其第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j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个分量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对角协方差矩阵</a:t>
            </a:r>
            <a:r>
              <a:rPr lang="tr-TR" dirty="0" smtClean="0"/>
              <a:t> </a:t>
            </a:r>
            <a:r>
              <a:rPr lang="tr-TR" sz="4400" b="1" dirty="0"/>
              <a:t>S</a:t>
            </a:r>
            <a:r>
              <a:rPr lang="tr-TR" dirty="0"/>
              <a:t> </a:t>
            </a:r>
          </a:p>
        </p:txBody>
      </p:sp>
      <p:graphicFrame>
        <p:nvGraphicFramePr>
          <p:cNvPr id="22733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22463" y="3116263"/>
          <a:ext cx="48656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4" name="Equation" r:id="rId3" imgW="2197080" imgH="533160" progId="Equation.3">
                  <p:embed/>
                </p:oleObj>
              </mc:Choice>
              <mc:Fallback>
                <p:oleObj name="Equation" r:id="rId3" imgW="2197080" imgH="533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116263"/>
                        <a:ext cx="486568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035D-134F-4CDA-BF8B-7F250D5FBDCF}" type="slidenum">
              <a:rPr lang="tr-TR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对角协方差矩阵</a:t>
            </a:r>
            <a:r>
              <a:rPr lang="tr-TR" dirty="0" smtClean="0"/>
              <a:t> </a:t>
            </a:r>
            <a:r>
              <a:rPr lang="tr-TR" sz="4400" b="1" dirty="0"/>
              <a:t>S</a:t>
            </a:r>
            <a:endParaRPr lang="tr-TR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C24B-71B2-4564-8D45-10B1708DD8D1}" type="slidenum">
              <a:rPr lang="tr-TR"/>
              <a:pPr/>
              <a:t>19</a:t>
            </a:fld>
            <a:endParaRPr lang="tr-TR"/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844675"/>
            <a:ext cx="44291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6227763" y="371633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i="1" dirty="0" smtClean="0">
                <a:solidFill>
                  <a:schemeClr val="tx2"/>
                </a:solidFill>
                <a:latin typeface="Lucida Bright" pitchFamily="18" charset="0"/>
              </a:rPr>
              <a:t>方差可能不同</a:t>
            </a:r>
            <a:endParaRPr lang="tr-TR" sz="1800" i="1" dirty="0">
              <a:solidFill>
                <a:schemeClr val="tx2"/>
              </a:solidFill>
              <a:latin typeface="Lucida Bright" pitchFamily="18" charset="0"/>
            </a:endParaRPr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5724525" y="3429000"/>
            <a:ext cx="0" cy="14398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8361" name="Line 9"/>
          <p:cNvSpPr>
            <a:spLocks noChangeShapeType="1"/>
          </p:cNvSpPr>
          <p:nvPr/>
        </p:nvSpPr>
        <p:spPr bwMode="auto">
          <a:xfrm flipH="1">
            <a:off x="4572000" y="5157788"/>
            <a:ext cx="100806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000" i="0" dirty="0" smtClean="0"/>
              <a:t>第五章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zh-CN" altLang="en-US" dirty="0" smtClean="0"/>
              <a:t>多元方法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最近均值分类器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基于欧式距离，将实例分类为与其最近的均值所属类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每个均值可被 视为一个原型或模板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---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模板匹配</a:t>
            </a:r>
            <a:endParaRPr lang="tr-TR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对角协方差矩阵</a:t>
            </a:r>
            <a:r>
              <a:rPr lang="tr-TR" dirty="0" smtClean="0"/>
              <a:t> </a:t>
            </a:r>
            <a:r>
              <a:rPr lang="tr-TR" sz="4400" b="1" dirty="0"/>
              <a:t>S</a:t>
            </a:r>
            <a:r>
              <a:rPr lang="tr-TR" sz="4400" dirty="0"/>
              <a:t>, </a:t>
            </a:r>
            <a:r>
              <a:rPr lang="zh-CN" altLang="en-US" sz="4400" dirty="0" smtClean="0"/>
              <a:t>等方差</a:t>
            </a:r>
            <a:endParaRPr lang="tr-TR" sz="4400" dirty="0"/>
          </a:p>
        </p:txBody>
      </p:sp>
      <p:graphicFrame>
        <p:nvGraphicFramePr>
          <p:cNvPr id="22938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25638" y="2852738"/>
          <a:ext cx="4930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12" name="Equation" r:id="rId3" imgW="2234880" imgH="939600" progId="Equation.3">
                  <p:embed/>
                </p:oleObj>
              </mc:Choice>
              <mc:Fallback>
                <p:oleObj name="Equation" r:id="rId3" imgW="223488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852738"/>
                        <a:ext cx="4930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D9F2-FD96-48A9-A97B-643AA45BE71E}" type="slidenum">
              <a:rPr lang="tr-TR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对角协方差矩阵</a:t>
            </a:r>
            <a:r>
              <a:rPr lang="tr-TR" dirty="0" smtClean="0"/>
              <a:t> </a:t>
            </a:r>
            <a:r>
              <a:rPr lang="tr-TR" sz="4400" b="1" dirty="0"/>
              <a:t>S</a:t>
            </a:r>
            <a:r>
              <a:rPr lang="tr-TR" sz="4400" dirty="0"/>
              <a:t>, </a:t>
            </a:r>
            <a:r>
              <a:rPr lang="zh-CN" altLang="en-US" sz="4400" dirty="0" smtClean="0"/>
              <a:t>等方差</a:t>
            </a:r>
            <a:endParaRPr lang="tr-TR" sz="44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BF20-73D6-45BA-8EB7-DB97D16C09D7}" type="slidenum">
              <a:rPr lang="tr-TR"/>
              <a:pPr/>
              <a:t>21</a:t>
            </a:fld>
            <a:endParaRPr lang="tr-TR"/>
          </a:p>
        </p:txBody>
      </p:sp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916113"/>
            <a:ext cx="43338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4211638" y="21336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 flipV="1">
            <a:off x="3779838" y="2420938"/>
            <a:ext cx="576262" cy="1008062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 flipH="1" flipV="1">
            <a:off x="4356100" y="2349500"/>
            <a:ext cx="360363" cy="208756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4427538" y="2043113"/>
            <a:ext cx="379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/>
                </a:solidFill>
                <a:latin typeface="Lucida Bright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模型选择</a:t>
            </a:r>
            <a:endParaRPr lang="tr-TR" dirty="0"/>
          </a:p>
        </p:txBody>
      </p:sp>
      <p:graphicFrame>
        <p:nvGraphicFramePr>
          <p:cNvPr id="232503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650324"/>
              </p:ext>
            </p:extLst>
          </p:nvPr>
        </p:nvGraphicFramePr>
        <p:xfrm>
          <a:off x="323850" y="1773238"/>
          <a:ext cx="8569325" cy="2196465"/>
        </p:xfrm>
        <a:graphic>
          <a:graphicData uri="http://schemas.openxmlformats.org/drawingml/2006/table">
            <a:tbl>
              <a:tblPr/>
              <a:tblGrid>
                <a:gridCol w="3498850"/>
                <a:gridCol w="2549525"/>
                <a:gridCol w="252095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假设</a:t>
                      </a:r>
                      <a:endParaRPr lang="tr-TR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协方差矩阵</a:t>
                      </a:r>
                      <a:endParaRPr kumimoji="0" lang="tr-TR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参数个数</a:t>
                      </a:r>
                      <a:endParaRPr kumimoji="0" lang="tr-TR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共享，超球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共享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轴对齐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其中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ij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=0</a:t>
                      </a:r>
                      <a:endParaRPr kumimoji="0" 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共享，超椭球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不同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超椭球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K 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A13-7088-4BC0-900B-96D87967EDE9}" type="slidenum">
              <a:rPr lang="tr-TR"/>
              <a:pPr/>
              <a:t>22</a:t>
            </a:fld>
            <a:endParaRPr lang="tr-TR"/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当增加复杂度时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较少限制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偏倚降下，但同时方差增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加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而采用简单模型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允许一定的偏倚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可以调控方差，但却有引进偏倚的风险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28604"/>
            <a:ext cx="60674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离散特征</a:t>
            </a:r>
            <a:endParaRPr lang="tr-TR" dirty="0"/>
          </a:p>
        </p:txBody>
      </p:sp>
      <p:graphicFrame>
        <p:nvGraphicFramePr>
          <p:cNvPr id="233488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1306513" y="4365625"/>
          <a:ext cx="62420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11" name="Equation" r:id="rId3" imgW="3022560" imgH="583920" progId="Equation.3">
                  <p:embed/>
                </p:oleObj>
              </mc:Choice>
              <mc:Fallback>
                <p:oleObj name="Equation" r:id="rId3" imgW="3022560" imgH="5839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365625"/>
                        <a:ext cx="62420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590A-4414-4CD3-8DB6-AAB08F2761A4}" type="slidenum">
              <a:rPr lang="tr-TR"/>
              <a:pPr/>
              <a:t>24</a:t>
            </a:fld>
            <a:endParaRPr lang="tr-TR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二元特征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是独立的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Naive Bayes’)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判别式是线性的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graphicFrame>
        <p:nvGraphicFramePr>
          <p:cNvPr id="233483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14678" y="2000240"/>
          <a:ext cx="21193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12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000240"/>
                        <a:ext cx="21193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5" name="Object 1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86050" y="2928934"/>
          <a:ext cx="3532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13" name="Equation" r:id="rId7" imgW="1676160" imgH="444240" progId="Equation.3">
                  <p:embed/>
                </p:oleObj>
              </mc:Choice>
              <mc:Fallback>
                <p:oleObj name="Equation" r:id="rId7" imgW="1676160" imgH="4442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928934"/>
                        <a:ext cx="35321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0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00562" y="5286388"/>
          <a:ext cx="16859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14" name="Equation" r:id="rId9" imgW="812520" imgH="507960" progId="Equation.3">
                  <p:embed/>
                </p:oleObj>
              </mc:Choice>
              <mc:Fallback>
                <p:oleObj name="Equation" r:id="rId9" imgW="812520" imgH="5079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286388"/>
                        <a:ext cx="16859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2786050" y="5610526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估计参数</a:t>
            </a: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6292312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应用</a:t>
            </a:r>
            <a:r>
              <a:rPr lang="en-US" altLang="zh-CN" sz="2400" dirty="0">
                <a:solidFill>
                  <a:schemeClr val="tx2"/>
                </a:solidFill>
              </a:rPr>
              <a:t>—</a:t>
            </a:r>
            <a:r>
              <a:rPr lang="zh-CN" altLang="en-US" sz="2400" dirty="0">
                <a:solidFill>
                  <a:schemeClr val="tx2"/>
                </a:solidFill>
              </a:rPr>
              <a:t>文档分类，垃圾</a:t>
            </a:r>
            <a:r>
              <a:rPr lang="zh-CN" altLang="en-US" sz="2400" dirty="0" smtClean="0">
                <a:solidFill>
                  <a:schemeClr val="tx2"/>
                </a:solidFill>
              </a:rPr>
              <a:t>邮件</a:t>
            </a:r>
            <a:r>
              <a:rPr lang="en-US" altLang="zh-CN" sz="2400" dirty="0" smtClean="0">
                <a:solidFill>
                  <a:schemeClr val="tx2"/>
                </a:solidFill>
              </a:rPr>
              <a:t>---</a:t>
            </a:r>
            <a:r>
              <a:rPr lang="zh-CN" altLang="en-US" sz="2400" dirty="0" smtClean="0">
                <a:solidFill>
                  <a:schemeClr val="tx2"/>
                </a:solidFill>
              </a:rPr>
              <a:t>后面朴素贝叶斯分类器举例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多项式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(1-of-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特征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anose="05050102010706020507" pitchFamily="18" charset="2"/>
              </a:rPr>
              <a:t>Î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5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en-US" dirty="0" err="1" smtClean="0">
                <a:solidFill>
                  <a:schemeClr val="tx2"/>
                </a:solidFill>
                <a:latin typeface="+mj-lt"/>
              </a:rPr>
              <a:t>Xj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属于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类且取值 为</a:t>
            </a:r>
            <a:r>
              <a:rPr lang="en-US" altLang="zh-CN" dirty="0" err="1" smtClean="0">
                <a:solidFill>
                  <a:schemeClr val="tx2"/>
                </a:solidFill>
                <a:latin typeface="+mj-lt"/>
              </a:rPr>
              <a:t>v</a:t>
            </a:r>
            <a:r>
              <a:rPr lang="en-US" altLang="zh-CN" baseline="-25000" dirty="0" err="1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的概率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独立，判别式也为线性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离散参数</a:t>
            </a:r>
            <a:endParaRPr lang="tr-TR" dirty="0"/>
          </a:p>
        </p:txBody>
      </p:sp>
      <p:graphicFrame>
        <p:nvGraphicFramePr>
          <p:cNvPr id="23450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906588" y="2636838"/>
          <a:ext cx="46831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6" name="Equation" r:id="rId3" imgW="1942920" imgH="228600" progId="Equation.3">
                  <p:embed/>
                </p:oleObj>
              </mc:Choice>
              <mc:Fallback>
                <p:oleObj name="Equation" r:id="rId3" imgW="194292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636838"/>
                        <a:ext cx="46831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7EAA-DCEE-44A3-9544-765A8D2C5AB4}" type="slidenum">
              <a:rPr lang="tr-TR"/>
              <a:pPr/>
              <a:t>25</a:t>
            </a:fld>
            <a:endParaRPr lang="tr-TR"/>
          </a:p>
        </p:txBody>
      </p:sp>
      <p:graphicFrame>
        <p:nvGraphicFramePr>
          <p:cNvPr id="234507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2253442"/>
              </p:ext>
            </p:extLst>
          </p:nvPr>
        </p:nvGraphicFramePr>
        <p:xfrm>
          <a:off x="3762652" y="4013200"/>
          <a:ext cx="4549775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7" name="Equation" r:id="rId5" imgW="2133360" imgH="1269720" progId="Equation.3">
                  <p:embed/>
                </p:oleObj>
              </mc:Choice>
              <mc:Fallback>
                <p:oleObj name="Equation" r:id="rId5" imgW="2133360" imgH="1269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652" y="4013200"/>
                        <a:ext cx="4549775" cy="270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CN" dirty="0"/>
              <a:t>Naive </a:t>
            </a:r>
            <a:r>
              <a:rPr lang="tr-TR" altLang="zh-CN" dirty="0" smtClean="0"/>
              <a:t>Bayes</a:t>
            </a:r>
            <a:r>
              <a:rPr lang="zh-CN" altLang="en-US" dirty="0" smtClean="0"/>
              <a:t>分类</a:t>
            </a:r>
            <a:r>
              <a:rPr lang="zh-CN" altLang="en-US" dirty="0"/>
              <a:t>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文本分类，留言板各种留言，判断其是侮辱类还是非侮辱类言论。</a:t>
            </a:r>
            <a:endParaRPr lang="en-US" altLang="zh-CN" dirty="0" smtClean="0"/>
          </a:p>
          <a:p>
            <a:r>
              <a:rPr lang="zh-CN" altLang="en-US" dirty="0" smtClean="0"/>
              <a:t>数据如下：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r>
              <a:rPr lang="zh-CN" altLang="en-US" dirty="0" smtClean="0"/>
              <a:t>留言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>
                <a:latin typeface="+mj-lt"/>
              </a:rPr>
              <a:t>X=[[‘</a:t>
            </a:r>
            <a:r>
              <a:rPr lang="en-US" altLang="zh-CN" sz="2000" dirty="0" err="1" smtClean="0">
                <a:latin typeface="+mj-lt"/>
              </a:rPr>
              <a:t>my’,‘dog’,‘has’,‘flea’,‘problem’,‘help’,‘please</a:t>
            </a:r>
            <a:r>
              <a:rPr lang="en-US" altLang="zh-CN" sz="2000" dirty="0" smtClean="0">
                <a:latin typeface="+mj-lt"/>
              </a:rPr>
              <a:t>’],       #</a:t>
            </a:r>
            <a:r>
              <a:rPr lang="zh-CN" altLang="en-US" sz="2000" dirty="0" smtClean="0">
                <a:latin typeface="+mj-lt"/>
              </a:rPr>
              <a:t>非侮辱性</a:t>
            </a:r>
            <a:endParaRPr lang="en-US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 [‘</a:t>
            </a:r>
            <a:r>
              <a:rPr lang="en-US" altLang="zh-CN" sz="2000" dirty="0" err="1" smtClean="0">
                <a:latin typeface="+mj-lt"/>
              </a:rPr>
              <a:t>maybe’,‘not’,‘take’,‘him</a:t>
            </a:r>
            <a:r>
              <a:rPr lang="en-US" altLang="zh-CN" sz="2000" dirty="0" smtClean="0">
                <a:latin typeface="+mj-lt"/>
              </a:rPr>
              <a:t>’, ‘</a:t>
            </a:r>
            <a:r>
              <a:rPr lang="en-US" altLang="zh-CN" sz="2000" dirty="0" err="1" smtClean="0">
                <a:latin typeface="+mj-lt"/>
              </a:rPr>
              <a:t>to’,‘dog’,‘park’,‘stupid</a:t>
            </a:r>
            <a:r>
              <a:rPr lang="en-US" altLang="zh-CN" sz="2000" dirty="0" smtClean="0">
                <a:latin typeface="+mj-lt"/>
              </a:rPr>
              <a:t>’],    #</a:t>
            </a:r>
            <a:r>
              <a:rPr lang="zh-CN" altLang="en-US" sz="2000" dirty="0" smtClean="0">
                <a:latin typeface="+mj-lt"/>
              </a:rPr>
              <a:t>侮辱性</a:t>
            </a:r>
            <a:endParaRPr lang="en-US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</a:t>
            </a:r>
            <a:r>
              <a:rPr lang="en-US" altLang="zh-CN" sz="2000" dirty="0" smtClean="0">
                <a:latin typeface="+mj-lt"/>
              </a:rPr>
              <a:t>[</a:t>
            </a:r>
            <a:r>
              <a:rPr lang="en-US" altLang="zh-CN" sz="2000" dirty="0">
                <a:latin typeface="+mj-lt"/>
              </a:rPr>
              <a:t>'my','</a:t>
            </a:r>
            <a:r>
              <a:rPr lang="en-US" altLang="zh-CN" sz="2000" dirty="0" err="1">
                <a:latin typeface="+mj-lt"/>
              </a:rPr>
              <a:t>dalmation</a:t>
            </a:r>
            <a:r>
              <a:rPr lang="en-US" altLang="zh-CN" sz="2000" dirty="0">
                <a:latin typeface="+mj-lt"/>
              </a:rPr>
              <a:t>','</a:t>
            </a:r>
            <a:r>
              <a:rPr lang="en-US" altLang="zh-CN" sz="2000" dirty="0" err="1">
                <a:latin typeface="+mj-lt"/>
              </a:rPr>
              <a:t>is','so','cute</a:t>
            </a:r>
            <a:r>
              <a:rPr lang="en-US" altLang="zh-CN" sz="2000" dirty="0" smtClean="0">
                <a:latin typeface="+mj-lt"/>
              </a:rPr>
              <a:t>', </a:t>
            </a:r>
            <a:r>
              <a:rPr lang="en-US" altLang="zh-CN" sz="2000" dirty="0" err="1" smtClean="0">
                <a:latin typeface="+mj-lt"/>
              </a:rPr>
              <a:t>I</a:t>
            </a:r>
            <a:r>
              <a:rPr lang="en-US" altLang="zh-CN" sz="2000" dirty="0" err="1">
                <a:latin typeface="+mj-lt"/>
              </a:rPr>
              <a:t>','love','him</a:t>
            </a:r>
            <a:r>
              <a:rPr lang="en-US" altLang="zh-CN" sz="2000" dirty="0">
                <a:latin typeface="+mj-lt"/>
              </a:rPr>
              <a:t>'],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</a:t>
            </a:r>
            <a:r>
              <a:rPr lang="en-US" altLang="zh-CN" sz="2000" dirty="0" smtClean="0">
                <a:latin typeface="+mj-lt"/>
              </a:rPr>
              <a:t>[</a:t>
            </a:r>
            <a:r>
              <a:rPr lang="en-US" altLang="zh-CN" sz="2000" dirty="0">
                <a:latin typeface="+mj-lt"/>
              </a:rPr>
              <a:t>'</a:t>
            </a:r>
            <a:r>
              <a:rPr lang="en-US" altLang="zh-CN" sz="2000" dirty="0" err="1">
                <a:latin typeface="+mj-lt"/>
              </a:rPr>
              <a:t>stop','posting','stupid','worthless','garbage</a:t>
            </a:r>
            <a:r>
              <a:rPr lang="en-US" altLang="zh-CN" sz="2000" dirty="0">
                <a:latin typeface="+mj-lt"/>
              </a:rPr>
              <a:t>'],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</a:t>
            </a:r>
            <a:r>
              <a:rPr lang="en-US" altLang="zh-CN" sz="2000" dirty="0" smtClean="0">
                <a:latin typeface="+mj-lt"/>
              </a:rPr>
              <a:t>[</a:t>
            </a:r>
            <a:r>
              <a:rPr lang="en-US" altLang="zh-CN" sz="2000" dirty="0">
                <a:latin typeface="+mj-lt"/>
              </a:rPr>
              <a:t>'</a:t>
            </a:r>
            <a:r>
              <a:rPr lang="en-US" altLang="zh-CN" sz="2000" dirty="0" err="1">
                <a:latin typeface="+mj-lt"/>
              </a:rPr>
              <a:t>mr</a:t>
            </a:r>
            <a:r>
              <a:rPr lang="en-US" altLang="zh-CN" sz="2000" dirty="0">
                <a:latin typeface="+mj-lt"/>
              </a:rPr>
              <a:t>','</a:t>
            </a:r>
            <a:r>
              <a:rPr lang="en-US" altLang="zh-CN" sz="2000" dirty="0" err="1">
                <a:latin typeface="+mj-lt"/>
              </a:rPr>
              <a:t>licks','ate','my','steak','how</a:t>
            </a:r>
            <a:r>
              <a:rPr lang="en-US" altLang="zh-CN" sz="2000" dirty="0" smtClean="0">
                <a:latin typeface="+mj-lt"/>
              </a:rPr>
              <a:t>', '</a:t>
            </a:r>
            <a:r>
              <a:rPr lang="en-US" altLang="zh-CN" sz="2000" dirty="0" err="1" smtClean="0">
                <a:latin typeface="+mj-lt"/>
              </a:rPr>
              <a:t>to</a:t>
            </a:r>
            <a:r>
              <a:rPr lang="en-US" altLang="zh-CN" sz="2000" dirty="0" err="1">
                <a:latin typeface="+mj-lt"/>
              </a:rPr>
              <a:t>','stop','him</a:t>
            </a:r>
            <a:r>
              <a:rPr lang="en-US" altLang="zh-CN" sz="2000" dirty="0">
                <a:latin typeface="+mj-lt"/>
              </a:rPr>
              <a:t>'],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 [</a:t>
            </a:r>
            <a:r>
              <a:rPr lang="en-US" altLang="zh-CN" sz="2000" dirty="0">
                <a:latin typeface="+mj-lt"/>
              </a:rPr>
              <a:t>'</a:t>
            </a:r>
            <a:r>
              <a:rPr lang="en-US" altLang="zh-CN" sz="2000" dirty="0" err="1">
                <a:latin typeface="+mj-lt"/>
              </a:rPr>
              <a:t>quit','buying','worthless','dog','food','stupid</a:t>
            </a:r>
            <a:r>
              <a:rPr lang="en-US" altLang="zh-CN" sz="2000" dirty="0" smtClean="0">
                <a:latin typeface="+mj-lt"/>
              </a:rPr>
              <a:t>']]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+mj-lt"/>
              </a:rPr>
              <a:t>类别：</a:t>
            </a:r>
            <a:r>
              <a:rPr lang="en-US" altLang="zh-CN" sz="2000" dirty="0" smtClean="0">
                <a:latin typeface="+mj-lt"/>
              </a:rPr>
              <a:t>0</a:t>
            </a:r>
            <a:r>
              <a:rPr lang="zh-CN" altLang="en-US" sz="2000" dirty="0" smtClean="0">
                <a:latin typeface="+mj-lt"/>
              </a:rPr>
              <a:t>为非侮辱性，</a:t>
            </a:r>
            <a:r>
              <a:rPr lang="en-US" altLang="zh-CN" sz="2000" dirty="0" smtClean="0">
                <a:latin typeface="+mj-lt"/>
              </a:rPr>
              <a:t>1</a:t>
            </a:r>
            <a:r>
              <a:rPr lang="zh-CN" altLang="en-US" sz="2000" dirty="0" smtClean="0">
                <a:latin typeface="+mj-lt"/>
              </a:rPr>
              <a:t>为侮辱性</a:t>
            </a:r>
            <a:endParaRPr lang="en-US" altLang="zh-CN" sz="20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j-lt"/>
              </a:rPr>
              <a:t>[0,1,0,1,0,1]</a:t>
            </a:r>
            <a:endParaRPr lang="zh-CN" altLang="en-US" sz="2000" dirty="0">
              <a:latin typeface="+mj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DE53-2D62-46ED-A14C-DA14665A4C40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8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4" name="矩形 3"/>
          <p:cNvSpPr/>
          <p:nvPr/>
        </p:nvSpPr>
        <p:spPr>
          <a:xfrm>
            <a:off x="1187624" y="1256561"/>
            <a:ext cx="684076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loadDataSet</a:t>
            </a:r>
            <a:r>
              <a:rPr lang="en-US" altLang="zh-CN" sz="1800" dirty="0"/>
              <a:t>():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postingList</a:t>
            </a:r>
            <a:r>
              <a:rPr lang="en-US" altLang="zh-CN" sz="1800" dirty="0"/>
              <a:t>=[['</a:t>
            </a:r>
            <a:r>
              <a:rPr lang="en-US" altLang="zh-CN" sz="1800" dirty="0" err="1"/>
              <a:t>my','dog','has','flea</a:t>
            </a:r>
            <a:r>
              <a:rPr lang="en-US" altLang="zh-CN" sz="1800" dirty="0"/>
              <a:t>'\</a:t>
            </a:r>
          </a:p>
          <a:p>
            <a:r>
              <a:rPr lang="en-US" altLang="zh-CN" sz="1800" dirty="0"/>
              <a:t>                  '</a:t>
            </a:r>
            <a:r>
              <a:rPr lang="en-US" altLang="zh-CN" sz="1800" dirty="0" err="1"/>
              <a:t>problem','help','please</a:t>
            </a:r>
            <a:r>
              <a:rPr lang="en-US" altLang="zh-CN" sz="1800" dirty="0"/>
              <a:t>'],</a:t>
            </a:r>
          </a:p>
          <a:p>
            <a:r>
              <a:rPr lang="en-US" altLang="zh-CN" sz="1800" dirty="0"/>
              <a:t>                 ['</a:t>
            </a:r>
            <a:r>
              <a:rPr lang="en-US" altLang="zh-CN" sz="1800" dirty="0" err="1"/>
              <a:t>maybe','not','take','him</a:t>
            </a:r>
            <a:r>
              <a:rPr lang="en-US" altLang="zh-CN" sz="1800" dirty="0"/>
              <a:t>',\</a:t>
            </a:r>
          </a:p>
          <a:p>
            <a:r>
              <a:rPr lang="en-US" altLang="zh-CN" sz="1800" dirty="0"/>
              <a:t>                  '</a:t>
            </a:r>
            <a:r>
              <a:rPr lang="en-US" altLang="zh-CN" sz="1800" dirty="0" err="1"/>
              <a:t>to','dog','park','stupid</a:t>
            </a:r>
            <a:r>
              <a:rPr lang="en-US" altLang="zh-CN" sz="1800" dirty="0"/>
              <a:t>'],</a:t>
            </a:r>
          </a:p>
          <a:p>
            <a:r>
              <a:rPr lang="en-US" altLang="zh-CN" sz="1800" dirty="0"/>
              <a:t>                 ['my','</a:t>
            </a:r>
            <a:r>
              <a:rPr lang="en-US" altLang="zh-CN" sz="1800" dirty="0" err="1"/>
              <a:t>dalmation</a:t>
            </a:r>
            <a:r>
              <a:rPr lang="en-US" altLang="zh-CN" sz="1800" dirty="0"/>
              <a:t>','</a:t>
            </a:r>
            <a:r>
              <a:rPr lang="en-US" altLang="zh-CN" sz="1800" dirty="0" err="1"/>
              <a:t>is','so','cute</a:t>
            </a:r>
            <a:r>
              <a:rPr lang="en-US" altLang="zh-CN" sz="1800" dirty="0"/>
              <a:t>',\</a:t>
            </a:r>
          </a:p>
          <a:p>
            <a:r>
              <a:rPr lang="en-US" altLang="zh-CN" sz="1800" dirty="0"/>
              <a:t>                  '</a:t>
            </a:r>
            <a:r>
              <a:rPr lang="en-US" altLang="zh-CN" sz="1800" dirty="0" err="1"/>
              <a:t>I','love','him</a:t>
            </a:r>
            <a:r>
              <a:rPr lang="en-US" altLang="zh-CN" sz="1800" dirty="0"/>
              <a:t>'],</a:t>
            </a:r>
          </a:p>
          <a:p>
            <a:r>
              <a:rPr lang="en-US" altLang="zh-CN" sz="1800" dirty="0"/>
              <a:t>                 ['</a:t>
            </a:r>
            <a:r>
              <a:rPr lang="en-US" altLang="zh-CN" sz="1800" dirty="0" err="1"/>
              <a:t>stop','posting','stupid','worthless','garbage</a:t>
            </a:r>
            <a:r>
              <a:rPr lang="en-US" altLang="zh-CN" sz="1800" dirty="0"/>
              <a:t>'],</a:t>
            </a:r>
          </a:p>
          <a:p>
            <a:r>
              <a:rPr lang="en-US" altLang="zh-CN" sz="1800" dirty="0"/>
              <a:t>                 ['</a:t>
            </a:r>
            <a:r>
              <a:rPr lang="en-US" altLang="zh-CN" sz="1800" dirty="0" err="1"/>
              <a:t>mr</a:t>
            </a:r>
            <a:r>
              <a:rPr lang="en-US" altLang="zh-CN" sz="1800" dirty="0"/>
              <a:t>','</a:t>
            </a:r>
            <a:r>
              <a:rPr lang="en-US" altLang="zh-CN" sz="1800" dirty="0" err="1"/>
              <a:t>licks','ate','my','steak','how</a:t>
            </a:r>
            <a:r>
              <a:rPr lang="en-US" altLang="zh-CN" sz="1800" dirty="0"/>
              <a:t>',\</a:t>
            </a:r>
          </a:p>
          <a:p>
            <a:r>
              <a:rPr lang="en-US" altLang="zh-CN" sz="1800" dirty="0"/>
              <a:t>                  '</a:t>
            </a:r>
            <a:r>
              <a:rPr lang="en-US" altLang="zh-CN" sz="1800" dirty="0" err="1"/>
              <a:t>to','stop','him</a:t>
            </a:r>
            <a:r>
              <a:rPr lang="en-US" altLang="zh-CN" sz="1800" dirty="0"/>
              <a:t>'],</a:t>
            </a:r>
          </a:p>
          <a:p>
            <a:r>
              <a:rPr lang="en-US" altLang="zh-CN" sz="1800" dirty="0"/>
              <a:t>                 ['</a:t>
            </a:r>
            <a:r>
              <a:rPr lang="en-US" altLang="zh-CN" sz="1800" dirty="0" err="1"/>
              <a:t>quit','buying','worthless','dog','food','stupid</a:t>
            </a:r>
            <a:r>
              <a:rPr lang="en-US" altLang="zh-CN" sz="1800" dirty="0"/>
              <a:t>']]</a:t>
            </a:r>
          </a:p>
          <a:p>
            <a:r>
              <a:rPr lang="en-US" altLang="zh-CN" sz="1800" dirty="0"/>
              <a:t>    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classVec</a:t>
            </a:r>
            <a:r>
              <a:rPr lang="en-US" altLang="zh-CN" sz="1800" dirty="0"/>
              <a:t>=[0,1,0,1,0,1]#1</a:t>
            </a:r>
            <a:r>
              <a:rPr lang="zh-CN" altLang="en-US" sz="1800" dirty="0"/>
              <a:t>代表侮辱性文字，</a:t>
            </a:r>
            <a:r>
              <a:rPr lang="en-US" altLang="zh-CN" sz="1800" dirty="0"/>
              <a:t>0</a:t>
            </a:r>
            <a:r>
              <a:rPr lang="zh-CN" altLang="en-US" sz="1800" dirty="0"/>
              <a:t>代表正常言论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return </a:t>
            </a:r>
            <a:r>
              <a:rPr lang="en-US" altLang="zh-CN" sz="1800" dirty="0" err="1"/>
              <a:t>postingList,classVec</a:t>
            </a:r>
            <a:endParaRPr lang="zh-CN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926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读入数据：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16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4" name="矩形 3"/>
          <p:cNvSpPr/>
          <p:nvPr/>
        </p:nvSpPr>
        <p:spPr>
          <a:xfrm>
            <a:off x="1259632" y="1268760"/>
            <a:ext cx="5598368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createVocabList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):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vocabSet</a:t>
            </a:r>
            <a:r>
              <a:rPr lang="en-US" altLang="zh-CN" sz="1800" dirty="0"/>
              <a:t>=set([])</a:t>
            </a:r>
          </a:p>
          <a:p>
            <a:r>
              <a:rPr lang="en-US" altLang="zh-CN" sz="1800" dirty="0"/>
              <a:t>    for document in 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vocabSet</a:t>
            </a:r>
            <a:r>
              <a:rPr lang="en-US" altLang="zh-CN" sz="1800" dirty="0"/>
              <a:t>=</a:t>
            </a:r>
            <a:r>
              <a:rPr lang="en-US" altLang="zh-CN" sz="1800" dirty="0" err="1"/>
              <a:t>vocabSet|set</a:t>
            </a:r>
            <a:r>
              <a:rPr lang="en-US" altLang="zh-CN" sz="1800" dirty="0"/>
              <a:t>(document)##</a:t>
            </a:r>
            <a:r>
              <a:rPr lang="zh-CN" altLang="en-US" sz="1800" dirty="0"/>
              <a:t>求并集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return list(</a:t>
            </a:r>
            <a:r>
              <a:rPr lang="en-US" altLang="zh-CN" sz="1800" dirty="0" err="1"/>
              <a:t>vocabSet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9269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求单词</a:t>
            </a:r>
            <a:r>
              <a:rPr lang="zh-CN" altLang="en-US" sz="2400" smtClean="0"/>
              <a:t>列表：将所有单词组成一个集合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140968"/>
            <a:ext cx="5598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输入所有留言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，输出所有留言中出现的单词组成的集合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词汇表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564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4" name="矩形 3"/>
          <p:cNvSpPr/>
          <p:nvPr/>
        </p:nvSpPr>
        <p:spPr>
          <a:xfrm>
            <a:off x="1331640" y="1450519"/>
            <a:ext cx="6120680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def</a:t>
            </a:r>
            <a:r>
              <a:rPr lang="en-US" altLang="zh-CN" sz="1600" dirty="0"/>
              <a:t> setOfWords2Vec(</a:t>
            </a:r>
            <a:r>
              <a:rPr lang="en-US" altLang="zh-CN" sz="1600" dirty="0" err="1"/>
              <a:t>vocabList,inputSet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returnVec</a:t>
            </a:r>
            <a:r>
              <a:rPr lang="en-US" altLang="zh-CN" sz="1600" dirty="0"/>
              <a:t>=[0]*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vocabList</a:t>
            </a:r>
            <a:r>
              <a:rPr lang="en-US" altLang="zh-CN" sz="1600" dirty="0"/>
              <a:t>)#</a:t>
            </a:r>
            <a:r>
              <a:rPr lang="zh-CN" altLang="en-US" sz="1600" dirty="0"/>
              <a:t>创建元素均为</a:t>
            </a:r>
            <a:r>
              <a:rPr lang="en-US" altLang="zh-CN" sz="1600" dirty="0"/>
              <a:t>0</a:t>
            </a:r>
            <a:r>
              <a:rPr lang="zh-CN" altLang="en-US" sz="1600" dirty="0"/>
              <a:t>的向量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for word in </a:t>
            </a:r>
            <a:r>
              <a:rPr lang="en-US" altLang="zh-CN" sz="1600" dirty="0" err="1"/>
              <a:t>inputSet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    if word in </a:t>
            </a:r>
            <a:r>
              <a:rPr lang="en-US" altLang="zh-CN" sz="1600" dirty="0" err="1"/>
              <a:t>vocabList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returnVec</a:t>
            </a:r>
            <a:r>
              <a:rPr lang="en-US" altLang="zh-CN" sz="1600" dirty="0"/>
              <a:t>[</a:t>
            </a:r>
            <a:r>
              <a:rPr lang="en-US" altLang="zh-CN" sz="1600" dirty="0" err="1"/>
              <a:t>vocabList.index</a:t>
            </a:r>
            <a:r>
              <a:rPr lang="en-US" altLang="zh-CN" sz="1600" dirty="0"/>
              <a:t>(word)]=1</a:t>
            </a:r>
          </a:p>
          <a:p>
            <a:r>
              <a:rPr lang="en-US" altLang="zh-CN" sz="1600" dirty="0"/>
              <a:t>        else:</a:t>
            </a:r>
          </a:p>
          <a:p>
            <a:r>
              <a:rPr lang="en-US" altLang="zh-CN" sz="1600" dirty="0"/>
              <a:t>            print ("the word: %s is not in my Vocabulary!" % word)</a:t>
            </a:r>
          </a:p>
          <a:p>
            <a:r>
              <a:rPr lang="en-US" altLang="zh-CN" sz="1600" dirty="0"/>
              <a:t>    return </a:t>
            </a:r>
            <a:r>
              <a:rPr lang="en-US" altLang="zh-CN" sz="1600" dirty="0" err="1"/>
              <a:t>returnVec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7647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生成文档向量：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717032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输入词汇表，以及文档，输出文档向量，向量的每个元素取值为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，表示词汇表中的某个单词是否出现在文档中。如输入第一个文档</a:t>
            </a:r>
            <a:r>
              <a:rPr lang="en-US" altLang="zh-CN" sz="2400" dirty="0" smtClean="0"/>
              <a:t>X[0]=</a:t>
            </a:r>
            <a:r>
              <a:rPr lang="en-US" altLang="zh-CN" sz="2400" dirty="0"/>
              <a:t>[‘</a:t>
            </a:r>
            <a:r>
              <a:rPr lang="en-US" altLang="zh-CN" sz="2400" dirty="0" err="1"/>
              <a:t>my’,‘dog’,‘has’,‘flea’,'problem','help','please</a:t>
            </a:r>
            <a:r>
              <a:rPr lang="en-US" altLang="zh-CN" sz="2400" dirty="0"/>
              <a:t>']</a:t>
            </a:r>
            <a:endParaRPr lang="en-US" altLang="zh-CN" sz="2400" dirty="0" smtClean="0"/>
          </a:p>
          <a:p>
            <a:r>
              <a:rPr lang="zh-CN" altLang="en-US" sz="2400" dirty="0" smtClean="0"/>
              <a:t>则输出为：</a:t>
            </a:r>
            <a:endParaRPr lang="en-US" altLang="zh-CN" sz="2400" dirty="0" smtClean="0"/>
          </a:p>
          <a:p>
            <a:r>
              <a:rPr lang="en-US" altLang="zh-CN" sz="2400" dirty="0"/>
              <a:t>[0, 0, 0, 0, 0, 0, 0, 1, 1, 0, 1, 1, 0, 0, 0, 0, 0, 0, 0, 0, 0, 0, 1, 0, 0, 0, 0, 0, 1, 0, 0]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747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多元数据</a:t>
            </a:r>
            <a:endParaRPr lang="tr-TR" dirty="0"/>
          </a:p>
        </p:txBody>
      </p:sp>
      <p:graphicFrame>
        <p:nvGraphicFramePr>
          <p:cNvPr id="21197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047875" y="3500438"/>
          <a:ext cx="40386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3" name="Equation" r:id="rId3" imgW="1536480" imgH="939600" progId="Equation.3">
                  <p:embed/>
                </p:oleObj>
              </mc:Choice>
              <mc:Fallback>
                <p:oleObj name="Equation" r:id="rId3" imgW="15364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500438"/>
                        <a:ext cx="4038600" cy="247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E8B0-0E84-4385-9558-F606E6E587BE}" type="slidenum">
              <a:rPr lang="tr-TR"/>
              <a:pPr/>
              <a:t>3</a:t>
            </a:fld>
            <a:endParaRPr lang="tr-TR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多个测量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传感器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个输入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特征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属性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维变量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实例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观测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样例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30</a:t>
            </a:fld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贝叶斯准则：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09391" y="476672"/>
                <a:ext cx="4770921" cy="113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91" y="476672"/>
                <a:ext cx="4770921" cy="1135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1700808"/>
                <a:ext cx="8208912" cy="500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</a:t>
                </a:r>
                <a:r>
                  <a:rPr lang="zh-CN" altLang="en-US" sz="2400" dirty="0" smtClean="0"/>
                  <a:t>为词向量，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/>
                          </a:rPr>
                          <m:t>W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b="0" i="1" dirty="0" smtClean="0">
                        <a:latin typeface="Cambria Math"/>
                      </a:rPr>
                      <m:t>即为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如果假定各单词之间是彼此独立的，则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𝑊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可以</a:t>
                </a:r>
                <a:r>
                  <a:rPr lang="zh-CN" altLang="en-US" sz="2400" dirty="0"/>
                  <a:t>通过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…</m:t>
                    </m:r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计算。其中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</a:rPr>
                      <m:t>P</m:t>
                    </m:r>
                    <m:r>
                      <a:rPr lang="en-US" altLang="zh-CN" sz="2400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等于所有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文档中单词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出现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=1)</a:t>
                </a:r>
                <a:r>
                  <a:rPr lang="zh-CN" altLang="en-US" sz="2400" dirty="0" smtClean="0"/>
                  <a:t>的概率（多项式分布），即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b="0" i="1" smtClean="0">
                            <a:latin typeface="Cambria Math"/>
                          </a:rPr>
                          <m:t>类</m:t>
                        </m:r>
                        <m:r>
                          <a:rPr lang="zh-CN" altLang="en-US" sz="2400" i="1">
                            <a:latin typeface="Cambria Math"/>
                          </a:rPr>
                          <m:t>文档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中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b="0" i="1" smtClean="0">
                            <a:latin typeface="Cambria Math"/>
                          </a:rPr>
                          <m:t>为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的</m:t>
                        </m:r>
                        <m:r>
                          <a:rPr lang="zh-CN" altLang="en-US" sz="2400" i="1">
                            <a:latin typeface="Cambria Math"/>
                          </a:rPr>
                          <m:t>文档次数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之和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b="0" i="1" smtClean="0">
                            <a:latin typeface="Cambria Math"/>
                          </a:rPr>
                          <m:t>类</m:t>
                        </m:r>
                        <m:r>
                          <a:rPr lang="zh-CN" altLang="en-US" sz="2400" i="1">
                            <a:latin typeface="Cambria Math"/>
                          </a:rPr>
                          <m:t>文档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数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>
                    <a:solidFill>
                      <a:srgbClr val="FF6600"/>
                    </a:solidFill>
                  </a:rPr>
                  <a:t>注意：</a:t>
                </a:r>
                <a:r>
                  <a:rPr lang="zh-CN" altLang="en-US" sz="2400" dirty="0" smtClean="0"/>
                  <a:t>这本质上是对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的估计，而不是真正的概率。进一步地，不考虑位置信息（词袋法），则其估计为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/>
                          </a:rPr>
                          <m:t>类文档中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/>
                          </a:rPr>
                          <m:t>为</m:t>
                        </m:r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  <m:r>
                          <a:rPr lang="zh-CN" altLang="en-US" sz="2400" i="1">
                            <a:latin typeface="Cambria Math"/>
                          </a:rPr>
                          <m:t>的文档次数之和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/>
                          </a:rPr>
                          <m:t>每个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/>
                          </a:rPr>
                          <m:t>类</m:t>
                        </m:r>
                        <m:r>
                          <a:rPr lang="zh-CN" altLang="en-US" sz="2400" i="1" smtClean="0">
                            <a:latin typeface="Cambria Math"/>
                          </a:rPr>
                          <m:t>文档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词汇数之和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分母的计算：对每个文档统计词汇表中词是否出现，若出现则词汇数加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 smtClean="0">
                    <a:solidFill>
                      <a:srgbClr val="3333FF"/>
                    </a:solidFill>
                  </a:rPr>
                  <a:t>得到每个文档的词汇数</a:t>
                </a:r>
                <a:r>
                  <a:rPr lang="zh-CN" altLang="en-US" sz="2400" dirty="0"/>
                  <a:t>（即为文档中出现不同的词汇的</a:t>
                </a:r>
                <a:r>
                  <a:rPr lang="zh-CN" altLang="en-US" sz="2400" dirty="0" smtClean="0"/>
                  <a:t>数量！），再将所有该类文档词汇数相加即可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8208912" cy="5001497"/>
              </a:xfrm>
              <a:prstGeom prst="rect">
                <a:avLst/>
              </a:prstGeom>
              <a:blipFill rotWithShape="1">
                <a:blip r:embed="rId3"/>
                <a:stretch>
                  <a:fillRect l="-1114" t="-1463" b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31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755993"/>
                <a:ext cx="8496944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6600"/>
                    </a:solidFill>
                    <a:effectLst>
                      <a:glow rad="292100">
                        <a:srgbClr val="66FF33">
                          <a:alpha val="59000"/>
                        </a:srgbClr>
                      </a:glow>
                    </a:effectLst>
                  </a:rPr>
                  <a:t>关于</a:t>
                </a:r>
                <a:r>
                  <a:rPr lang="zh-CN" altLang="en-US" dirty="0" smtClean="0"/>
                  <a:t>文档向量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W</m:t>
                    </m:r>
                  </m:oMath>
                </a14:m>
                <a:r>
                  <a:rPr lang="zh-CN" altLang="en-US" dirty="0" smtClean="0"/>
                  <a:t>及类条件概率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𝑃</m:t>
                    </m:r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55993"/>
                <a:ext cx="8496944" cy="624338"/>
              </a:xfrm>
              <a:prstGeom prst="rect">
                <a:avLst/>
              </a:prstGeom>
              <a:blipFill rotWithShape="1">
                <a:blip r:embed="rId2"/>
                <a:stretch>
                  <a:fillRect l="-3730" t="-42157" b="-4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552" y="1628800"/>
                <a:ext cx="7704856" cy="4329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文档向量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</a:rPr>
                      <m:t>W</m:t>
                    </m:r>
                    <m:r>
                      <a:rPr lang="en-US" altLang="zh-CN" sz="24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是基于</a:t>
                </a:r>
                <a:r>
                  <a:rPr lang="zh-CN" altLang="en-US" sz="2400" dirty="0" smtClean="0">
                    <a:solidFill>
                      <a:srgbClr val="FF6600"/>
                    </a:solidFill>
                  </a:rPr>
                  <a:t>词袋法表示法</a:t>
                </a:r>
                <a:r>
                  <a:rPr lang="zh-CN" altLang="en-US" sz="2400" dirty="0" smtClean="0"/>
                  <a:t>的，</a:t>
                </a:r>
                <a14:m>
                  <m:oMath xmlns:m="http://schemas.openxmlformats.org/officeDocument/2006/math">
                    <m:d>
                      <m:dPr>
                        <m:begChr m:val="｛"/>
                        <m:endChr m:val="｝"/>
                        <m:ctrlPr>
                          <a:rPr lang="zh-CN" altLang="en-US" sz="24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是词汇表，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用于表示词汇表中的词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是否出现在文档中。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词袋法不考虑词出现的位置信息，以及在文档中出现多少次，即只考虑某词是否出现在文档中。因此，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表示的是在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类文档中，含有词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的文档的频率，这与一般的</a:t>
                </a:r>
                <a:r>
                  <a:rPr lang="zh-CN" altLang="en-US" sz="2400" dirty="0" smtClean="0">
                    <a:solidFill>
                      <a:srgbClr val="FF6600"/>
                    </a:solidFill>
                  </a:rPr>
                  <a:t>特征空间表示法</a:t>
                </a:r>
                <a:r>
                  <a:rPr lang="zh-CN" altLang="en-US" sz="2400" dirty="0" smtClean="0"/>
                  <a:t>不同，因为特征空间表示法中，特征是有位置信息的，其表示形式为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，其含义是在类别为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的样例中，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特征取值为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的频率！！！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7704856" cy="4329262"/>
              </a:xfrm>
              <a:prstGeom prst="rect">
                <a:avLst/>
              </a:prstGeom>
              <a:blipFill rotWithShape="1">
                <a:blip r:embed="rId3"/>
                <a:stretch>
                  <a:fillRect l="-1267" t="-1549" r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6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32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9632" y="764704"/>
                <a:ext cx="6840760" cy="631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实际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应用</m:t>
                    </m:r>
                    <m:r>
                      <a:rPr lang="zh-CN" altLang="en-US" b="0" i="0" smtClean="0">
                        <a:latin typeface="Cambria Math"/>
                      </a:rPr>
                      <m:t>中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的计算考虑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64704"/>
                <a:ext cx="6840760" cy="631198"/>
              </a:xfrm>
              <a:prstGeom prst="rect">
                <a:avLst/>
              </a:prstGeom>
              <a:blipFill rotWithShape="1">
                <a:blip r:embed="rId2"/>
                <a:stretch>
                  <a:fillRect l="-2317" t="-15385" b="-20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5" y="1556792"/>
                <a:ext cx="8240038" cy="5270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相比于所有可能的文档，某一类文档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的数量是很少的，即使有很多该类文档，也不能保证每个词汇表中的词均至少在此类文档中出现过，这意味着，会有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的情况出现，当数据量较少时，这种情况会很多，而即使不为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，但由于可能因为某个词出现在某类文档中的次数过少，而使得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偏离真实的概率，为此，人为设定每个词汇在不同类的文档中至少出现一次，则按下式估算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，即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类文档中，词汇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出现的（文档的）次数，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是各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类文档的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词汇数之和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m</a:t>
                </a:r>
                <a:r>
                  <a:rPr lang="zh-CN" altLang="en-US" sz="2400" dirty="0" smtClean="0"/>
                  <a:t>为词汇表的大小。注意其中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 dirty="0" smtClean="0"/>
                  <a:t>=1,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及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1556792"/>
                <a:ext cx="8240038" cy="5270866"/>
              </a:xfrm>
              <a:prstGeom prst="rect">
                <a:avLst/>
              </a:prstGeom>
              <a:blipFill rotWithShape="1">
                <a:blip r:embed="rId3"/>
                <a:stretch>
                  <a:fillRect l="-1184" t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439" y="4221088"/>
                <a:ext cx="2575641" cy="823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39" y="4221088"/>
                <a:ext cx="2575641" cy="823367"/>
              </a:xfrm>
              <a:prstGeom prst="rect">
                <a:avLst/>
              </a:prstGeom>
              <a:blipFill rotWithShape="1">
                <a:blip r:embed="rId4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线形标注 1 3"/>
          <p:cNvSpPr/>
          <p:nvPr/>
        </p:nvSpPr>
        <p:spPr>
          <a:xfrm>
            <a:off x="5539231" y="4365104"/>
            <a:ext cx="2417145" cy="720080"/>
          </a:xfrm>
          <a:prstGeom prst="borderCallout1">
            <a:avLst>
              <a:gd name="adj1" fmla="val 77539"/>
              <a:gd name="adj2" fmla="val -4485"/>
              <a:gd name="adj3" fmla="val 185611"/>
              <a:gd name="adj4" fmla="val -645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即每个</a:t>
            </a:r>
            <a:r>
              <a:rPr lang="en-US" altLang="zh-CN" sz="1600" dirty="0" smtClean="0">
                <a:solidFill>
                  <a:schemeClr val="tx1"/>
                </a:solidFill>
              </a:rPr>
              <a:t>ci</a:t>
            </a:r>
            <a:r>
              <a:rPr lang="zh-CN" altLang="en-US" sz="1600" dirty="0" smtClean="0">
                <a:solidFill>
                  <a:schemeClr val="tx1"/>
                </a:solidFill>
              </a:rPr>
              <a:t>类文档出现不同词汇的个数，再将所有</a:t>
            </a:r>
            <a:r>
              <a:rPr lang="en-US" altLang="zh-CN" sz="1600" dirty="0" smtClean="0">
                <a:solidFill>
                  <a:schemeClr val="tx1"/>
                </a:solidFill>
              </a:rPr>
              <a:t>ci</a:t>
            </a:r>
            <a:r>
              <a:rPr lang="zh-CN" altLang="en-US" sz="1600" dirty="0" smtClean="0">
                <a:solidFill>
                  <a:schemeClr val="tx1"/>
                </a:solidFill>
              </a:rPr>
              <a:t>文档的这个词汇数相加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33</a:t>
            </a:fld>
            <a:endParaRPr lang="tr-TR"/>
          </a:p>
        </p:txBody>
      </p:sp>
      <p:sp>
        <p:nvSpPr>
          <p:cNvPr id="4" name="矩形 3"/>
          <p:cNvSpPr/>
          <p:nvPr/>
        </p:nvSpPr>
        <p:spPr>
          <a:xfrm>
            <a:off x="1049483" y="189210"/>
            <a:ext cx="73389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trainNB0(</a:t>
            </a:r>
            <a:r>
              <a:rPr lang="en-US" altLang="zh-CN" sz="1800" dirty="0" err="1" smtClean="0"/>
              <a:t>trainMatrix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trainCategory</a:t>
            </a:r>
            <a:r>
              <a:rPr lang="en-US" altLang="zh-CN" sz="1800" dirty="0" smtClean="0"/>
              <a:t>):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numTrainDocs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trainMatrix</a:t>
            </a:r>
            <a:r>
              <a:rPr lang="en-US" altLang="zh-CN" sz="1800" dirty="0" smtClean="0"/>
              <a:t>)#</a:t>
            </a:r>
            <a:r>
              <a:rPr lang="zh-CN" altLang="en-US" sz="1800" dirty="0" smtClean="0"/>
              <a:t>计算文档矩阵</a:t>
            </a:r>
            <a:r>
              <a:rPr lang="zh-CN" altLang="en-US" sz="1800" dirty="0"/>
              <a:t>的行</a:t>
            </a:r>
            <a:r>
              <a:rPr lang="zh-CN" altLang="en-US" sz="1800" dirty="0" smtClean="0"/>
              <a:t>数，即文档</a:t>
            </a:r>
            <a:r>
              <a:rPr lang="zh-CN" altLang="en-US" sz="1800" dirty="0"/>
              <a:t>数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numWords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trainMatrix</a:t>
            </a:r>
            <a:r>
              <a:rPr lang="en-US" altLang="zh-CN" sz="1800" dirty="0"/>
              <a:t>[0</a:t>
            </a:r>
            <a:r>
              <a:rPr lang="en-US" altLang="zh-CN" sz="1800" dirty="0" smtClean="0"/>
              <a:t>])#</a:t>
            </a:r>
            <a:r>
              <a:rPr lang="zh-CN" altLang="en-US" sz="1800" dirty="0" smtClean="0"/>
              <a:t>计算文档向量的长度，即词汇表大小</a:t>
            </a:r>
            <a:endParaRPr lang="zh-CN" altLang="en-US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pAbusive</a:t>
            </a:r>
            <a:r>
              <a:rPr lang="en-US" altLang="zh-CN" sz="1800" dirty="0"/>
              <a:t>=sum(</a:t>
            </a:r>
            <a:r>
              <a:rPr lang="en-US" altLang="zh-CN" sz="1800" dirty="0" err="1"/>
              <a:t>trainCategory</a:t>
            </a:r>
            <a:r>
              <a:rPr lang="en-US" altLang="zh-CN" sz="1800" dirty="0"/>
              <a:t>)/float(</a:t>
            </a:r>
            <a:r>
              <a:rPr lang="en-US" altLang="zh-CN" sz="1800" dirty="0" err="1"/>
              <a:t>numTrainDocs</a:t>
            </a:r>
            <a:r>
              <a:rPr lang="en-US" altLang="zh-CN" sz="1800" dirty="0"/>
              <a:t>)#sum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trainCategory</a:t>
            </a:r>
            <a:r>
              <a:rPr lang="en-US" altLang="zh-CN" sz="1800" dirty="0"/>
              <a:t>)</a:t>
            </a:r>
            <a:r>
              <a:rPr lang="zh-CN" altLang="en-US" sz="1800" dirty="0"/>
              <a:t>是将类向量（元素取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1</a:t>
            </a:r>
            <a:r>
              <a:rPr lang="zh-CN" altLang="en-US" sz="1800" dirty="0"/>
              <a:t>，分别表示正常或侮辱）中为</a:t>
            </a:r>
            <a:r>
              <a:rPr lang="en-US" altLang="zh-CN" sz="1800" dirty="0"/>
              <a:t>1</a:t>
            </a:r>
            <a:r>
              <a:rPr lang="zh-CN" altLang="en-US" sz="1800" dirty="0"/>
              <a:t>的相加</a:t>
            </a:r>
            <a:r>
              <a:rPr lang="zh-CN" altLang="en-US" sz="1800" dirty="0" smtClean="0"/>
              <a:t>，即</a:t>
            </a:r>
            <a:r>
              <a:rPr lang="zh-CN" altLang="en-US" sz="1800" dirty="0"/>
              <a:t>计算</a:t>
            </a:r>
            <a:r>
              <a:rPr lang="zh-CN" altLang="en-US" sz="1800" dirty="0" smtClean="0"/>
              <a:t>侮辱</a:t>
            </a:r>
            <a:r>
              <a:rPr lang="zh-CN" altLang="en-US" sz="1800" dirty="0"/>
              <a:t>类文档数量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smtClean="0"/>
              <a:t>p0Num=ones(</a:t>
            </a:r>
            <a:r>
              <a:rPr lang="en-US" altLang="zh-CN" sz="1800" dirty="0" err="1" smtClean="0"/>
              <a:t>numWords</a:t>
            </a:r>
            <a:r>
              <a:rPr lang="en-US" altLang="zh-CN" sz="1800" dirty="0"/>
              <a:t>);</a:t>
            </a:r>
            <a:r>
              <a:rPr lang="en-US" altLang="zh-CN" sz="1800" dirty="0" smtClean="0"/>
              <a:t>p1Num=ones(</a:t>
            </a:r>
            <a:r>
              <a:rPr lang="en-US" altLang="zh-CN" sz="1800" dirty="0" err="1" smtClean="0"/>
              <a:t>numWords</a:t>
            </a:r>
            <a:r>
              <a:rPr lang="en-US" altLang="zh-CN" sz="1800" dirty="0" smtClean="0"/>
              <a:t>)#ones</a:t>
            </a:r>
            <a:r>
              <a:rPr lang="zh-CN" altLang="en-US" sz="1800" dirty="0" smtClean="0"/>
              <a:t>生成元素全为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的向量，即每个词汇均出现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次</a:t>
            </a:r>
            <a:r>
              <a:rPr lang="en-US" altLang="zh-CN" sz="1800" dirty="0" smtClean="0"/>
              <a:t>—p(</a:t>
            </a:r>
            <a:r>
              <a:rPr lang="en-US" altLang="zh-CN" sz="1800" dirty="0" err="1" smtClean="0"/>
              <a:t>wi|c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中分子中的</a:t>
            </a:r>
            <a:r>
              <a:rPr lang="en-US" altLang="zh-CN" sz="1800" dirty="0" smtClean="0"/>
              <a:t>1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smtClean="0"/>
              <a:t>p0Denom=numWords;p1Denom=</a:t>
            </a:r>
            <a:r>
              <a:rPr lang="en-US" altLang="zh-CN" sz="1800" dirty="0" err="1" smtClean="0"/>
              <a:t>numWords</a:t>
            </a:r>
            <a:r>
              <a:rPr lang="en-US" altLang="zh-CN" sz="1800" dirty="0" smtClean="0"/>
              <a:t>---p(</a:t>
            </a:r>
            <a:r>
              <a:rPr lang="en-US" altLang="zh-CN" sz="1800" dirty="0" err="1" smtClean="0"/>
              <a:t>wi|c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中分母中的</a:t>
            </a:r>
            <a:r>
              <a:rPr lang="en-US" altLang="zh-CN" sz="1800" dirty="0" smtClean="0"/>
              <a:t>m</a:t>
            </a:r>
            <a:endParaRPr lang="en-US" altLang="zh-CN" sz="1800" dirty="0"/>
          </a:p>
          <a:p>
            <a:r>
              <a:rPr lang="en-US" altLang="zh-CN" sz="1800" dirty="0"/>
              <a:t>    for i in range(</a:t>
            </a:r>
            <a:r>
              <a:rPr lang="en-US" altLang="zh-CN" sz="1800" dirty="0" err="1"/>
              <a:t>numTrainDocs</a:t>
            </a:r>
            <a:r>
              <a:rPr lang="en-US" altLang="zh-CN" sz="1800" dirty="0"/>
              <a:t>):</a:t>
            </a:r>
          </a:p>
          <a:p>
            <a:r>
              <a:rPr lang="en-US" altLang="zh-CN" sz="1800" dirty="0"/>
              <a:t>        if </a:t>
            </a:r>
            <a:r>
              <a:rPr lang="en-US" altLang="zh-CN" sz="1800" dirty="0" err="1"/>
              <a:t>trainCategory</a:t>
            </a:r>
            <a:r>
              <a:rPr lang="en-US" altLang="zh-CN" sz="1800" dirty="0"/>
              <a:t>[i]==1:</a:t>
            </a:r>
          </a:p>
          <a:p>
            <a:r>
              <a:rPr lang="en-US" altLang="zh-CN" sz="1800" dirty="0"/>
              <a:t>            p1Num+=</a:t>
            </a:r>
            <a:r>
              <a:rPr lang="en-US" altLang="zh-CN" sz="1800" dirty="0" err="1"/>
              <a:t>trainMatrix</a:t>
            </a:r>
            <a:r>
              <a:rPr lang="en-US" altLang="zh-CN" sz="1800" dirty="0"/>
              <a:t>[i]##</a:t>
            </a:r>
            <a:r>
              <a:rPr lang="en-US" altLang="zh-CN" sz="1800" dirty="0" smtClean="0"/>
              <a:t>p1Num</a:t>
            </a:r>
            <a:r>
              <a:rPr lang="zh-CN" altLang="en-US" sz="1800" dirty="0" smtClean="0"/>
              <a:t>向量各分量记录</a:t>
            </a:r>
            <a:r>
              <a:rPr lang="zh-CN" altLang="en-US" sz="1800" dirty="0"/>
              <a:t>各词的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—</a:t>
            </a:r>
            <a:r>
              <a:rPr lang="zh-CN" altLang="en-US" sz="1800" dirty="0" smtClean="0"/>
              <a:t>即求</a:t>
            </a:r>
            <a:r>
              <a:rPr lang="en-US" altLang="zh-CN" sz="1800" dirty="0" smtClean="0"/>
              <a:t>p(</a:t>
            </a:r>
            <a:r>
              <a:rPr lang="en-US" altLang="zh-CN" sz="1800" dirty="0" err="1" smtClean="0"/>
              <a:t>wi|c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分子中的</a:t>
            </a:r>
            <a:r>
              <a:rPr lang="en-US" altLang="zh-CN" sz="1800" dirty="0" err="1" smtClean="0"/>
              <a:t>nj</a:t>
            </a:r>
            <a:endParaRPr lang="zh-CN" altLang="en-US" sz="1800" dirty="0"/>
          </a:p>
          <a:p>
            <a:r>
              <a:rPr lang="en-US" altLang="zh-CN" sz="1800" dirty="0" smtClean="0"/>
              <a:t>            p1Denom+=sum(</a:t>
            </a:r>
            <a:r>
              <a:rPr lang="en-US" altLang="zh-CN" sz="1800" dirty="0" err="1" smtClean="0"/>
              <a:t>trainMatrix</a:t>
            </a:r>
            <a:r>
              <a:rPr lang="en-US" altLang="zh-CN" sz="1800" dirty="0" smtClean="0"/>
              <a:t>[i])##p1Denom</a:t>
            </a:r>
            <a:r>
              <a:rPr lang="zh-CN" altLang="en-US" sz="1800" dirty="0" smtClean="0"/>
              <a:t>记录文档总词数</a:t>
            </a:r>
            <a:r>
              <a:rPr lang="en-US" altLang="zh-CN" sz="1800" dirty="0" smtClean="0"/>
              <a:t>—</a:t>
            </a:r>
            <a:r>
              <a:rPr lang="zh-CN" altLang="en-US" sz="1800" dirty="0" smtClean="0"/>
              <a:t>即求</a:t>
            </a:r>
            <a:r>
              <a:rPr lang="en-US" altLang="zh-CN" sz="1800" dirty="0"/>
              <a:t>p(</a:t>
            </a:r>
            <a:r>
              <a:rPr lang="en-US" altLang="zh-CN" sz="1800" dirty="0" err="1"/>
              <a:t>wi|c</a:t>
            </a:r>
            <a:r>
              <a:rPr lang="en-US" altLang="zh-CN" sz="1800" dirty="0"/>
              <a:t>)</a:t>
            </a:r>
            <a:r>
              <a:rPr lang="zh-CN" altLang="en-US" sz="1800" dirty="0" smtClean="0"/>
              <a:t>分母中的</a:t>
            </a:r>
            <a:r>
              <a:rPr lang="en-US" altLang="zh-CN" sz="1800" dirty="0" smtClean="0"/>
              <a:t>n</a:t>
            </a:r>
            <a:endParaRPr lang="zh-CN" altLang="en-US" sz="1800" dirty="0" smtClean="0"/>
          </a:p>
          <a:p>
            <a:r>
              <a:rPr lang="zh-CN" altLang="en-US" sz="1800" dirty="0" smtClean="0"/>
              <a:t>        </a:t>
            </a:r>
            <a:r>
              <a:rPr lang="en-US" altLang="zh-CN" sz="1800" dirty="0"/>
              <a:t>else:</a:t>
            </a:r>
          </a:p>
          <a:p>
            <a:r>
              <a:rPr lang="en-US" altLang="zh-CN" sz="1800" dirty="0"/>
              <a:t>            p0Num+=</a:t>
            </a:r>
            <a:r>
              <a:rPr lang="en-US" altLang="zh-CN" sz="1800" dirty="0" err="1"/>
              <a:t>trainMatrix</a:t>
            </a:r>
            <a:r>
              <a:rPr lang="en-US" altLang="zh-CN" sz="1800" dirty="0"/>
              <a:t>[i]</a:t>
            </a:r>
          </a:p>
          <a:p>
            <a:r>
              <a:rPr lang="en-US" altLang="zh-CN" sz="1800" dirty="0" smtClean="0"/>
              <a:t>            p0Denom</a:t>
            </a:r>
            <a:r>
              <a:rPr lang="en-US" altLang="zh-CN" sz="1800" dirty="0"/>
              <a:t>+=sum(</a:t>
            </a:r>
            <a:r>
              <a:rPr lang="en-US" altLang="zh-CN" sz="1800" dirty="0" err="1"/>
              <a:t>trainMatrix</a:t>
            </a:r>
            <a:r>
              <a:rPr lang="en-US" altLang="zh-CN" sz="1800" dirty="0"/>
              <a:t>[i])</a:t>
            </a:r>
          </a:p>
          <a:p>
            <a:r>
              <a:rPr lang="en-US" altLang="zh-CN" sz="1800" dirty="0"/>
              <a:t>    p1Vect=p1Num/p1Denom##</a:t>
            </a:r>
            <a:r>
              <a:rPr lang="zh-CN" altLang="en-US" sz="1800" dirty="0"/>
              <a:t>计算的是</a:t>
            </a:r>
            <a:r>
              <a:rPr lang="en-US" altLang="zh-CN" sz="1800" dirty="0"/>
              <a:t>p(wi|c1)</a:t>
            </a:r>
          </a:p>
          <a:p>
            <a:r>
              <a:rPr lang="en-US" altLang="zh-CN" sz="1800" dirty="0"/>
              <a:t>    p0Vect=p0Num/p1Denom</a:t>
            </a:r>
          </a:p>
          <a:p>
            <a:r>
              <a:rPr lang="en-US" altLang="zh-CN" sz="1800" dirty="0"/>
              <a:t>    return p0Vect,p1Vect,pAbusive  ##</a:t>
            </a:r>
            <a:r>
              <a:rPr lang="en-US" altLang="zh-CN" sz="1800" dirty="0" err="1"/>
              <a:t>pAbusive</a:t>
            </a:r>
            <a:r>
              <a:rPr lang="zh-CN" altLang="en-US" sz="1800" dirty="0"/>
              <a:t>是计算</a:t>
            </a:r>
            <a:r>
              <a:rPr lang="en-US" altLang="zh-CN" sz="1800" dirty="0"/>
              <a:t>p(c1)</a:t>
            </a:r>
            <a:endParaRPr lang="zh-CN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6156593"/>
            <a:ext cx="6408712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每个文档依词汇表得到一个向量，分量为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表示含有某个词，那么</a:t>
            </a:r>
            <a:r>
              <a:rPr lang="en-US" altLang="zh-CN" sz="1600" dirty="0"/>
              <a:t>sum(</a:t>
            </a:r>
            <a:r>
              <a:rPr lang="en-US" altLang="zh-CN" sz="1600" dirty="0" err="1"/>
              <a:t>trainMatrix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])</a:t>
            </a:r>
            <a:r>
              <a:rPr lang="zh-CN" altLang="en-US" sz="1600" dirty="0" smtClean="0"/>
              <a:t>就相当于统计文档</a:t>
            </a:r>
            <a:r>
              <a:rPr lang="en-US" altLang="zh-CN" sz="1600" dirty="0" err="1" smtClean="0"/>
              <a:t>i</a:t>
            </a:r>
            <a:r>
              <a:rPr lang="zh-CN" altLang="en-US" sz="1600" dirty="0" smtClean="0"/>
              <a:t>中有多少个词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93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多元回归</a:t>
            </a:r>
            <a:endParaRPr lang="tr-TR" dirty="0"/>
          </a:p>
        </p:txBody>
      </p:sp>
      <p:graphicFrame>
        <p:nvGraphicFramePr>
          <p:cNvPr id="235529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159277"/>
              </p:ext>
            </p:extLst>
          </p:nvPr>
        </p:nvGraphicFramePr>
        <p:xfrm>
          <a:off x="2214546" y="1772816"/>
          <a:ext cx="4887382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4" name="Equation" r:id="rId3" imgW="1650960" imgH="241200" progId="Equation.3">
                  <p:embed/>
                </p:oleObj>
              </mc:Choice>
              <mc:Fallback>
                <p:oleObj name="Equation" r:id="rId3" imgW="165096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772816"/>
                        <a:ext cx="4887382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229D-2240-4590-86F3-B438EB8F8B34}" type="slidenum">
              <a:rPr lang="tr-TR">
                <a:latin typeface="+mj-lt"/>
              </a:rPr>
              <a:pPr/>
              <a:t>34</a:t>
            </a:fld>
            <a:endParaRPr lang="tr-TR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2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71472" y="2571744"/>
                <a:ext cx="8229600" cy="38862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多元线性模型</a:t>
                </a:r>
                <a:endParaRPr lang="tr-TR" sz="2000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</a:pPr>
                <a:endParaRPr lang="tr-TR" sz="2000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</a:pPr>
                <a:endParaRPr lang="en-US" sz="2000" dirty="0" smtClean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</a:pPr>
                <a:endParaRPr lang="en-US" sz="2000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000" dirty="0" smtClean="0">
                    <a:solidFill>
                      <a:schemeClr val="tx2"/>
                    </a:solidFill>
                    <a:latin typeface="+mj-lt"/>
                  </a:rPr>
                  <a:t>分别对参数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2"/>
                    </a:solidFill>
                    <a:latin typeface="+mj-lt"/>
                  </a:rPr>
                  <a:t>(</a:t>
                </a:r>
                <a:r>
                  <a:rPr lang="en-US" altLang="zh-CN" sz="2000" i="1" dirty="0" smtClean="0">
                    <a:solidFill>
                      <a:schemeClr val="tx2"/>
                    </a:solidFill>
                    <a:latin typeface="+mj-lt"/>
                  </a:rPr>
                  <a:t>j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+mj-lt"/>
                  </a:rPr>
                  <a:t>=0,…,</a:t>
                </a:r>
                <a:r>
                  <a:rPr lang="en-US" altLang="zh-CN" sz="2000" i="1" dirty="0" smtClean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+mj-lt"/>
                  </a:rPr>
                  <a:t>)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+mj-lt"/>
                  </a:rPr>
                  <a:t>求导，可得：</a:t>
                </a:r>
                <a:endParaRPr lang="en-US" altLang="zh-CN" sz="2000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tr-TR" altLang="zh-CN" sz="200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tr-TR" altLang="zh-CN" sz="200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2"/>
                          </a:solidFill>
                          <a:latin typeface="Cambria Math"/>
                        </a:rPr>
                        <m:t>N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2"/>
                          </a:solidFill>
                          <a:latin typeface="Cambria Math"/>
                        </a:rPr>
                        <m:t>⋯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tr-TR" sz="2000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tr-TR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2"/>
                          </a:solidFill>
                          <a:latin typeface="Cambria Math"/>
                        </a:rPr>
                        <m:t>⋯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tr-TR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2"/>
                          </a:solidFill>
                          <a:latin typeface="Cambria Math"/>
                        </a:rPr>
                        <m:t>⋯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 smtClean="0">
                    <a:solidFill>
                      <a:schemeClr val="tx2"/>
                    </a:solidFill>
                  </a:rPr>
                  <a:t>        ……</a:t>
                </a:r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tr-TR" sz="20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55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71472" y="2571744"/>
                <a:ext cx="8229600" cy="3886200"/>
              </a:xfrm>
              <a:blipFill rotWithShape="1">
                <a:blip r:embed="rId5"/>
                <a:stretch>
                  <a:fillRect l="-740" t="-4225" b="-15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5531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1732931"/>
              </p:ext>
            </p:extLst>
          </p:nvPr>
        </p:nvGraphicFramePr>
        <p:xfrm>
          <a:off x="1581150" y="2539231"/>
          <a:ext cx="72755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5" name="Microsoft 公式 3.0" r:id="rId6" imgW="3314520" imgH="634680" progId="Equation.3">
                  <p:embed/>
                </p:oleObj>
              </mc:Choice>
              <mc:Fallback>
                <p:oleObj name="Microsoft 公式 3.0" r:id="rId6" imgW="3314520" imgH="634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539231"/>
                        <a:ext cx="7275513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2"/>
                    </a:solidFill>
                  </a:rPr>
                  <a:t>多元线性模型</a:t>
                </a:r>
                <a:endParaRPr lang="en-US" altLang="zh-CN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tr-TR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2"/>
                          </a:solidFill>
                          <a:latin typeface="Cambria Math"/>
                        </a:rPr>
                        <m:t>⋯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2"/>
                    </a:solidFill>
                  </a:rPr>
                  <a:t>定义如下矩阵与向量：</a:t>
                </a:r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sz="200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/>
                                              <m:sup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b="0" i="1" smtClean="0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/>
                                              <m:sup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altLang="zh-CN" sz="2000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b="0" i="1" smtClean="0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/>
                                              <m:sup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/>
                                              <m:sup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b="0" i="1" smtClean="0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/>
                                              <m:sup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altLang="zh-CN" sz="2000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b="0" i="1" smtClean="0">
                                                        <a:solidFill>
                                                          <a:schemeClr val="tx2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/>
                                              <m:sup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b/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000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/>
                                                <m:sup>
                                                  <m:r>
                                                    <a:rPr lang="en-US" altLang="zh-CN" sz="2000" b="0" i="1" smtClean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r>
                                                <a:rPr lang="en-US" altLang="zh-CN" sz="200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/>
                                                <m:sup>
                                                  <m:r>
                                                    <a:rPr lang="en-US" altLang="zh-CN" sz="2000" b="0" i="1" smtClean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</m:sSub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2"/>
                    </a:solidFill>
                  </a:rPr>
                  <a:t> ,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2"/>
                        </a:solidFill>
                        <a:latin typeface="Cambria Math"/>
                      </a:rPr>
                      <m:t>𝐰</m:t>
                    </m:r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2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𝒓</m:t>
                    </m:r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2"/>
                    </a:solidFill>
                  </a:rPr>
                  <a:t>上述方程可以写为：</a:t>
                </a:r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𝑿𝒘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altLang="zh-CN" sz="2000" b="1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chemeClr val="tx2"/>
                    </a:solidFill>
                  </a:rPr>
                  <a:t>可解得参数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𝒘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tr-TR" altLang="zh-CN" sz="2000" dirty="0">
                  <a:solidFill>
                    <a:schemeClr val="tx2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DE53-2D62-46ED-A14C-DA14665A4C40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0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36</a:t>
            </a:fld>
            <a:endParaRPr lang="tr-TR"/>
          </a:p>
        </p:txBody>
      </p:sp>
      <p:sp>
        <p:nvSpPr>
          <p:cNvPr id="4" name="矩形 3"/>
          <p:cNvSpPr/>
          <p:nvPr/>
        </p:nvSpPr>
        <p:spPr>
          <a:xfrm>
            <a:off x="755576" y="1083743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2"/>
                </a:solidFill>
              </a:rPr>
              <a:t>多元多项式模型</a:t>
            </a:r>
            <a:r>
              <a:rPr lang="tr-TR" altLang="zh-CN" sz="2800" dirty="0">
                <a:solidFill>
                  <a:schemeClr val="tx2"/>
                </a:solidFill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altLang="zh-CN" sz="2800" dirty="0">
                <a:solidFill>
                  <a:schemeClr val="tx2"/>
                </a:solidFill>
              </a:rPr>
              <a:t>		</a:t>
            </a:r>
            <a:r>
              <a:rPr lang="zh-CN" altLang="en-US" sz="2800" dirty="0">
                <a:solidFill>
                  <a:schemeClr val="tx2"/>
                </a:solidFill>
              </a:rPr>
              <a:t>定义新的高阶变量</a:t>
            </a:r>
            <a:endParaRPr lang="tr-TR" altLang="zh-CN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altLang="zh-CN" sz="2800" dirty="0">
                <a:solidFill>
                  <a:schemeClr val="tx2"/>
                </a:solidFill>
              </a:rPr>
              <a:t>			</a:t>
            </a:r>
            <a:r>
              <a:rPr lang="tr-TR" altLang="zh-CN" sz="2800" i="1" dirty="0">
                <a:solidFill>
                  <a:schemeClr val="tx2"/>
                </a:solidFill>
              </a:rPr>
              <a:t>z</a:t>
            </a:r>
            <a:r>
              <a:rPr lang="tr-TR" altLang="zh-CN" sz="2800" baseline="-25000" dirty="0">
                <a:solidFill>
                  <a:schemeClr val="tx2"/>
                </a:solidFill>
              </a:rPr>
              <a:t>1</a:t>
            </a:r>
            <a:r>
              <a:rPr lang="tr-TR" altLang="zh-CN" sz="2800" dirty="0">
                <a:solidFill>
                  <a:schemeClr val="tx2"/>
                </a:solidFill>
              </a:rPr>
              <a:t>=</a:t>
            </a:r>
            <a:r>
              <a:rPr lang="tr-TR" altLang="zh-CN" sz="2800" i="1" dirty="0">
                <a:solidFill>
                  <a:schemeClr val="tx2"/>
                </a:solidFill>
              </a:rPr>
              <a:t>x</a:t>
            </a:r>
            <a:r>
              <a:rPr lang="tr-TR" altLang="zh-CN" sz="2800" baseline="-25000" dirty="0">
                <a:solidFill>
                  <a:schemeClr val="tx2"/>
                </a:solidFill>
              </a:rPr>
              <a:t>1</a:t>
            </a:r>
            <a:r>
              <a:rPr lang="tr-TR" altLang="zh-CN" sz="2800" dirty="0">
                <a:solidFill>
                  <a:schemeClr val="tx2"/>
                </a:solidFill>
              </a:rPr>
              <a:t>, </a:t>
            </a:r>
            <a:r>
              <a:rPr lang="tr-TR" altLang="zh-CN" sz="2800" i="1" dirty="0">
                <a:solidFill>
                  <a:schemeClr val="tx2"/>
                </a:solidFill>
              </a:rPr>
              <a:t>z</a:t>
            </a:r>
            <a:r>
              <a:rPr lang="tr-TR" altLang="zh-CN" sz="2800" baseline="-25000" dirty="0">
                <a:solidFill>
                  <a:schemeClr val="tx2"/>
                </a:solidFill>
              </a:rPr>
              <a:t>2</a:t>
            </a:r>
            <a:r>
              <a:rPr lang="tr-TR" altLang="zh-CN" sz="2800" dirty="0">
                <a:solidFill>
                  <a:schemeClr val="tx2"/>
                </a:solidFill>
              </a:rPr>
              <a:t>=</a:t>
            </a:r>
            <a:r>
              <a:rPr lang="tr-TR" altLang="zh-CN" sz="2800" i="1" dirty="0">
                <a:solidFill>
                  <a:schemeClr val="tx2"/>
                </a:solidFill>
              </a:rPr>
              <a:t>x</a:t>
            </a:r>
            <a:r>
              <a:rPr lang="tr-TR" altLang="zh-CN" sz="2800" baseline="-25000" dirty="0">
                <a:solidFill>
                  <a:schemeClr val="tx2"/>
                </a:solidFill>
              </a:rPr>
              <a:t>2</a:t>
            </a:r>
            <a:r>
              <a:rPr lang="tr-TR" altLang="zh-CN" sz="2800" dirty="0">
                <a:solidFill>
                  <a:schemeClr val="tx2"/>
                </a:solidFill>
              </a:rPr>
              <a:t>, </a:t>
            </a:r>
            <a:r>
              <a:rPr lang="tr-TR" altLang="zh-CN" sz="2800" i="1" dirty="0">
                <a:solidFill>
                  <a:schemeClr val="tx2"/>
                </a:solidFill>
              </a:rPr>
              <a:t>z</a:t>
            </a:r>
            <a:r>
              <a:rPr lang="tr-TR" altLang="zh-CN" sz="2800" baseline="-25000" dirty="0">
                <a:solidFill>
                  <a:schemeClr val="tx2"/>
                </a:solidFill>
              </a:rPr>
              <a:t>3</a:t>
            </a:r>
            <a:r>
              <a:rPr lang="tr-TR" altLang="zh-CN" sz="2800" dirty="0">
                <a:solidFill>
                  <a:schemeClr val="tx2"/>
                </a:solidFill>
              </a:rPr>
              <a:t>=</a:t>
            </a:r>
            <a:r>
              <a:rPr lang="tr-TR" altLang="zh-CN" sz="2800" i="1" dirty="0">
                <a:solidFill>
                  <a:schemeClr val="tx2"/>
                </a:solidFill>
              </a:rPr>
              <a:t>x</a:t>
            </a:r>
            <a:r>
              <a:rPr lang="tr-TR" altLang="zh-CN" sz="2800" baseline="-25000" dirty="0">
                <a:solidFill>
                  <a:schemeClr val="tx2"/>
                </a:solidFill>
              </a:rPr>
              <a:t>1</a:t>
            </a:r>
            <a:r>
              <a:rPr lang="tr-TR" altLang="zh-CN" sz="2800" baseline="30000" dirty="0">
                <a:solidFill>
                  <a:schemeClr val="tx2"/>
                </a:solidFill>
              </a:rPr>
              <a:t>2</a:t>
            </a:r>
            <a:r>
              <a:rPr lang="tr-TR" altLang="zh-CN" sz="2800" dirty="0">
                <a:solidFill>
                  <a:schemeClr val="tx2"/>
                </a:solidFill>
              </a:rPr>
              <a:t>, </a:t>
            </a:r>
            <a:r>
              <a:rPr lang="tr-TR" altLang="zh-CN" sz="2800" i="1" dirty="0">
                <a:solidFill>
                  <a:schemeClr val="tx2"/>
                </a:solidFill>
              </a:rPr>
              <a:t>z</a:t>
            </a:r>
            <a:r>
              <a:rPr lang="tr-TR" altLang="zh-CN" sz="2800" baseline="-25000" dirty="0">
                <a:solidFill>
                  <a:schemeClr val="tx2"/>
                </a:solidFill>
              </a:rPr>
              <a:t>4</a:t>
            </a:r>
            <a:r>
              <a:rPr lang="tr-TR" altLang="zh-CN" sz="2800" dirty="0">
                <a:solidFill>
                  <a:schemeClr val="tx2"/>
                </a:solidFill>
              </a:rPr>
              <a:t>=</a:t>
            </a:r>
            <a:r>
              <a:rPr lang="tr-TR" altLang="zh-CN" sz="2800" i="1" dirty="0">
                <a:solidFill>
                  <a:schemeClr val="tx2"/>
                </a:solidFill>
              </a:rPr>
              <a:t>x</a:t>
            </a:r>
            <a:r>
              <a:rPr lang="tr-TR" altLang="zh-CN" sz="2800" baseline="-25000" dirty="0">
                <a:solidFill>
                  <a:schemeClr val="tx2"/>
                </a:solidFill>
              </a:rPr>
              <a:t>2</a:t>
            </a:r>
            <a:r>
              <a:rPr lang="tr-TR" altLang="zh-CN" sz="2800" baseline="30000" dirty="0">
                <a:solidFill>
                  <a:schemeClr val="tx2"/>
                </a:solidFill>
              </a:rPr>
              <a:t>2</a:t>
            </a:r>
            <a:r>
              <a:rPr lang="tr-TR" altLang="zh-CN" sz="2800" dirty="0">
                <a:solidFill>
                  <a:schemeClr val="tx2"/>
                </a:solidFill>
              </a:rPr>
              <a:t>, </a:t>
            </a:r>
            <a:r>
              <a:rPr lang="tr-TR" altLang="zh-CN" sz="2800" i="1" dirty="0">
                <a:solidFill>
                  <a:schemeClr val="tx2"/>
                </a:solidFill>
              </a:rPr>
              <a:t>z</a:t>
            </a:r>
            <a:r>
              <a:rPr lang="tr-TR" altLang="zh-CN" sz="2800" baseline="-25000" dirty="0">
                <a:solidFill>
                  <a:schemeClr val="tx2"/>
                </a:solidFill>
              </a:rPr>
              <a:t>5</a:t>
            </a:r>
            <a:r>
              <a:rPr lang="tr-TR" altLang="zh-CN" sz="2800" dirty="0">
                <a:solidFill>
                  <a:schemeClr val="tx2"/>
                </a:solidFill>
              </a:rPr>
              <a:t>=</a:t>
            </a:r>
            <a:r>
              <a:rPr lang="tr-TR" altLang="zh-CN" sz="2800" i="1" dirty="0">
                <a:solidFill>
                  <a:schemeClr val="tx2"/>
                </a:solidFill>
              </a:rPr>
              <a:t>x</a:t>
            </a:r>
            <a:r>
              <a:rPr lang="tr-TR" altLang="zh-CN" sz="2800" baseline="-25000" dirty="0">
                <a:solidFill>
                  <a:schemeClr val="tx2"/>
                </a:solidFill>
              </a:rPr>
              <a:t>1</a:t>
            </a:r>
            <a:r>
              <a:rPr lang="tr-TR" altLang="zh-CN" sz="2800" i="1" dirty="0">
                <a:solidFill>
                  <a:schemeClr val="tx2"/>
                </a:solidFill>
              </a:rPr>
              <a:t>x</a:t>
            </a:r>
            <a:r>
              <a:rPr lang="tr-TR" altLang="zh-CN" sz="2800" baseline="-25000" dirty="0">
                <a:solidFill>
                  <a:schemeClr val="tx2"/>
                </a:solidFill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altLang="zh-CN" sz="2800" dirty="0">
                <a:solidFill>
                  <a:schemeClr val="tx2"/>
                </a:solidFill>
              </a:rPr>
              <a:t>		</a:t>
            </a:r>
            <a:r>
              <a:rPr lang="zh-CN" altLang="en-US" sz="2800" dirty="0">
                <a:solidFill>
                  <a:schemeClr val="tx2"/>
                </a:solidFill>
              </a:rPr>
              <a:t>在新的</a:t>
            </a:r>
            <a:r>
              <a:rPr lang="tr-TR" altLang="zh-CN" sz="2800" b="1" i="1" dirty="0">
                <a:solidFill>
                  <a:schemeClr val="tx2"/>
                </a:solidFill>
              </a:rPr>
              <a:t>z</a:t>
            </a:r>
            <a:r>
              <a:rPr lang="tr-TR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空间中使用线性模型</a:t>
            </a:r>
            <a:r>
              <a:rPr lang="tr-TR" altLang="zh-CN" sz="28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altLang="zh-CN" sz="2800" dirty="0">
                <a:solidFill>
                  <a:schemeClr val="tx2"/>
                </a:solidFill>
              </a:rPr>
              <a:t>		(</a:t>
            </a:r>
            <a:r>
              <a:rPr lang="zh-CN" altLang="en-US" sz="2800" dirty="0">
                <a:solidFill>
                  <a:schemeClr val="tx2"/>
                </a:solidFill>
              </a:rPr>
              <a:t>基函数</a:t>
            </a:r>
            <a:r>
              <a:rPr lang="tr-TR" altLang="zh-CN" sz="2800" dirty="0">
                <a:solidFill>
                  <a:schemeClr val="tx2"/>
                </a:solidFill>
              </a:rPr>
              <a:t>, </a:t>
            </a:r>
            <a:r>
              <a:rPr lang="zh-CN" altLang="en-US" sz="2800" dirty="0">
                <a:solidFill>
                  <a:schemeClr val="tx2"/>
                </a:solidFill>
              </a:rPr>
              <a:t>核方法</a:t>
            </a:r>
            <a:r>
              <a:rPr lang="tr-TR" altLang="zh-CN" sz="2800" dirty="0">
                <a:solidFill>
                  <a:schemeClr val="tx2"/>
                </a:solidFill>
              </a:rPr>
              <a:t>: </a:t>
            </a:r>
            <a:r>
              <a:rPr lang="zh-CN" altLang="en-US" sz="2800" dirty="0">
                <a:solidFill>
                  <a:schemeClr val="tx2"/>
                </a:solidFill>
              </a:rPr>
              <a:t>第</a:t>
            </a:r>
            <a:r>
              <a:rPr lang="en-US" altLang="zh-CN" sz="2800" dirty="0">
                <a:solidFill>
                  <a:schemeClr val="tx2"/>
                </a:solidFill>
              </a:rPr>
              <a:t>13</a:t>
            </a:r>
            <a:r>
              <a:rPr lang="zh-CN" altLang="en-US" sz="2800" dirty="0">
                <a:solidFill>
                  <a:schemeClr val="tx2"/>
                </a:solidFill>
              </a:rPr>
              <a:t>章</a:t>
            </a:r>
            <a:r>
              <a:rPr lang="tr-TR" altLang="zh-CN" sz="28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78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多元参数</a:t>
            </a:r>
            <a:endParaRPr lang="tr-TR" dirty="0"/>
          </a:p>
        </p:txBody>
      </p:sp>
      <p:graphicFrame>
        <p:nvGraphicFramePr>
          <p:cNvPr id="213005" name="Object 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7792591"/>
              </p:ext>
            </p:extLst>
          </p:nvPr>
        </p:nvGraphicFramePr>
        <p:xfrm>
          <a:off x="1142975" y="4429132"/>
          <a:ext cx="6443873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64" name="Equation" r:id="rId3" imgW="3390840" imgH="939600" progId="Equation.3">
                  <p:embed/>
                </p:oleObj>
              </mc:Choice>
              <mc:Fallback>
                <p:oleObj name="Equation" r:id="rId3" imgW="3390840" imgH="939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5" y="4429132"/>
                        <a:ext cx="6443873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871657"/>
              </p:ext>
            </p:extLst>
          </p:nvPr>
        </p:nvGraphicFramePr>
        <p:xfrm>
          <a:off x="827584" y="2262188"/>
          <a:ext cx="47688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65" name="Microsoft 公式 3.0" r:id="rId5" imgW="2489040" imgH="1002960" progId="Equation.3">
                  <p:embed/>
                </p:oleObj>
              </mc:Choice>
              <mc:Fallback>
                <p:oleObj name="Microsoft 公式 3.0" r:id="rId5" imgW="2489040" imgH="1002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62188"/>
                        <a:ext cx="4768850" cy="192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4DE1-5D12-4E18-96D8-5E2BE0E4D2AC}" type="slidenum">
              <a:rPr lang="tr-TR"/>
              <a:pPr/>
              <a:t>4</a:t>
            </a:fld>
            <a:endParaRPr lang="tr-TR"/>
          </a:p>
        </p:txBody>
      </p:sp>
      <p:sp>
        <p:nvSpPr>
          <p:cNvPr id="3" name="线形标注 1 2"/>
          <p:cNvSpPr/>
          <p:nvPr/>
        </p:nvSpPr>
        <p:spPr>
          <a:xfrm>
            <a:off x="6623720" y="2444186"/>
            <a:ext cx="2520280" cy="1416861"/>
          </a:xfrm>
          <a:prstGeom prst="borderCallout1">
            <a:avLst>
              <a:gd name="adj1" fmla="val 18750"/>
              <a:gd name="adj2" fmla="val -8333"/>
              <a:gd name="adj3" fmla="val 81256"/>
              <a:gd name="adj4" fmla="val -372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 smtClean="0">
                <a:solidFill>
                  <a:schemeClr val="accent1"/>
                </a:solidFill>
              </a:rPr>
              <a:t>线性相关性</a:t>
            </a:r>
            <a:r>
              <a:rPr lang="en-US" altLang="zh-CN" sz="1600" dirty="0" smtClean="0">
                <a:solidFill>
                  <a:schemeClr val="accent1"/>
                </a:solidFill>
              </a:rPr>
              <a:t>—</a:t>
            </a:r>
            <a:r>
              <a:rPr lang="zh-CN" altLang="en-US" sz="1600" dirty="0" smtClean="0">
                <a:solidFill>
                  <a:schemeClr val="accent1"/>
                </a:solidFill>
              </a:rPr>
              <a:t>协方差除以均方差的积。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pPr algn="just"/>
            <a:r>
              <a:rPr lang="zh-CN" altLang="en-US" sz="1600" dirty="0" smtClean="0">
                <a:solidFill>
                  <a:schemeClr val="accent1"/>
                </a:solidFill>
              </a:rPr>
              <a:t>两</a:t>
            </a:r>
            <a:r>
              <a:rPr lang="zh-CN" altLang="en-US" sz="1600" dirty="0">
                <a:solidFill>
                  <a:schemeClr val="accent1"/>
                </a:solidFill>
              </a:rPr>
              <a:t>个变量相互独立，协方差</a:t>
            </a:r>
            <a:r>
              <a:rPr lang="zh-CN" altLang="en-US" sz="1600" dirty="0" smtClean="0">
                <a:solidFill>
                  <a:schemeClr val="accent1"/>
                </a:solidFill>
              </a:rPr>
              <a:t>为</a:t>
            </a:r>
            <a:r>
              <a:rPr lang="en-US" altLang="zh-CN" sz="1600" dirty="0" smtClean="0">
                <a:solidFill>
                  <a:schemeClr val="accent1"/>
                </a:solidFill>
              </a:rPr>
              <a:t>0</a:t>
            </a:r>
            <a:r>
              <a:rPr lang="zh-CN" altLang="en-US" sz="1600" dirty="0" smtClean="0">
                <a:solidFill>
                  <a:schemeClr val="accent1"/>
                </a:solidFill>
              </a:rPr>
              <a:t>，</a:t>
            </a:r>
            <a:r>
              <a:rPr lang="zh-CN" altLang="en-US" sz="1600" dirty="0">
                <a:solidFill>
                  <a:schemeClr val="accent1"/>
                </a:solidFill>
              </a:rPr>
              <a:t>但反之不成立（可能非线性相关</a:t>
            </a:r>
            <a:r>
              <a:rPr lang="zh-CN" altLang="en-US" sz="1600" dirty="0" smtClean="0">
                <a:solidFill>
                  <a:schemeClr val="accent1"/>
                </a:solidFill>
              </a:rPr>
              <a:t>）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</a:t>
            </a:r>
            <a:endParaRPr lang="tr-TR" dirty="0"/>
          </a:p>
        </p:txBody>
      </p:sp>
      <p:graphicFrame>
        <p:nvGraphicFramePr>
          <p:cNvPr id="214025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87857802"/>
              </p:ext>
            </p:extLst>
          </p:nvPr>
        </p:nvGraphicFramePr>
        <p:xfrm>
          <a:off x="1155700" y="2244725"/>
          <a:ext cx="6400800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5" name="公式" r:id="rId3" imgW="3403440" imgH="1447560" progId="Equation.3">
                  <p:embed/>
                </p:oleObj>
              </mc:Choice>
              <mc:Fallback>
                <p:oleObj name="公式" r:id="rId3" imgW="3403440" imgH="1447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244725"/>
                        <a:ext cx="6400800" cy="272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4FE7F0-2532-4D12-95E5-10FF6594793F}" type="slidenum">
              <a:rPr lang="tr-TR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缺失值估计</a:t>
            </a:r>
            <a:endParaRPr lang="tr-TR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当某些实例的某些观测值缺失时，如何处理？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直接丢弃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如果样本较小，不好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有属性值缺失的实例的非缺失项仍可提供信息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估算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均值估算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用最可能的值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例如均值，出现最多的值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回归估算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基于其他属性的估算，根据缺失变量的类型，定义回归或分类问题，用其值已知的数据点训练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2D61-2319-49BA-B585-00F0178B2A9F}" type="slidenum">
              <a:rPr lang="tr-TR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764704"/>
            <a:ext cx="5500726" cy="45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多元正态分布</a:t>
            </a:r>
            <a:endParaRPr lang="tr-TR" dirty="0"/>
          </a:p>
        </p:txBody>
      </p:sp>
      <p:graphicFrame>
        <p:nvGraphicFramePr>
          <p:cNvPr id="216072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895700"/>
              </p:ext>
            </p:extLst>
          </p:nvPr>
        </p:nvGraphicFramePr>
        <p:xfrm>
          <a:off x="428596" y="4861644"/>
          <a:ext cx="690403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2" name="Equation" r:id="rId4" imgW="2844720" imgH="685800" progId="Equation.3">
                  <p:embed/>
                </p:oleObj>
              </mc:Choice>
              <mc:Fallback>
                <p:oleObj name="Equation" r:id="rId4" imgW="2844720" imgH="685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861644"/>
                        <a:ext cx="6904038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61D-F8EE-469B-918C-005E7D032ACF}" type="slidenum">
              <a:rPr lang="tr-TR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多元正态分布</a:t>
            </a:r>
            <a:endParaRPr lang="tr-TR" dirty="0"/>
          </a:p>
        </p:txBody>
      </p:sp>
      <p:graphicFrame>
        <p:nvGraphicFramePr>
          <p:cNvPr id="217101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902970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5B4F-5919-4910-9122-A076B4399795}" type="slidenum">
              <a:rPr lang="tr-TR"/>
              <a:pPr/>
              <a:t>8</a:t>
            </a:fld>
            <a:endParaRPr lang="tr-TR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马式距离（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Mahalanobis distance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800" b="1" baseline="3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度量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到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μ</a:t>
            </a:r>
            <a:r>
              <a:rPr lang="zh-CN" altLang="en-US" sz="2400" b="1" i="1" dirty="0" smtClean="0">
                <a:solidFill>
                  <a:schemeClr val="tx2"/>
                </a:solidFill>
                <a:latin typeface="+mj-lt"/>
              </a:rPr>
              <a:t>的距离，以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∑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</a:rPr>
              <a:t>为单位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对方差与相关性的差异规范化，消除方差不同及相关性的影响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二元变量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graphicFrame>
        <p:nvGraphicFramePr>
          <p:cNvPr id="217103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66752610"/>
              </p:ext>
            </p:extLst>
          </p:nvPr>
        </p:nvGraphicFramePr>
        <p:xfrm>
          <a:off x="3857625" y="3506788"/>
          <a:ext cx="33131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7" name="公式" r:id="rId5" imgW="1434960" imgH="507960" progId="Equation.3">
                  <p:embed/>
                </p:oleObj>
              </mc:Choice>
              <mc:Fallback>
                <p:oleObj name="公式" r:id="rId5" imgW="1434960" imgH="5079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506788"/>
                        <a:ext cx="3313113" cy="117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963613" y="4881563"/>
          <a:ext cx="73596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8" name="Equation" r:id="rId7" imgW="3670200" imgH="711000" progId="Equation.3">
                  <p:embed/>
                </p:oleObj>
              </mc:Choice>
              <mc:Fallback>
                <p:oleObj name="Equation" r:id="rId7" imgW="3670200" imgH="711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881563"/>
                        <a:ext cx="735965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313"/>
            <a:ext cx="4968552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二元正态分布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A06F-D51B-44D4-A139-D23E3421C7E4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6104</TotalTime>
  <Words>2706</Words>
  <Application>Microsoft Office PowerPoint</Application>
  <PresentationFormat>全屏显示(4:3)</PresentationFormat>
  <Paragraphs>251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Flow</vt:lpstr>
      <vt:lpstr>Equation</vt:lpstr>
      <vt:lpstr>Microsoft 公式 3.0</vt:lpstr>
      <vt:lpstr>公式</vt:lpstr>
      <vt:lpstr> 机器学习 </vt:lpstr>
      <vt:lpstr>第五章  多元方法</vt:lpstr>
      <vt:lpstr>多元数据</vt:lpstr>
      <vt:lpstr>多元参数</vt:lpstr>
      <vt:lpstr>参数估计</vt:lpstr>
      <vt:lpstr>缺失值估计</vt:lpstr>
      <vt:lpstr>多元正态分布</vt:lpstr>
      <vt:lpstr>多元正态分布</vt:lpstr>
      <vt:lpstr>二元正态分布</vt:lpstr>
      <vt:lpstr>PowerPoint 演示文稿</vt:lpstr>
      <vt:lpstr>独立的输入: Naive Bayes</vt:lpstr>
      <vt:lpstr>参类分类（多元）</vt:lpstr>
      <vt:lpstr>参数估计—最大似然</vt:lpstr>
      <vt:lpstr>不同的 Si </vt:lpstr>
      <vt:lpstr>PowerPoint 演示文稿</vt:lpstr>
      <vt:lpstr>公共协方差矩阵S</vt:lpstr>
      <vt:lpstr>公共协方差矩阵S</vt:lpstr>
      <vt:lpstr>对角协方差矩阵 S </vt:lpstr>
      <vt:lpstr>对角协方差矩阵 S</vt:lpstr>
      <vt:lpstr>对角协方差矩阵 S, 等方差</vt:lpstr>
      <vt:lpstr>对角协方差矩阵 S, 等方差</vt:lpstr>
      <vt:lpstr>模型选择</vt:lpstr>
      <vt:lpstr>PowerPoint 演示文稿</vt:lpstr>
      <vt:lpstr>离散特征</vt:lpstr>
      <vt:lpstr>离散参数</vt:lpstr>
      <vt:lpstr>Naive Bayes分类器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多元回归</vt:lpstr>
      <vt:lpstr>多元回归</vt:lpstr>
      <vt:lpstr>PowerPoint 演示文稿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ethem-卫</dc:creator>
  <cp:lastModifiedBy>lenovo</cp:lastModifiedBy>
  <cp:revision>327</cp:revision>
  <dcterms:created xsi:type="dcterms:W3CDTF">2005-01-24T14:46:28Z</dcterms:created>
  <dcterms:modified xsi:type="dcterms:W3CDTF">2023-10-27T02:40:25Z</dcterms:modified>
</cp:coreProperties>
</file>