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1" r:id="rId1"/>
  </p:sldMasterIdLst>
  <p:notesMasterIdLst>
    <p:notesMasterId r:id="rId25"/>
  </p:notesMasterIdLst>
  <p:handoutMasterIdLst>
    <p:handoutMasterId r:id="rId26"/>
  </p:handoutMasterIdLst>
  <p:sldIdLst>
    <p:sldId id="256" r:id="rId2"/>
    <p:sldId id="423" r:id="rId3"/>
    <p:sldId id="424" r:id="rId4"/>
    <p:sldId id="425" r:id="rId5"/>
    <p:sldId id="426" r:id="rId6"/>
    <p:sldId id="427" r:id="rId7"/>
    <p:sldId id="428" r:id="rId8"/>
    <p:sldId id="429" r:id="rId9"/>
    <p:sldId id="430" r:id="rId10"/>
    <p:sldId id="431" r:id="rId11"/>
    <p:sldId id="432" r:id="rId12"/>
    <p:sldId id="454" r:id="rId13"/>
    <p:sldId id="433" r:id="rId14"/>
    <p:sldId id="434" r:id="rId15"/>
    <p:sldId id="435" r:id="rId16"/>
    <p:sldId id="436" r:id="rId17"/>
    <p:sldId id="437" r:id="rId18"/>
    <p:sldId id="438" r:id="rId19"/>
    <p:sldId id="439" r:id="rId20"/>
    <p:sldId id="440" r:id="rId21"/>
    <p:sldId id="441" r:id="rId22"/>
    <p:sldId id="442" r:id="rId23"/>
    <p:sldId id="453" r:id="rId24"/>
  </p:sldIdLst>
  <p:sldSz cx="9144000" cy="6858000" type="screen4x3"/>
  <p:notesSz cx="10234613" cy="7099300"/>
  <p:defaultTextStyle>
    <a:defPPr>
      <a:defRPr lang="tr-TR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236">
          <p15:clr>
            <a:srgbClr val="A4A3A4"/>
          </p15:clr>
        </p15:guide>
        <p15:guide id="2" pos="32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B2B2"/>
    <a:srgbClr val="66FF33"/>
    <a:srgbClr val="3333FF"/>
    <a:srgbClr val="990033"/>
    <a:srgbClr val="FF6600"/>
    <a:srgbClr val="FF0000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19" autoAdjust="0"/>
    <p:restoredTop sz="94241" autoAdjust="0"/>
  </p:normalViewPr>
  <p:slideViewPr>
    <p:cSldViewPr>
      <p:cViewPr varScale="1">
        <p:scale>
          <a:sx n="78" d="100"/>
          <a:sy n="78" d="100"/>
        </p:scale>
        <p:origin x="-1464" y="-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-1254" y="-84"/>
      </p:cViewPr>
      <p:guideLst>
        <p:guide orient="horz" pos="2236"/>
        <p:guide pos="32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79755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129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129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79755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fld id="{D6EA8A16-011D-4E2E-9687-DEF1631FCF6B}" type="slidenum">
              <a:rPr lang="tr-TR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812566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79755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798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41688" y="531813"/>
            <a:ext cx="3549650" cy="26622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98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023938" y="3371850"/>
            <a:ext cx="8186737" cy="319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</a:p>
        </p:txBody>
      </p:sp>
      <p:sp>
        <p:nvSpPr>
          <p:cNvPr id="798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798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9755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fld id="{D805E358-E3DA-4891-80A7-EFACE7062687}" type="slidenum">
              <a:rPr lang="tr-TR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483938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Lecture Notes for E Alpaydın 2004 Introduction to Machine Learning © The MIT Press (V1.1)</a:t>
            </a:r>
            <a:endParaRPr lang="tr-T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AFF5B-2492-4D49-8D8A-7696FD86ED99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Lecture Notes for E Alpaydın 2004 Introduction to Machine Learning © The MIT Press (V1.1)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DBE03-2F63-4C3C-93EB-24ADD30B4528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Lecture Notes for E Alpaydın 2004 Introduction to Machine Learning © The MIT Press (V1.1)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F7E4-0F78-4909-B8EB-7EF604016F3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Lecture Notes for E Alpaydın 2004 Introduction to Machine Learning © The MIT Press (V1.1)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23778-06C0-4309-BC62-17E91E2C954A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Lecture Notes for E Alpaydın 2004 Introduction to Machine Learning © The MIT Press (V1.1)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69AAD-EB70-4BF5-9675-B6C9F0FC1F86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4/19/2021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Lecture Notes for E Alpaydın 2004 Introduction to Machine Learning © The MIT Press (V1.1)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A25-DB6C-4DF8-BD21-32996D1C4134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4/19/2021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Lecture Notes for E Alpaydın 2004 Introduction to Machine Learning © The MIT Press (V1.1)</a:t>
            </a:r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1852D-4A4E-476D-AB30-51534629173B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4/19/2021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Lecture Notes for E Alpaydın 2004 Introduction to Machine Learning © The MIT Press (V1.1)</a:t>
            </a:r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44F51-CD0E-4B2C-914B-8F299439219C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4/19/2021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Lecture Notes for E Alpaydın 2004 Introduction to Machine Learning © The MIT Press (V1.1)</a:t>
            </a:r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BF4CC-46E2-4D2B-BDD7-A929928ADDBB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4/19/2021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Lecture Notes for E Alpaydın 2004 Introduction to Machine Learning © The MIT Press (V1.1)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1DD95-4AB4-4072-ABC2-A332E64C5FEC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4/19/2021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Lecture Notes for E Alpaydın 2004 Introduction to Machine Learning © The MIT Press (V1.1)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C6FEEA33-800B-4FEC-A5DF-4F06E8B7C013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7C9B81F-C347-4BEF-BFDF-29C42F48304A}" type="datetimeFigureOut">
              <a:rPr lang="en-US" smtClean="0"/>
              <a:pPr/>
              <a:t>4/19/2021</a:t>
            </a:fld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tr-TR" smtClean="0"/>
              <a:t>Lecture Notes for E Alpaydın 2004 Introduction to Machine Learning © The MIT Press (V1.1)</a:t>
            </a:r>
            <a:endParaRPr lang="tr-T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B72463D-86BE-4EF3-BB23-E317EFFD9E38}" type="slidenum">
              <a:rPr lang="tr-TR" smtClean="0"/>
              <a:pPr/>
              <a:t>‹#›</a:t>
            </a:fld>
            <a:endParaRPr lang="tr-TR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3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5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2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20.w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23.w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7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</p:spPr>
        <p:txBody>
          <a:bodyPr>
            <a:normAutofit fontScale="90000"/>
          </a:bodyPr>
          <a:lstStyle/>
          <a:p>
            <a:r>
              <a:rPr lang="tr-TR" dirty="0"/>
              <a:t/>
            </a:r>
            <a:br>
              <a:rPr lang="tr-TR" dirty="0"/>
            </a:br>
            <a:r>
              <a:rPr lang="zh-CN" altLang="en-US" sz="5400" dirty="0" smtClean="0"/>
              <a:t>机器学习</a:t>
            </a:r>
            <a:r>
              <a:rPr lang="tr-TR" sz="5400" dirty="0" smtClean="0"/>
              <a:t/>
            </a:r>
            <a:br>
              <a:rPr lang="tr-TR" sz="5400" dirty="0" smtClean="0"/>
            </a:br>
            <a:endParaRPr lang="tr-TR" sz="3600" dirty="0"/>
          </a:p>
        </p:txBody>
      </p:sp>
      <p:sp>
        <p:nvSpPr>
          <p:cNvPr id="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14348" y="4071942"/>
            <a:ext cx="7854696" cy="1752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2400" i="1" dirty="0"/>
              <a:t>南开大学</a:t>
            </a:r>
            <a:endParaRPr lang="en-US" altLang="zh-CN" sz="2400" i="1" dirty="0"/>
          </a:p>
          <a:p>
            <a:pPr>
              <a:lnSpc>
                <a:spcPct val="80000"/>
              </a:lnSpc>
            </a:pPr>
            <a:r>
              <a:rPr lang="zh-CN" altLang="en-US" sz="2400" i="1" dirty="0" smtClean="0"/>
              <a:t>计算机学院</a:t>
            </a:r>
            <a:endParaRPr lang="tr-TR" altLang="zh-CN" sz="24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E9426-5653-42DF-9C39-A8A7A9500CFE}" type="slidenum">
              <a:rPr lang="tr-TR"/>
              <a:pPr/>
              <a:t>10</a:t>
            </a:fld>
            <a:endParaRPr lang="tr-TR"/>
          </a:p>
        </p:txBody>
      </p:sp>
      <p:pic>
        <p:nvPicPr>
          <p:cNvPr id="328710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85850" y="604838"/>
            <a:ext cx="6972300" cy="564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00034" y="2000240"/>
            <a:ext cx="8229600" cy="38862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核密度估计</a:t>
            </a:r>
            <a:endParaRPr lang="tr-TR" dirty="0">
              <a:solidFill>
                <a:schemeClr val="tx2"/>
              </a:solidFill>
              <a:latin typeface="+mj-lt"/>
            </a:endParaRPr>
          </a:p>
          <a:p>
            <a:pPr>
              <a:lnSpc>
                <a:spcPct val="90000"/>
              </a:lnSpc>
            </a:pPr>
            <a:endParaRPr lang="tr-TR" dirty="0">
              <a:solidFill>
                <a:schemeClr val="tx2"/>
              </a:solidFill>
              <a:latin typeface="+mj-lt"/>
            </a:endParaRPr>
          </a:p>
          <a:p>
            <a:pPr>
              <a:lnSpc>
                <a:spcPct val="90000"/>
              </a:lnSpc>
            </a:pPr>
            <a:endParaRPr lang="tr-TR" dirty="0">
              <a:solidFill>
                <a:schemeClr val="tx2"/>
              </a:solidFill>
              <a:latin typeface="+mj-lt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tr-TR" dirty="0">
                <a:solidFill>
                  <a:schemeClr val="tx2"/>
                </a:solidFill>
                <a:latin typeface="+mj-lt"/>
              </a:rPr>
              <a:t>	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多元高斯核</a:t>
            </a:r>
            <a:endParaRPr lang="tr-TR" dirty="0">
              <a:solidFill>
                <a:schemeClr val="tx2"/>
              </a:solidFill>
              <a:latin typeface="+mj-lt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tr-TR" dirty="0">
                <a:solidFill>
                  <a:schemeClr val="tx2"/>
                </a:solidFill>
                <a:latin typeface="+mj-lt"/>
              </a:rPr>
              <a:t>	</a:t>
            </a:r>
            <a:endParaRPr lang="en-US" dirty="0" smtClean="0">
              <a:solidFill>
                <a:schemeClr val="tx2"/>
              </a:solidFill>
              <a:latin typeface="+mj-lt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球形</a:t>
            </a:r>
            <a:endParaRPr lang="tr-TR" dirty="0">
              <a:solidFill>
                <a:schemeClr val="tx2"/>
              </a:solidFill>
              <a:latin typeface="+mj-lt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tr-TR" dirty="0">
                <a:solidFill>
                  <a:schemeClr val="tx2"/>
                </a:solidFill>
                <a:latin typeface="+mj-lt"/>
              </a:rPr>
              <a:t>	</a:t>
            </a:r>
            <a:endParaRPr lang="en-US" dirty="0" smtClean="0">
              <a:solidFill>
                <a:schemeClr val="tx2"/>
              </a:solidFill>
              <a:latin typeface="+mj-lt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椭球形</a:t>
            </a:r>
            <a:endParaRPr lang="tr-TR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329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多元数据上的推广</a:t>
            </a:r>
            <a:endParaRPr lang="tr-TR" dirty="0"/>
          </a:p>
        </p:txBody>
      </p:sp>
      <p:graphicFrame>
        <p:nvGraphicFramePr>
          <p:cNvPr id="329736" name="Object 8"/>
          <p:cNvGraphicFramePr>
            <a:graphicFrameLocks noGrp="1" noChangeAspect="1"/>
          </p:cNvGraphicFramePr>
          <p:nvPr>
            <p:ph idx="1"/>
          </p:nvPr>
        </p:nvGraphicFramePr>
        <p:xfrm>
          <a:off x="2693988" y="2492375"/>
          <a:ext cx="3325812" cy="1062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827" name="Equation" r:id="rId3" imgW="1511280" imgH="482400" progId="Equation.3">
                  <p:embed/>
                </p:oleObj>
              </mc:Choice>
              <mc:Fallback>
                <p:oleObj name="Equation" r:id="rId3" imgW="1511280" imgH="4824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3988" y="2492375"/>
                        <a:ext cx="3325812" cy="1062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7AD51-2664-4174-A0D2-E23252F8B5AA}" type="slidenum">
              <a:rPr lang="tr-TR"/>
              <a:pPr/>
              <a:t>11</a:t>
            </a:fld>
            <a:endParaRPr lang="tr-TR"/>
          </a:p>
        </p:txBody>
      </p:sp>
      <p:graphicFrame>
        <p:nvGraphicFramePr>
          <p:cNvPr id="329738" name="Object 10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1650908532"/>
              </p:ext>
            </p:extLst>
          </p:nvPr>
        </p:nvGraphicFramePr>
        <p:xfrm>
          <a:off x="2703307" y="3823442"/>
          <a:ext cx="4792663" cy="221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828" name="Equation" r:id="rId5" imgW="2197080" imgH="1015920" progId="Equation.3">
                  <p:embed/>
                </p:oleObj>
              </mc:Choice>
              <mc:Fallback>
                <p:oleObj name="Equation" r:id="rId5" imgW="2197080" imgH="101592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3307" y="3823442"/>
                        <a:ext cx="4792663" cy="2216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多元数据上的推广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如果输入是离散的，可以采用汉明距离，相当于对所有不匹配的属性进行计算</a:t>
                </a:r>
                <a:r>
                  <a:rPr lang="en-US" altLang="zh-CN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dirty="0">
                          <a:latin typeface="Cambria Math"/>
                        </a:rPr>
                        <m:t>H</m:t>
                      </m:r>
                      <m:r>
                        <m:rPr>
                          <m:sty m:val="p"/>
                        </m:rPr>
                        <a:rPr lang="en-US" altLang="zh-CN" b="0" i="0" dirty="0" smtClean="0">
                          <a:latin typeface="Cambria Math"/>
                        </a:rPr>
                        <m:t>D</m:t>
                      </m:r>
                      <m:d>
                        <m:dPr>
                          <m:ctrlPr>
                            <a:rPr lang="en-US" altLang="zh-CN" b="0" i="1" dirty="0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1" i="1" dirty="0" smtClean="0">
                              <a:latin typeface="Cambria Math"/>
                            </a:rPr>
                            <m:t>𝒙</m:t>
                          </m:r>
                          <m:r>
                            <a:rPr lang="en-US" altLang="zh-CN" b="0" i="0" dirty="0" smtClean="0">
                              <a:latin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b="0" i="1" dirty="0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b="1" i="1" dirty="0" smtClean="0">
                                  <a:latin typeface="Cambria Math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altLang="zh-CN" b="0" i="1" dirty="0" smtClean="0">
                                  <a:latin typeface="Cambria Math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r>
                        <a:rPr lang="en-US" altLang="zh-CN" b="0" i="0" dirty="0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dirty="0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dirty="0" smtClean="0">
                              <a:latin typeface="Cambria Math"/>
                            </a:rPr>
                            <m:t>𝑗</m:t>
                          </m:r>
                          <m:r>
                            <a:rPr lang="en-US" altLang="zh-CN" b="0" i="1" dirty="0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dirty="0" smtClean="0">
                              <a:latin typeface="Cambria Math"/>
                            </a:rPr>
                            <m:t>𝑑</m:t>
                          </m:r>
                        </m:sup>
                        <m:e>
                          <m:r>
                            <a:rPr lang="en-US" altLang="zh-CN" b="0" i="1" dirty="0" smtClean="0">
                              <a:latin typeface="Cambria Math"/>
                            </a:rPr>
                            <m:t>1(</m:t>
                          </m:r>
                          <m:sSub>
                            <m:sSubPr>
                              <m:ctrlPr>
                                <a:rPr lang="en-US" altLang="zh-CN" b="0" i="1" dirty="0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b="0" i="1" dirty="0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b="0" i="1" dirty="0" smtClean="0">
                              <a:latin typeface="Cambria Math"/>
                              <a:ea typeface="Cambria Math"/>
                            </a:rPr>
                            <m:t>≠</m:t>
                          </m:r>
                          <m:sSup>
                            <m:sSupPr>
                              <m:ctrlPr>
                                <a:rPr lang="en-US" altLang="zh-CN" b="0" i="1" dirty="0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CN" i="1" dirty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dirty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 dirty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CN" b="0" i="1" dirty="0" smtClean="0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altLang="zh-CN" b="0" i="1" dirty="0" smtClean="0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b="0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然后，在使用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/>
                      </a:rPr>
                      <m:t>∥</m:t>
                    </m:r>
                    <m:r>
                      <a:rPr lang="en-US" altLang="zh-CN" b="1" i="1" smtClean="0">
                        <a:latin typeface="Cambria Math"/>
                      </a:rPr>
                      <m:t>𝒙</m:t>
                    </m:r>
                    <m:r>
                      <a:rPr lang="en-US" altLang="zh-CN" b="0" i="1" smtClean="0"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𝒙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𝑡</m:t>
                        </m:r>
                      </m:sup>
                    </m:sSup>
                    <m:r>
                      <a:rPr lang="zh-CN" altLang="en-US" i="1" smtClean="0">
                        <a:latin typeface="Cambria Math"/>
                      </a:rPr>
                      <m:t>∥</m:t>
                    </m:r>
                  </m:oMath>
                </a14:m>
                <a:r>
                  <a:rPr lang="zh-CN" altLang="en-US" dirty="0" smtClean="0"/>
                  <a:t>的地方使用海明距离进行核估计或找个</a:t>
                </a:r>
                <a:r>
                  <a:rPr lang="en-US" altLang="zh-CN" dirty="0" smtClean="0"/>
                  <a:t>k</a:t>
                </a:r>
                <a:r>
                  <a:rPr lang="zh-CN" altLang="en-US" dirty="0" smtClean="0"/>
                  <a:t>近邻</a:t>
                </a:r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59" t="-1111" r="-4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23778-06C0-4309-BC62-17E91E2C954A}" type="slidenum">
              <a:rPr lang="tr-TR" smtClean="0"/>
              <a:pPr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554444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28596" y="2000240"/>
            <a:ext cx="8229600" cy="3886200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估计类概率密度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p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(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x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|C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)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，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运用贝叶斯规则分类</a:t>
            </a:r>
            <a:endParaRPr lang="tr-TR" dirty="0">
              <a:solidFill>
                <a:schemeClr val="tx2"/>
              </a:solidFill>
              <a:latin typeface="+mj-lt"/>
            </a:endParaRPr>
          </a:p>
          <a:p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核 估计类条件密度</a:t>
            </a:r>
            <a:endParaRPr lang="tr-TR" dirty="0">
              <a:solidFill>
                <a:schemeClr val="tx2"/>
              </a:solidFill>
              <a:latin typeface="+mj-lt"/>
            </a:endParaRPr>
          </a:p>
          <a:p>
            <a:endParaRPr lang="tr-TR" dirty="0">
              <a:solidFill>
                <a:schemeClr val="tx2"/>
              </a:solidFill>
              <a:latin typeface="+mj-lt"/>
            </a:endParaRPr>
          </a:p>
          <a:p>
            <a:endParaRPr lang="tr-TR" dirty="0">
              <a:solidFill>
                <a:schemeClr val="tx2"/>
              </a:solidFill>
              <a:latin typeface="+mj-lt"/>
            </a:endParaRPr>
          </a:p>
          <a:p>
            <a:pPr>
              <a:buNone/>
            </a:pPr>
            <a:endParaRPr lang="tr-TR" dirty="0">
              <a:solidFill>
                <a:schemeClr val="tx2"/>
              </a:solidFill>
              <a:latin typeface="+mj-lt"/>
            </a:endParaRPr>
          </a:p>
          <a:p>
            <a:r>
              <a:rPr lang="tr-TR" i="1" dirty="0">
                <a:solidFill>
                  <a:schemeClr val="tx2"/>
                </a:solidFill>
                <a:latin typeface="+mj-lt"/>
              </a:rPr>
              <a:t>k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-NN 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估计</a:t>
            </a:r>
            <a:endParaRPr lang="tr-TR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330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非参数估计下的分类</a:t>
            </a:r>
            <a:endParaRPr lang="tr-TR" dirty="0"/>
          </a:p>
        </p:txBody>
      </p:sp>
      <p:graphicFrame>
        <p:nvGraphicFramePr>
          <p:cNvPr id="330764" name="Object 12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5686478"/>
              </p:ext>
            </p:extLst>
          </p:nvPr>
        </p:nvGraphicFramePr>
        <p:xfrm>
          <a:off x="3029015" y="2884478"/>
          <a:ext cx="5272088" cy="200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855" name="Equation" r:id="rId3" imgW="2539800" imgH="965160" progId="Equation.3">
                  <p:embed/>
                </p:oleObj>
              </mc:Choice>
              <mc:Fallback>
                <p:oleObj name="Equation" r:id="rId3" imgW="2539800" imgH="96516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9015" y="2884478"/>
                        <a:ext cx="5272088" cy="2003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9E3C7-05BA-4AEC-AAB9-135CEEEEA60E}" type="slidenum">
              <a:rPr lang="tr-TR"/>
              <a:pPr/>
              <a:t>13</a:t>
            </a:fld>
            <a:endParaRPr lang="tr-TR"/>
          </a:p>
        </p:txBody>
      </p:sp>
      <p:graphicFrame>
        <p:nvGraphicFramePr>
          <p:cNvPr id="330766" name="Object 14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1335147045"/>
              </p:ext>
            </p:extLst>
          </p:nvPr>
        </p:nvGraphicFramePr>
        <p:xfrm>
          <a:off x="1691680" y="5287953"/>
          <a:ext cx="6078537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856" name="Equation" r:id="rId5" imgW="2869920" imgH="457200" progId="Equation.3">
                  <p:embed/>
                </p:oleObj>
              </mc:Choice>
              <mc:Fallback>
                <p:oleObj name="Equation" r:id="rId5" imgW="2869920" imgH="45720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5287953"/>
                        <a:ext cx="6078537" cy="968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547664" y="6237312"/>
            <a:ext cx="5832648" cy="338554"/>
          </a:xfrm>
          <a:prstGeom prst="rect">
            <a:avLst/>
          </a:prstGeom>
          <a:noFill/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Ki</a:t>
            </a:r>
            <a:r>
              <a:rPr lang="zh-CN" altLang="en-US" sz="1600" dirty="0" smtClean="0"/>
              <a:t>是</a:t>
            </a:r>
            <a:r>
              <a:rPr lang="en-US" altLang="zh-CN" sz="1600" dirty="0" smtClean="0"/>
              <a:t>k</a:t>
            </a:r>
            <a:r>
              <a:rPr lang="zh-CN" altLang="en-US" sz="1600" dirty="0" smtClean="0"/>
              <a:t>个近邻中属于</a:t>
            </a:r>
            <a:r>
              <a:rPr lang="en-US" altLang="zh-CN" sz="1600" dirty="0" smtClean="0"/>
              <a:t>ci</a:t>
            </a:r>
            <a:r>
              <a:rPr lang="zh-CN" altLang="en-US" sz="1600" dirty="0" smtClean="0"/>
              <a:t>类的近邻数，</a:t>
            </a:r>
            <a:r>
              <a:rPr lang="zh-CN" altLang="en-US" sz="1600" dirty="0" smtClean="0">
                <a:solidFill>
                  <a:srgbClr val="FF0000"/>
                </a:solidFill>
              </a:rPr>
              <a:t>此时的分类就是</a:t>
            </a:r>
            <a:r>
              <a:rPr lang="en-US" altLang="zh-CN" sz="1600" dirty="0" err="1" smtClean="0">
                <a:solidFill>
                  <a:srgbClr val="FF0000"/>
                </a:solidFill>
              </a:rPr>
              <a:t>kNN</a:t>
            </a:r>
            <a:r>
              <a:rPr lang="zh-CN" altLang="en-US" sz="1600" dirty="0" smtClean="0">
                <a:solidFill>
                  <a:srgbClr val="FF0000"/>
                </a:solidFill>
              </a:rPr>
              <a:t>分类器</a:t>
            </a:r>
            <a:r>
              <a:rPr lang="zh-CN" altLang="en-US" sz="1600" dirty="0" smtClean="0"/>
              <a:t>！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1782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81225" y="3600450"/>
            <a:ext cx="3771900" cy="340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31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精简的最近邻</a:t>
            </a:r>
            <a:endParaRPr lang="tr-TR" dirty="0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7B7B9-FA78-4E01-BB64-7476A9CD60CC}" type="slidenum">
              <a:rPr lang="tr-TR"/>
              <a:pPr/>
              <a:t>14</a:t>
            </a:fld>
            <a:endParaRPr lang="tr-TR"/>
          </a:p>
        </p:txBody>
      </p:sp>
      <p:sp>
        <p:nvSpPr>
          <p:cNvPr id="3317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71472" y="2000240"/>
            <a:ext cx="8229600" cy="3886200"/>
          </a:xfrm>
        </p:spPr>
        <p:txBody>
          <a:bodyPr/>
          <a:lstStyle/>
          <a:p>
            <a:r>
              <a:rPr lang="tr-TR" altLang="zh-CN" i="1" dirty="0">
                <a:solidFill>
                  <a:schemeClr val="tx2"/>
                </a:solidFill>
              </a:rPr>
              <a:t>k</a:t>
            </a:r>
            <a:r>
              <a:rPr lang="tr-TR" altLang="zh-CN" dirty="0">
                <a:solidFill>
                  <a:schemeClr val="tx2"/>
                </a:solidFill>
              </a:rPr>
              <a:t>-NN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时间</a:t>
            </a:r>
            <a:r>
              <a:rPr lang="en-US" altLang="zh-CN" dirty="0" smtClean="0">
                <a:solidFill>
                  <a:schemeClr val="tx2"/>
                </a:solidFill>
                <a:latin typeface="+mj-lt"/>
              </a:rPr>
              <a:t>/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空间复杂度，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O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(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N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)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，即与训练集的大小成正比。为提高性能，精简的基本原理</a:t>
            </a:r>
            <a:endParaRPr lang="tr-TR" dirty="0">
              <a:solidFill>
                <a:schemeClr val="tx2"/>
              </a:solidFill>
              <a:latin typeface="+mj-lt"/>
            </a:endParaRPr>
          </a:p>
          <a:p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找到</a:t>
            </a:r>
            <a:r>
              <a:rPr lang="tr-TR" altLang="zh-CN" dirty="0" smtClean="0">
                <a:solidFill>
                  <a:schemeClr val="tx2"/>
                </a:solidFill>
                <a:latin typeface="Lucida Calligraphy" panose="03010101010101010101" pitchFamily="66" charset="0"/>
              </a:rPr>
              <a:t>X</a:t>
            </a:r>
            <a:r>
              <a:rPr lang="zh-CN" altLang="en-US" dirty="0" smtClean="0">
                <a:solidFill>
                  <a:schemeClr val="tx2"/>
                </a:solidFill>
                <a:latin typeface="Lucida Calligraphy" panose="03010101010101010101" pitchFamily="66" charset="0"/>
              </a:rPr>
              <a:t>的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一个子集</a:t>
            </a:r>
            <a:r>
              <a:rPr lang="tr-TR" dirty="0">
                <a:solidFill>
                  <a:schemeClr val="tx2"/>
                </a:solidFill>
                <a:latin typeface="Lucida Calligraphy" panose="03010101010101010101" pitchFamily="66" charset="0"/>
              </a:rPr>
              <a:t> Z </a:t>
            </a:r>
            <a:r>
              <a:rPr lang="zh-CN" altLang="en-US" dirty="0" smtClean="0">
                <a:solidFill>
                  <a:schemeClr val="tx2"/>
                </a:solidFill>
                <a:latin typeface="Lucida Calligraphy" panose="03010101010101010101" pitchFamily="66" charset="0"/>
              </a:rPr>
              <a:t>，使子集代替前者后分类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of that X 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精度不变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(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Hart, 1968)</a:t>
            </a:r>
          </a:p>
          <a:p>
            <a:pPr>
              <a:buFont typeface="Wingdings" pitchFamily="2" charset="2"/>
              <a:buNone/>
            </a:pPr>
            <a:endParaRPr lang="tr-TR" dirty="0">
              <a:latin typeface="+mj-lt"/>
            </a:endParaRPr>
          </a:p>
        </p:txBody>
      </p:sp>
      <p:sp>
        <p:nvSpPr>
          <p:cNvPr id="331784" name="Oval 8"/>
          <p:cNvSpPr>
            <a:spLocks noChangeArrowheads="1"/>
          </p:cNvSpPr>
          <p:nvPr/>
        </p:nvSpPr>
        <p:spPr bwMode="auto">
          <a:xfrm>
            <a:off x="2268538" y="5084763"/>
            <a:ext cx="431800" cy="431800"/>
          </a:xfrm>
          <a:prstGeom prst="ellips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331785" name="Oval 9"/>
          <p:cNvSpPr>
            <a:spLocks noChangeArrowheads="1"/>
          </p:cNvSpPr>
          <p:nvPr/>
        </p:nvSpPr>
        <p:spPr bwMode="auto">
          <a:xfrm>
            <a:off x="4716463" y="5373688"/>
            <a:ext cx="431800" cy="431800"/>
          </a:xfrm>
          <a:prstGeom prst="ellips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graphicFrame>
        <p:nvGraphicFramePr>
          <p:cNvPr id="331786" name="Object 10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153805"/>
              </p:ext>
            </p:extLst>
          </p:nvPr>
        </p:nvGraphicFramePr>
        <p:xfrm>
          <a:off x="4067175" y="3440113"/>
          <a:ext cx="40386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831" name="公式" r:id="rId4" imgW="2019240" imgH="279360" progId="Equation.3">
                  <p:embed/>
                </p:oleObj>
              </mc:Choice>
              <mc:Fallback>
                <p:oleObj name="公式" r:id="rId4" imgW="2019240" imgH="27936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175" y="3440113"/>
                        <a:ext cx="4038600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精简的最近邻</a:t>
            </a:r>
            <a:endParaRPr lang="tr-TR" dirty="0"/>
          </a:p>
        </p:txBody>
      </p:sp>
      <p:sp>
        <p:nvSpPr>
          <p:cNvPr id="332806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增量式算法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: 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如果需要，加入实例</a:t>
            </a:r>
            <a:endParaRPr lang="tr-TR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AF097-9E1F-4F31-A35E-5F44FF2DD30E}" type="slidenum">
              <a:rPr lang="tr-TR"/>
              <a:pPr/>
              <a:t>15</a:t>
            </a:fld>
            <a:endParaRPr lang="tr-TR"/>
          </a:p>
        </p:txBody>
      </p:sp>
      <p:pic>
        <p:nvPicPr>
          <p:cNvPr id="33280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088" y="2636838"/>
            <a:ext cx="7448550" cy="253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32807" name="Rectangle 7"/>
          <p:cNvSpPr>
            <a:spLocks noChangeArrowheads="1"/>
          </p:cNvSpPr>
          <p:nvPr/>
        </p:nvSpPr>
        <p:spPr bwMode="auto">
          <a:xfrm>
            <a:off x="2051050" y="4292600"/>
            <a:ext cx="4537075" cy="3587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非参数回归</a:t>
            </a:r>
            <a:endParaRPr lang="tr-TR" dirty="0"/>
          </a:p>
        </p:txBody>
      </p:sp>
      <p:graphicFrame>
        <p:nvGraphicFramePr>
          <p:cNvPr id="333830" name="Object 6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9860666"/>
              </p:ext>
            </p:extLst>
          </p:nvPr>
        </p:nvGraphicFramePr>
        <p:xfrm>
          <a:off x="1844675" y="3534564"/>
          <a:ext cx="5454650" cy="2551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894" name="Equation" r:id="rId3" imgW="2743200" imgH="1282680" progId="Equation.3">
                  <p:embed/>
                </p:oleObj>
              </mc:Choice>
              <mc:Fallback>
                <p:oleObj name="Equation" r:id="rId3" imgW="2743200" imgH="128268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4675" y="3534564"/>
                        <a:ext cx="5454650" cy="2551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672D4-88DD-4125-B504-B06B8410C2E3}" type="slidenum">
              <a:rPr lang="tr-TR"/>
              <a:pPr/>
              <a:t>16</a:t>
            </a:fld>
            <a:endParaRPr lang="tr-TR"/>
          </a:p>
        </p:txBody>
      </p:sp>
      <p:sp>
        <p:nvSpPr>
          <p:cNvPr id="3338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71472" y="1928802"/>
            <a:ext cx="8229600" cy="3886200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又名：光滑模型</a:t>
            </a:r>
            <a:endParaRPr lang="tr-TR" dirty="0">
              <a:solidFill>
                <a:schemeClr val="tx2"/>
              </a:solidFill>
              <a:latin typeface="+mj-lt"/>
            </a:endParaRPr>
          </a:p>
          <a:p>
            <a:r>
              <a:rPr lang="zh-CN" altLang="en-US" dirty="0" smtClean="0">
                <a:latin typeface="+mj-lt"/>
              </a:rPr>
              <a:t>回归图</a:t>
            </a:r>
            <a:r>
              <a:rPr lang="en-US" altLang="zh-CN" dirty="0" smtClean="0">
                <a:latin typeface="+mj-lt"/>
              </a:rPr>
              <a:t>(</a:t>
            </a:r>
            <a:r>
              <a:rPr lang="en-US" altLang="zh-CN" dirty="0" err="1" smtClean="0">
                <a:latin typeface="+mj-lt"/>
              </a:rPr>
              <a:t>regressgram</a:t>
            </a:r>
            <a:r>
              <a:rPr lang="en-US" altLang="zh-CN" dirty="0" smtClean="0">
                <a:latin typeface="+mj-lt"/>
              </a:rPr>
              <a:t>):</a:t>
            </a:r>
            <a:r>
              <a:rPr lang="zh-CN" altLang="en-US" dirty="0" smtClean="0">
                <a:latin typeface="+mj-lt"/>
              </a:rPr>
              <a:t>定义原点与箱宽度</a:t>
            </a:r>
            <a:endParaRPr lang="en-US" altLang="zh-CN" dirty="0" smtClean="0">
              <a:latin typeface="+mj-lt"/>
            </a:endParaRPr>
          </a:p>
          <a:p>
            <a:r>
              <a:rPr lang="zh-CN" altLang="en-US" dirty="0" smtClean="0">
                <a:latin typeface="+mj-lt"/>
              </a:rPr>
              <a:t>回归中，给定训练集</a:t>
            </a:r>
            <a:r>
              <a:rPr lang="tr-TR" altLang="zh-CN" sz="2800" dirty="0" smtClean="0">
                <a:solidFill>
                  <a:schemeClr val="tx2"/>
                </a:solidFill>
              </a:rPr>
              <a:t>X</a:t>
            </a:r>
            <a:r>
              <a:rPr lang="tr-TR" altLang="zh-CN" sz="2800" dirty="0">
                <a:solidFill>
                  <a:schemeClr val="tx2"/>
                </a:solidFill>
              </a:rPr>
              <a:t>={</a:t>
            </a:r>
            <a:r>
              <a:rPr lang="tr-TR" altLang="zh-CN" sz="2800" i="1" dirty="0" smtClean="0">
                <a:solidFill>
                  <a:schemeClr val="tx2"/>
                </a:solidFill>
              </a:rPr>
              <a:t>x</a:t>
            </a:r>
            <a:r>
              <a:rPr lang="tr-TR" altLang="zh-CN" sz="2800" i="1" baseline="30000" dirty="0" smtClean="0">
                <a:solidFill>
                  <a:schemeClr val="tx2"/>
                </a:solidFill>
              </a:rPr>
              <a:t>t</a:t>
            </a:r>
            <a:r>
              <a:rPr lang="en-US" altLang="zh-CN" sz="2800" i="1" dirty="0" smtClean="0">
                <a:solidFill>
                  <a:schemeClr val="tx2"/>
                </a:solidFill>
              </a:rPr>
              <a:t>,</a:t>
            </a:r>
            <a:r>
              <a:rPr lang="en-US" altLang="zh-CN" sz="2800" i="1" dirty="0" err="1" smtClean="0">
                <a:solidFill>
                  <a:schemeClr val="tx2"/>
                </a:solidFill>
              </a:rPr>
              <a:t>r</a:t>
            </a:r>
            <a:r>
              <a:rPr lang="en-US" altLang="zh-CN" sz="2800" i="1" baseline="30000" dirty="0" err="1" smtClean="0">
                <a:solidFill>
                  <a:schemeClr val="tx2"/>
                </a:solidFill>
              </a:rPr>
              <a:t>t</a:t>
            </a:r>
            <a:r>
              <a:rPr lang="tr-TR" altLang="zh-CN" sz="2800" dirty="0" smtClean="0">
                <a:solidFill>
                  <a:schemeClr val="tx2"/>
                </a:solidFill>
              </a:rPr>
              <a:t>}</a:t>
            </a:r>
            <a:r>
              <a:rPr lang="en-US" altLang="zh-CN" sz="2800" baseline="30000" dirty="0">
                <a:solidFill>
                  <a:schemeClr val="tx2"/>
                </a:solidFill>
              </a:rPr>
              <a:t>N</a:t>
            </a:r>
            <a:r>
              <a:rPr lang="tr-TR" altLang="zh-CN" sz="2800" i="1" baseline="-25000" dirty="0">
                <a:solidFill>
                  <a:schemeClr val="tx2"/>
                </a:solidFill>
              </a:rPr>
              <a:t>t</a:t>
            </a:r>
            <a:r>
              <a:rPr lang="en-US" altLang="zh-CN" sz="2800" i="1" baseline="-25000" dirty="0">
                <a:solidFill>
                  <a:schemeClr val="tx2"/>
                </a:solidFill>
              </a:rPr>
              <a:t>=1</a:t>
            </a:r>
            <a:r>
              <a:rPr lang="en-US" altLang="zh-CN" dirty="0" smtClean="0">
                <a:latin typeface="+mj-lt"/>
              </a:rPr>
              <a:t>,</a:t>
            </a:r>
            <a:r>
              <a:rPr lang="zh-CN" altLang="en-US" dirty="0" smtClean="0">
                <a:latin typeface="+mj-lt"/>
              </a:rPr>
              <a:t>我们假定</a:t>
            </a:r>
            <a:endParaRPr lang="tr-TR" dirty="0">
              <a:latin typeface="+mj-lt"/>
            </a:endParaRPr>
          </a:p>
        </p:txBody>
      </p:sp>
      <p:graphicFrame>
        <p:nvGraphicFramePr>
          <p:cNvPr id="8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7482706"/>
              </p:ext>
            </p:extLst>
          </p:nvPr>
        </p:nvGraphicFramePr>
        <p:xfrm>
          <a:off x="7058347" y="2835265"/>
          <a:ext cx="176212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895" name="公式" r:id="rId5" imgW="939600" imgH="228600" progId="Equation.3">
                  <p:embed/>
                </p:oleObj>
              </mc:Choice>
              <mc:Fallback>
                <p:oleObj name="公式" r:id="rId5" imgW="9396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58347" y="2835265"/>
                        <a:ext cx="1762125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AFCAA-1A5D-4F69-8684-7749E87CC136}" type="slidenum">
              <a:rPr lang="tr-TR"/>
              <a:pPr/>
              <a:t>17</a:t>
            </a:fld>
            <a:endParaRPr lang="tr-TR"/>
          </a:p>
        </p:txBody>
      </p:sp>
      <p:pic>
        <p:nvPicPr>
          <p:cNvPr id="33485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3475" y="533400"/>
            <a:ext cx="6877050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移动均值</a:t>
            </a:r>
            <a:r>
              <a:rPr lang="tr-TR" dirty="0" smtClean="0"/>
              <a:t>/</a:t>
            </a:r>
            <a:r>
              <a:rPr lang="zh-CN" altLang="en-US" dirty="0" smtClean="0"/>
              <a:t>核光滑</a:t>
            </a:r>
            <a:endParaRPr lang="tr-TR" dirty="0"/>
          </a:p>
        </p:txBody>
      </p:sp>
      <p:sp>
        <p:nvSpPr>
          <p:cNvPr id="335875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981200"/>
            <a:ext cx="4038600" cy="4616152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zh-CN" altLang="en-US" sz="2000" dirty="0" smtClean="0">
                <a:solidFill>
                  <a:schemeClr val="tx2"/>
                </a:solidFill>
                <a:latin typeface="+mj-lt"/>
              </a:rPr>
              <a:t>移动均值光滑</a:t>
            </a:r>
            <a:endParaRPr lang="tr-TR" sz="2000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endParaRPr lang="tr-TR" sz="2000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endParaRPr lang="tr-TR" sz="2000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endParaRPr lang="tr-TR" sz="2000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endParaRPr lang="tr-TR" sz="2000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endParaRPr lang="tr-TR" sz="2000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endParaRPr lang="tr-TR" sz="2000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endParaRPr lang="tr-TR" sz="2000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endParaRPr lang="tr-TR" sz="2000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endParaRPr lang="tr-TR" sz="2000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endParaRPr lang="en-US" altLang="zh-CN" sz="2000" smtClean="0">
              <a:solidFill>
                <a:schemeClr val="tx2"/>
              </a:solidFill>
              <a:latin typeface="+mj-lt"/>
            </a:endParaRPr>
          </a:p>
          <a:p>
            <a:pPr>
              <a:lnSpc>
                <a:spcPct val="90000"/>
              </a:lnSpc>
            </a:pPr>
            <a:r>
              <a:rPr lang="zh-CN" altLang="en-US" sz="2000" smtClean="0">
                <a:solidFill>
                  <a:schemeClr val="tx2"/>
                </a:solidFill>
                <a:latin typeface="+mj-lt"/>
              </a:rPr>
              <a:t>移动</a:t>
            </a:r>
            <a:r>
              <a:rPr lang="zh-CN" altLang="en-US" sz="2000" dirty="0" smtClean="0">
                <a:solidFill>
                  <a:schemeClr val="tx2"/>
                </a:solidFill>
                <a:latin typeface="+mj-lt"/>
              </a:rPr>
              <a:t>线光滑</a:t>
            </a:r>
            <a:endParaRPr lang="en-US" altLang="zh-CN" sz="2000" dirty="0" smtClean="0">
              <a:solidFill>
                <a:schemeClr val="tx2"/>
              </a:solidFill>
              <a:latin typeface="+mj-lt"/>
            </a:endParaRPr>
          </a:p>
          <a:p>
            <a:pPr>
              <a:lnSpc>
                <a:spcPct val="90000"/>
              </a:lnSpc>
            </a:pPr>
            <a:r>
              <a:rPr lang="zh-CN" altLang="en-US" sz="2000" dirty="0" smtClean="0">
                <a:solidFill>
                  <a:schemeClr val="tx2"/>
                </a:solidFill>
                <a:latin typeface="+mj-lt"/>
              </a:rPr>
              <a:t>局部线性回归（使用邻域</a:t>
            </a:r>
            <a:r>
              <a:rPr lang="zh-CN" altLang="en-US" sz="2000" dirty="0" smtClean="0">
                <a:solidFill>
                  <a:schemeClr val="tx2"/>
                </a:solidFill>
                <a:latin typeface="+mj-lt"/>
              </a:rPr>
              <a:t>）</a:t>
            </a:r>
            <a:endParaRPr lang="en-US" altLang="zh-CN" sz="2000" dirty="0" smtClean="0">
              <a:solidFill>
                <a:schemeClr val="tx2"/>
              </a:solidFill>
              <a:latin typeface="+mj-lt"/>
            </a:endParaRPr>
          </a:p>
          <a:p>
            <a:pPr>
              <a:lnSpc>
                <a:spcPct val="90000"/>
              </a:lnSpc>
            </a:pPr>
            <a:r>
              <a:rPr lang="zh-CN" altLang="en-US" sz="2000" dirty="0" smtClean="0">
                <a:solidFill>
                  <a:schemeClr val="tx2"/>
                </a:solidFill>
                <a:latin typeface="+mj-lt"/>
              </a:rPr>
              <a:t>局部加权移动线光滑（较近点权值大）</a:t>
            </a:r>
            <a:endParaRPr lang="tr-TR" sz="20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335877" name="Rectangle 5"/>
          <p:cNvSpPr>
            <a:spLocks noGrp="1" noChangeArrowheads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zh-CN" altLang="en-US" sz="2000" dirty="0" smtClean="0">
                <a:solidFill>
                  <a:schemeClr val="tx2"/>
                </a:solidFill>
                <a:latin typeface="+mj-lt"/>
              </a:rPr>
              <a:t>核光滑</a:t>
            </a:r>
            <a:endParaRPr lang="tr-TR" sz="2000" dirty="0">
              <a:solidFill>
                <a:schemeClr val="tx2"/>
              </a:solidFill>
              <a:latin typeface="+mj-lt"/>
            </a:endParaRPr>
          </a:p>
          <a:p>
            <a:pPr>
              <a:lnSpc>
                <a:spcPct val="90000"/>
              </a:lnSpc>
            </a:pPr>
            <a:endParaRPr lang="tr-TR" sz="2000" dirty="0">
              <a:solidFill>
                <a:schemeClr val="tx2"/>
              </a:solidFill>
              <a:latin typeface="+mj-lt"/>
            </a:endParaRPr>
          </a:p>
          <a:p>
            <a:pPr>
              <a:lnSpc>
                <a:spcPct val="90000"/>
              </a:lnSpc>
            </a:pPr>
            <a:endParaRPr lang="tr-TR" sz="2000" dirty="0">
              <a:solidFill>
                <a:schemeClr val="tx2"/>
              </a:solidFill>
              <a:latin typeface="+mj-lt"/>
            </a:endParaRPr>
          </a:p>
          <a:p>
            <a:pPr>
              <a:lnSpc>
                <a:spcPct val="90000"/>
              </a:lnSpc>
            </a:pPr>
            <a:endParaRPr lang="tr-TR" sz="2000" dirty="0">
              <a:solidFill>
                <a:schemeClr val="tx2"/>
              </a:solidFill>
              <a:latin typeface="+mj-lt"/>
            </a:endParaRPr>
          </a:p>
          <a:p>
            <a:pPr>
              <a:lnSpc>
                <a:spcPct val="90000"/>
              </a:lnSpc>
            </a:pPr>
            <a:endParaRPr lang="tr-TR" sz="2000" dirty="0">
              <a:solidFill>
                <a:schemeClr val="tx2"/>
              </a:solidFill>
              <a:latin typeface="+mj-lt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tr-TR" sz="2000" dirty="0">
                <a:solidFill>
                  <a:schemeClr val="tx2"/>
                </a:solidFill>
                <a:latin typeface="+mj-lt"/>
              </a:rPr>
              <a:t>	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tr-TR" sz="2000" dirty="0">
                <a:solidFill>
                  <a:schemeClr val="tx2"/>
                </a:solidFill>
                <a:latin typeface="+mj-lt"/>
              </a:rPr>
              <a:t>	</a:t>
            </a:r>
            <a:endParaRPr lang="en-US" sz="2000" dirty="0" smtClean="0">
              <a:solidFill>
                <a:schemeClr val="tx2"/>
              </a:solidFill>
              <a:latin typeface="+mj-lt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000" dirty="0" smtClean="0">
                <a:solidFill>
                  <a:schemeClr val="tx2"/>
                </a:solidFill>
                <a:latin typeface="+mj-lt"/>
              </a:rPr>
              <a:t>其中</a:t>
            </a:r>
            <a:r>
              <a:rPr lang="tr-TR" sz="2000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tr-TR" sz="2000" i="1" dirty="0">
                <a:solidFill>
                  <a:schemeClr val="tx2"/>
                </a:solidFill>
                <a:latin typeface="+mj-lt"/>
              </a:rPr>
              <a:t>K</a:t>
            </a:r>
            <a:r>
              <a:rPr lang="tr-TR" sz="2000" dirty="0">
                <a:solidFill>
                  <a:schemeClr val="tx2"/>
                </a:solidFill>
                <a:latin typeface="+mj-lt"/>
              </a:rPr>
              <a:t>( </a:t>
            </a:r>
            <a:r>
              <a:rPr lang="tr-TR" sz="2000" dirty="0" smtClean="0">
                <a:solidFill>
                  <a:schemeClr val="tx2"/>
                </a:solidFill>
                <a:latin typeface="+mj-lt"/>
              </a:rPr>
              <a:t>)</a:t>
            </a:r>
            <a:r>
              <a:rPr lang="zh-CN" altLang="en-US" sz="2000" dirty="0" smtClean="0">
                <a:solidFill>
                  <a:schemeClr val="tx2"/>
                </a:solidFill>
                <a:latin typeface="+mj-lt"/>
              </a:rPr>
              <a:t>为高斯核</a:t>
            </a:r>
            <a:endParaRPr lang="en-US" altLang="zh-CN" sz="2000" dirty="0" smtClean="0">
              <a:solidFill>
                <a:schemeClr val="tx2"/>
              </a:solidFill>
              <a:latin typeface="+mj-lt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000" dirty="0" smtClean="0">
                <a:solidFill>
                  <a:schemeClr val="tx2"/>
                </a:solidFill>
                <a:latin typeface="+mj-lt"/>
              </a:rPr>
              <a:t>如果不是固定</a:t>
            </a:r>
            <a:r>
              <a:rPr lang="en-US" altLang="zh-CN" sz="2000" dirty="0" smtClean="0">
                <a:solidFill>
                  <a:schemeClr val="tx2"/>
                </a:solidFill>
                <a:latin typeface="+mj-lt"/>
              </a:rPr>
              <a:t>h</a:t>
            </a:r>
            <a:r>
              <a:rPr lang="zh-CN" altLang="en-US" sz="2000" dirty="0" smtClean="0">
                <a:solidFill>
                  <a:schemeClr val="tx2"/>
                </a:solidFill>
                <a:latin typeface="+mj-lt"/>
              </a:rPr>
              <a:t>，而是固定近邻数得到</a:t>
            </a:r>
            <a:r>
              <a:rPr lang="en-US" altLang="zh-CN" sz="2000" dirty="0" err="1" smtClean="0">
                <a:solidFill>
                  <a:schemeClr val="tx2"/>
                </a:solidFill>
                <a:latin typeface="+mj-lt"/>
              </a:rPr>
              <a:t>kNN</a:t>
            </a:r>
            <a:r>
              <a:rPr lang="zh-CN" altLang="en-US" sz="2000" dirty="0" smtClean="0">
                <a:solidFill>
                  <a:schemeClr val="tx2"/>
                </a:solidFill>
                <a:latin typeface="+mj-lt"/>
              </a:rPr>
              <a:t>光滑</a:t>
            </a:r>
            <a:endParaRPr lang="tr-TR" sz="2000" dirty="0">
              <a:solidFill>
                <a:schemeClr val="tx2"/>
              </a:solidFill>
              <a:latin typeface="+mj-lt"/>
            </a:endParaRPr>
          </a:p>
          <a:p>
            <a:pPr>
              <a:lnSpc>
                <a:spcPct val="90000"/>
              </a:lnSpc>
            </a:pPr>
            <a:endParaRPr lang="tr-TR" sz="2000" dirty="0">
              <a:solidFill>
                <a:schemeClr val="tx2"/>
              </a:solidFill>
              <a:latin typeface="+mj-lt"/>
            </a:endParaRPr>
          </a:p>
          <a:p>
            <a:pPr>
              <a:lnSpc>
                <a:spcPct val="90000"/>
              </a:lnSpc>
            </a:pPr>
            <a:r>
              <a:rPr lang="tr-TR" sz="2000" dirty="0">
                <a:solidFill>
                  <a:schemeClr val="tx2"/>
                </a:solidFill>
                <a:latin typeface="+mj-lt"/>
              </a:rPr>
              <a:t>Additive models (Hastie and Tibshirani, 1990) 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02E2E-7D77-476C-A02C-75D170E1B23F}" type="slidenum">
              <a:rPr lang="tr-TR"/>
              <a:pPr/>
              <a:t>18</a:t>
            </a:fld>
            <a:endParaRPr lang="tr-TR"/>
          </a:p>
        </p:txBody>
      </p:sp>
      <p:graphicFrame>
        <p:nvGraphicFramePr>
          <p:cNvPr id="335879" name="Object 7"/>
          <p:cNvGraphicFramePr>
            <a:graphicFrameLocks noChangeAspect="1"/>
          </p:cNvGraphicFramePr>
          <p:nvPr/>
        </p:nvGraphicFramePr>
        <p:xfrm>
          <a:off x="933450" y="2360613"/>
          <a:ext cx="2882900" cy="307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969" name="Equation" r:id="rId3" imgW="1536480" imgH="1638000" progId="Equation.3">
                  <p:embed/>
                </p:oleObj>
              </mc:Choice>
              <mc:Fallback>
                <p:oleObj name="Equation" r:id="rId3" imgW="1536480" imgH="16380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3450" y="2360613"/>
                        <a:ext cx="2882900" cy="3070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588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6101810"/>
              </p:ext>
            </p:extLst>
          </p:nvPr>
        </p:nvGraphicFramePr>
        <p:xfrm>
          <a:off x="4860032" y="2316957"/>
          <a:ext cx="2967037" cy="179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970" name="Equation" r:id="rId5" imgW="1511280" imgH="914400" progId="Equation.3">
                  <p:embed/>
                </p:oleObj>
              </mc:Choice>
              <mc:Fallback>
                <p:oleObj name="Equation" r:id="rId5" imgW="1511280" imgH="9144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0032" y="2316957"/>
                        <a:ext cx="2967037" cy="1792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8E476-9FE9-43F9-8E51-1EE33ABA5054}" type="slidenum">
              <a:rPr lang="tr-TR"/>
              <a:pPr/>
              <a:t>19</a:t>
            </a:fld>
            <a:endParaRPr lang="tr-TR"/>
          </a:p>
        </p:txBody>
      </p:sp>
      <p:pic>
        <p:nvPicPr>
          <p:cNvPr id="337926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8713" y="552450"/>
            <a:ext cx="6886575" cy="575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2000" i="0" dirty="0" smtClean="0"/>
              <a:t>第八章</a:t>
            </a:r>
            <a:r>
              <a:rPr lang="tr-TR" sz="2000" i="0" dirty="0" smtClean="0"/>
              <a:t>:</a:t>
            </a:r>
            <a:r>
              <a:rPr lang="tr-TR" sz="2000" i="0" dirty="0"/>
              <a:t/>
            </a:r>
            <a:br>
              <a:rPr lang="tr-TR" sz="2000" i="0" dirty="0"/>
            </a:br>
            <a:r>
              <a:rPr lang="zh-CN" altLang="en-US" dirty="0" smtClean="0"/>
              <a:t>非参数方法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8EB72-0BBD-4D3B-8818-7FFB6ED6B9CC}" type="slidenum">
              <a:rPr lang="tr-TR"/>
              <a:pPr/>
              <a:t>20</a:t>
            </a:fld>
            <a:endParaRPr lang="tr-TR"/>
          </a:p>
        </p:txBody>
      </p:sp>
      <p:pic>
        <p:nvPicPr>
          <p:cNvPr id="33894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3950" y="533400"/>
            <a:ext cx="6896100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5565A-AD77-4A3E-B80B-1590C00CBFAB}" type="slidenum">
              <a:rPr lang="tr-TR"/>
              <a:pPr/>
              <a:t>21</a:t>
            </a:fld>
            <a:endParaRPr lang="tr-TR"/>
          </a:p>
        </p:txBody>
      </p:sp>
      <p:pic>
        <p:nvPicPr>
          <p:cNvPr id="33997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52525" y="528638"/>
            <a:ext cx="6838950" cy="580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如何选择光滑参数</a:t>
            </a:r>
            <a:r>
              <a:rPr lang="tr-TR" dirty="0" smtClean="0"/>
              <a:t>k </a:t>
            </a:r>
            <a:r>
              <a:rPr lang="zh-CN" altLang="en-US" dirty="0" smtClean="0"/>
              <a:t>或</a:t>
            </a:r>
            <a:r>
              <a:rPr lang="tr-TR" dirty="0" smtClean="0"/>
              <a:t> </a:t>
            </a:r>
            <a:r>
              <a:rPr lang="tr-TR" dirty="0"/>
              <a:t>h?</a:t>
            </a:r>
          </a:p>
        </p:txBody>
      </p:sp>
      <p:sp>
        <p:nvSpPr>
          <p:cNvPr id="3409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当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k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或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h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较小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, 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单个实例影响较大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; 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偏倚较小，但方差较大，不够光滑（甚至没有光滑掉噪声</a:t>
            </a:r>
            <a:r>
              <a:rPr lang="en-US" altLang="zh-CN" dirty="0" smtClean="0">
                <a:solidFill>
                  <a:schemeClr val="tx2"/>
                </a:solidFill>
                <a:latin typeface="+mj-lt"/>
              </a:rPr>
              <a:t>-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欠光滑），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复杂度高</a:t>
            </a:r>
            <a:endParaRPr lang="en-US" altLang="zh-CN" dirty="0" smtClean="0">
              <a:solidFill>
                <a:schemeClr val="tx2"/>
              </a:solidFill>
              <a:latin typeface="+mj-lt"/>
            </a:endParaRPr>
          </a:p>
          <a:p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当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k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或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h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增加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, 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我们在更多的实例上平均，方差降低，但偏倚增加（过光滑）：复杂性低</a:t>
            </a:r>
            <a:endParaRPr lang="tr-TR" dirty="0">
              <a:solidFill>
                <a:schemeClr val="tx2"/>
              </a:solidFill>
              <a:latin typeface="+mj-lt"/>
            </a:endParaRPr>
          </a:p>
          <a:p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交叉验证用于微调</a:t>
            </a:r>
            <a:r>
              <a:rPr lang="tr-TR" i="1" dirty="0" smtClean="0">
                <a:solidFill>
                  <a:schemeClr val="tx2"/>
                </a:solidFill>
                <a:latin typeface="+mj-lt"/>
              </a:rPr>
              <a:t>k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or </a:t>
            </a:r>
            <a:r>
              <a:rPr lang="tr-TR" i="1" dirty="0" smtClean="0">
                <a:solidFill>
                  <a:schemeClr val="tx2"/>
                </a:solidFill>
                <a:latin typeface="+mj-lt"/>
              </a:rPr>
              <a:t>h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：在训练集上训练一系列候选（不同的参数</a:t>
            </a:r>
            <a:r>
              <a:rPr lang="en-US" altLang="zh-CN" dirty="0" smtClean="0">
                <a:solidFill>
                  <a:schemeClr val="tx2"/>
                </a:solidFill>
                <a:latin typeface="+mj-lt"/>
              </a:rPr>
              <a:t>h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或</a:t>
            </a:r>
            <a:r>
              <a:rPr lang="en-US" altLang="zh-CN" dirty="0" smtClean="0">
                <a:solidFill>
                  <a:schemeClr val="tx2"/>
                </a:solidFill>
                <a:latin typeface="+mj-lt"/>
              </a:rPr>
              <a:t>k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），选取最小化验证误差的参数</a:t>
            </a:r>
            <a:endParaRPr lang="tr-TR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C291D-0A20-4016-B521-4B446035541D}" type="slidenum">
              <a:rPr lang="tr-TR"/>
              <a:pPr/>
              <a:t>22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BF4CC-46E2-4D2B-BDD7-A929928ADDBB}" type="slidenum">
              <a:rPr lang="tr-TR" smtClean="0"/>
              <a:pPr/>
              <a:t>23</a:t>
            </a:fld>
            <a:endParaRPr lang="tr-TR"/>
          </a:p>
        </p:txBody>
      </p:sp>
      <p:pic>
        <p:nvPicPr>
          <p:cNvPr id="40857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4480" y="1000108"/>
            <a:ext cx="5953125" cy="471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非参数估计</a:t>
            </a:r>
            <a:endParaRPr lang="tr-TR" dirty="0"/>
          </a:p>
        </p:txBody>
      </p:sp>
      <p:sp>
        <p:nvSpPr>
          <p:cNvPr id="3205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参数方法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 (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单一全局模型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), 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半参数方法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 (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几个局部参数模型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)</a:t>
            </a:r>
            <a:endParaRPr lang="tr-TR" dirty="0">
              <a:solidFill>
                <a:schemeClr val="tx2"/>
              </a:solidFill>
              <a:latin typeface="+mj-lt"/>
            </a:endParaRPr>
          </a:p>
          <a:p>
            <a:pPr>
              <a:lnSpc>
                <a:spcPct val="90000"/>
              </a:lnSpc>
            </a:pP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非参数方法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: 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相似的输入具有相似的输出</a:t>
            </a:r>
            <a:endParaRPr lang="tr-TR" dirty="0">
              <a:solidFill>
                <a:schemeClr val="tx2"/>
              </a:solidFill>
              <a:latin typeface="+mj-lt"/>
            </a:endParaRPr>
          </a:p>
          <a:p>
            <a:pPr>
              <a:lnSpc>
                <a:spcPct val="90000"/>
              </a:lnSpc>
            </a:pP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各种函数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 (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概率密度，判别式，回归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) 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平稳变化（相似的输入对应的输出差异不会过大）</a:t>
            </a:r>
            <a:endParaRPr lang="tr-TR" dirty="0">
              <a:solidFill>
                <a:schemeClr val="tx2"/>
              </a:solidFill>
              <a:latin typeface="+mj-lt"/>
            </a:endParaRPr>
          </a:p>
          <a:p>
            <a:pPr>
              <a:lnSpc>
                <a:spcPct val="90000"/>
              </a:lnSpc>
            </a:pP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利用训练数据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;“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让数据自己说话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”</a:t>
            </a:r>
            <a:endParaRPr lang="tr-TR" dirty="0">
              <a:solidFill>
                <a:schemeClr val="tx2"/>
              </a:solidFill>
              <a:latin typeface="+mj-lt"/>
            </a:endParaRPr>
          </a:p>
          <a:p>
            <a:pPr>
              <a:lnSpc>
                <a:spcPct val="90000"/>
              </a:lnSpc>
            </a:pPr>
            <a:r>
              <a:rPr lang="tr-TR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对某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x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, 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找出与之最近的一组训练数据，用这些数据插值得出</a:t>
            </a:r>
            <a:r>
              <a:rPr lang="en-US" altLang="zh-CN" dirty="0" smtClean="0">
                <a:solidFill>
                  <a:schemeClr val="tx2"/>
                </a:solidFill>
                <a:latin typeface="+mj-lt"/>
              </a:rPr>
              <a:t>x</a:t>
            </a:r>
          </a:p>
          <a:p>
            <a:pPr>
              <a:lnSpc>
                <a:spcPct val="90000"/>
              </a:lnSpc>
            </a:pP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又称：懒惰学习</a:t>
            </a:r>
            <a:r>
              <a:rPr lang="en-US" altLang="zh-CN" dirty="0" smtClean="0">
                <a:solidFill>
                  <a:schemeClr val="tx2"/>
                </a:solidFill>
                <a:latin typeface="+mj-lt"/>
              </a:rPr>
              <a:t>/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基于记忆学习</a:t>
            </a:r>
            <a:r>
              <a:rPr lang="en-US" altLang="zh-CN" dirty="0" smtClean="0">
                <a:solidFill>
                  <a:schemeClr val="tx2"/>
                </a:solidFill>
                <a:latin typeface="+mj-lt"/>
              </a:rPr>
              <a:t>/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基于事例学习</a:t>
            </a:r>
            <a:r>
              <a:rPr lang="en-US" altLang="zh-CN" dirty="0" smtClean="0">
                <a:solidFill>
                  <a:schemeClr val="tx2"/>
                </a:solidFill>
                <a:latin typeface="+mj-lt"/>
              </a:rPr>
              <a:t>/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基于实例学习</a:t>
            </a:r>
            <a:endParaRPr lang="tr-TR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574A7-8DFE-4C64-9381-AFD17CCA421B}" type="slidenum">
              <a:rPr lang="tr-TR"/>
              <a:pPr/>
              <a:t>3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28596" y="2000240"/>
            <a:ext cx="8229600" cy="3886200"/>
          </a:xfrm>
        </p:spPr>
        <p:txBody>
          <a:bodyPr/>
          <a:lstStyle/>
          <a:p>
            <a:r>
              <a:rPr lang="zh-CN" altLang="en-US" sz="2400" dirty="0" smtClean="0">
                <a:solidFill>
                  <a:schemeClr val="tx2"/>
                </a:solidFill>
                <a:latin typeface="+mj-lt"/>
              </a:rPr>
              <a:t>给定训练集</a:t>
            </a:r>
            <a:r>
              <a:rPr lang="tr-TR" sz="2400" dirty="0" smtClean="0">
                <a:solidFill>
                  <a:schemeClr val="tx2"/>
                </a:solidFill>
                <a:latin typeface="+mj-lt"/>
              </a:rPr>
              <a:t>X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={</a:t>
            </a:r>
            <a:r>
              <a:rPr lang="tr-TR" sz="2400" i="1" dirty="0" smtClean="0">
                <a:solidFill>
                  <a:schemeClr val="tx2"/>
                </a:solidFill>
                <a:latin typeface="+mj-lt"/>
              </a:rPr>
              <a:t>x</a:t>
            </a:r>
            <a:r>
              <a:rPr lang="tr-TR" sz="2400" i="1" baseline="30000" dirty="0" smtClean="0">
                <a:solidFill>
                  <a:schemeClr val="tx2"/>
                </a:solidFill>
                <a:latin typeface="+mj-lt"/>
              </a:rPr>
              <a:t>t</a:t>
            </a:r>
            <a:r>
              <a:rPr lang="tr-TR" sz="2400" dirty="0" smtClean="0">
                <a:solidFill>
                  <a:schemeClr val="tx2"/>
                </a:solidFill>
                <a:latin typeface="+mj-lt"/>
              </a:rPr>
              <a:t>}</a:t>
            </a:r>
            <a:r>
              <a:rPr lang="en-US" sz="2400" baseline="30000" dirty="0" smtClean="0">
                <a:solidFill>
                  <a:schemeClr val="tx2"/>
                </a:solidFill>
                <a:latin typeface="+mj-lt"/>
              </a:rPr>
              <a:t>N</a:t>
            </a:r>
            <a:r>
              <a:rPr lang="tr-TR" sz="2400" i="1" baseline="-25000" dirty="0" smtClean="0">
                <a:solidFill>
                  <a:schemeClr val="tx2"/>
                </a:solidFill>
                <a:latin typeface="+mj-lt"/>
              </a:rPr>
              <a:t>t</a:t>
            </a:r>
            <a:r>
              <a:rPr lang="en-US" altLang="zh-CN" sz="2400" i="1" baseline="-25000" dirty="0" smtClean="0">
                <a:solidFill>
                  <a:schemeClr val="tx2"/>
                </a:solidFill>
                <a:latin typeface="+mj-lt"/>
              </a:rPr>
              <a:t>=1</a:t>
            </a:r>
            <a:r>
              <a:rPr lang="tr-TR" sz="2400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zh-CN" altLang="en-US" sz="2400" dirty="0" smtClean="0">
                <a:solidFill>
                  <a:schemeClr val="tx2"/>
                </a:solidFill>
                <a:latin typeface="+mj-lt"/>
              </a:rPr>
              <a:t>独立同分布取自未知概率密度</a:t>
            </a:r>
            <a:r>
              <a:rPr lang="tr-TR" sz="2400" i="1" dirty="0" smtClean="0">
                <a:solidFill>
                  <a:schemeClr val="tx2"/>
                </a:solidFill>
                <a:latin typeface="+mj-lt"/>
              </a:rPr>
              <a:t>p</a:t>
            </a:r>
            <a:r>
              <a:rPr lang="tr-TR" sz="2400" dirty="0" smtClean="0">
                <a:solidFill>
                  <a:schemeClr val="tx2"/>
                </a:solidFill>
                <a:latin typeface="+mj-lt"/>
              </a:rPr>
              <a:t>(</a:t>
            </a:r>
            <a:r>
              <a:rPr lang="tr-TR" sz="2400" i="1" dirty="0" smtClean="0">
                <a:solidFill>
                  <a:schemeClr val="tx2"/>
                </a:solidFill>
                <a:latin typeface="+mj-lt"/>
              </a:rPr>
              <a:t>x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)</a:t>
            </a:r>
          </a:p>
          <a:p>
            <a:r>
              <a:rPr lang="zh-CN" altLang="en-US" sz="2400" dirty="0" smtClean="0">
                <a:solidFill>
                  <a:schemeClr val="tx2"/>
                </a:solidFill>
                <a:latin typeface="+mj-lt"/>
              </a:rPr>
              <a:t>将数据分割为长度为</a:t>
            </a:r>
            <a:r>
              <a:rPr lang="tr-TR" sz="2400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tr-TR" sz="2400" i="1" dirty="0" smtClean="0">
                <a:solidFill>
                  <a:schemeClr val="tx2"/>
                </a:solidFill>
                <a:latin typeface="+mj-lt"/>
              </a:rPr>
              <a:t>h</a:t>
            </a:r>
            <a:r>
              <a:rPr lang="zh-CN" altLang="en-US" sz="2400" dirty="0" smtClean="0">
                <a:solidFill>
                  <a:schemeClr val="tx2"/>
                </a:solidFill>
                <a:latin typeface="+mj-lt"/>
              </a:rPr>
              <a:t>的区间（箱）</a:t>
            </a:r>
            <a:endParaRPr lang="tr-TR" sz="2400" dirty="0">
              <a:solidFill>
                <a:schemeClr val="tx2"/>
              </a:solidFill>
              <a:latin typeface="+mj-lt"/>
            </a:endParaRPr>
          </a:p>
          <a:p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直方图估计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:</a:t>
            </a:r>
            <a:endParaRPr lang="tr-TR" dirty="0">
              <a:solidFill>
                <a:schemeClr val="tx2"/>
              </a:solidFill>
              <a:latin typeface="+mj-lt"/>
            </a:endParaRPr>
          </a:p>
          <a:p>
            <a:pPr lvl="1"/>
            <a:r>
              <a:rPr lang="zh-CN" altLang="en-US" sz="2000" dirty="0" smtClean="0">
                <a:solidFill>
                  <a:schemeClr val="tx2"/>
                </a:solidFill>
                <a:latin typeface="+mj-lt"/>
              </a:rPr>
              <a:t>需要设置原点与箱宽</a:t>
            </a:r>
            <a:endParaRPr lang="tr-TR" sz="2000" dirty="0">
              <a:solidFill>
                <a:schemeClr val="tx2"/>
              </a:solidFill>
              <a:latin typeface="+mj-lt"/>
            </a:endParaRPr>
          </a:p>
          <a:p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质朴估计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:</a:t>
            </a:r>
            <a:endParaRPr lang="tr-TR" dirty="0">
              <a:solidFill>
                <a:schemeClr val="tx2"/>
              </a:solidFill>
              <a:latin typeface="+mj-lt"/>
            </a:endParaRPr>
          </a:p>
          <a:p>
            <a:pPr lvl="1"/>
            <a:r>
              <a:rPr lang="zh-CN" altLang="en-US" sz="2000" dirty="0" smtClean="0">
                <a:latin typeface="+mj-lt"/>
              </a:rPr>
              <a:t>不需设原点，且</a:t>
            </a:r>
            <a:r>
              <a:rPr lang="en-US" altLang="zh-CN" sz="2000" dirty="0" smtClean="0">
                <a:latin typeface="+mj-lt"/>
              </a:rPr>
              <a:t>x</a:t>
            </a:r>
            <a:r>
              <a:rPr lang="zh-CN" altLang="en-US" sz="2000" dirty="0" smtClean="0">
                <a:latin typeface="+mj-lt"/>
              </a:rPr>
              <a:t>总是在区间中点</a:t>
            </a:r>
            <a:endParaRPr lang="tr-TR" sz="2000" dirty="0">
              <a:latin typeface="+mj-lt"/>
            </a:endParaRPr>
          </a:p>
          <a:p>
            <a:pPr>
              <a:buFont typeface="Wingdings" pitchFamily="2" charset="2"/>
              <a:buNone/>
            </a:pPr>
            <a:r>
              <a:rPr lang="tr-TR" dirty="0">
                <a:latin typeface="+mj-lt"/>
              </a:rPr>
              <a:t>	</a:t>
            </a:r>
            <a:r>
              <a:rPr lang="zh-CN" altLang="en-US" dirty="0" smtClean="0">
                <a:latin typeface="+mj-lt"/>
              </a:rPr>
              <a:t>或者写成</a:t>
            </a:r>
            <a:endParaRPr lang="tr-TR" dirty="0">
              <a:latin typeface="+mj-lt"/>
            </a:endParaRPr>
          </a:p>
          <a:p>
            <a:endParaRPr lang="tr-TR" dirty="0">
              <a:latin typeface="+mj-lt"/>
            </a:endParaRPr>
          </a:p>
          <a:p>
            <a:endParaRPr lang="tr-TR" dirty="0"/>
          </a:p>
        </p:txBody>
      </p:sp>
      <p:sp>
        <p:nvSpPr>
          <p:cNvPr id="321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密度估计</a:t>
            </a:r>
            <a:endParaRPr lang="tr-TR" dirty="0"/>
          </a:p>
        </p:txBody>
      </p:sp>
      <p:graphicFrame>
        <p:nvGraphicFramePr>
          <p:cNvPr id="321544" name="Object 8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9044863"/>
              </p:ext>
            </p:extLst>
          </p:nvPr>
        </p:nvGraphicFramePr>
        <p:xfrm>
          <a:off x="3500430" y="2817014"/>
          <a:ext cx="3836987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681" name="Equation" r:id="rId3" imgW="2108160" imgH="419040" progId="Equation.3">
                  <p:embed/>
                </p:oleObj>
              </mc:Choice>
              <mc:Fallback>
                <p:oleObj name="Equation" r:id="rId3" imgW="2108160" imgH="41904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0430" y="2817014"/>
                        <a:ext cx="3836987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F1A43-47DF-4BE2-9E45-CA68E79E2833}" type="slidenum">
              <a:rPr lang="tr-TR"/>
              <a:pPr/>
              <a:t>4</a:t>
            </a:fld>
            <a:endParaRPr lang="tr-TR"/>
          </a:p>
        </p:txBody>
      </p:sp>
      <p:graphicFrame>
        <p:nvGraphicFramePr>
          <p:cNvPr id="321546" name="Object 10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3395994726"/>
              </p:ext>
            </p:extLst>
          </p:nvPr>
        </p:nvGraphicFramePr>
        <p:xfrm>
          <a:off x="4067944" y="3533365"/>
          <a:ext cx="3449638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682" name="Equation" r:id="rId5" imgW="1638000" imgH="419040" progId="Equation.3">
                  <p:embed/>
                </p:oleObj>
              </mc:Choice>
              <mc:Fallback>
                <p:oleObj name="Equation" r:id="rId5" imgW="1638000" imgH="41904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944" y="3533365"/>
                        <a:ext cx="3449638" cy="882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1548" name="Object 12"/>
          <p:cNvGraphicFramePr>
            <a:graphicFrameLocks noChangeAspect="1"/>
          </p:cNvGraphicFramePr>
          <p:nvPr/>
        </p:nvGraphicFramePr>
        <p:xfrm>
          <a:off x="1495425" y="5157788"/>
          <a:ext cx="6367463" cy="995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683" name="Equation" r:id="rId7" imgW="3085920" imgH="482400" progId="Equation.3">
                  <p:embed/>
                </p:oleObj>
              </mc:Choice>
              <mc:Fallback>
                <p:oleObj name="Equation" r:id="rId7" imgW="3085920" imgH="48240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5425" y="5157788"/>
                        <a:ext cx="6367463" cy="995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D9D30-29A7-4E30-9B16-2A33E59E2F6E}" type="slidenum">
              <a:rPr lang="tr-TR"/>
              <a:pPr/>
              <a:t>5</a:t>
            </a:fld>
            <a:endParaRPr lang="tr-TR"/>
          </a:p>
        </p:txBody>
      </p:sp>
      <p:pic>
        <p:nvPicPr>
          <p:cNvPr id="323590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3950" y="576263"/>
            <a:ext cx="6896100" cy="570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A8849-2BF5-4FFE-8457-B84FAEC9FF8C}" type="slidenum">
              <a:rPr lang="tr-TR"/>
              <a:pPr/>
              <a:t>6</a:t>
            </a:fld>
            <a:endParaRPr lang="tr-TR"/>
          </a:p>
        </p:txBody>
      </p:sp>
      <p:pic>
        <p:nvPicPr>
          <p:cNvPr id="32461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2988" y="549275"/>
            <a:ext cx="7000875" cy="580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核估计</a:t>
            </a:r>
            <a:endParaRPr lang="tr-TR" dirty="0"/>
          </a:p>
        </p:txBody>
      </p:sp>
      <p:graphicFrame>
        <p:nvGraphicFramePr>
          <p:cNvPr id="325638" name="Object 6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943895"/>
              </p:ext>
            </p:extLst>
          </p:nvPr>
        </p:nvGraphicFramePr>
        <p:xfrm>
          <a:off x="2500313" y="4521200"/>
          <a:ext cx="3243262" cy="90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735" name="公式" r:id="rId3" imgW="1726920" imgH="482400" progId="Equation.3">
                  <p:embed/>
                </p:oleObj>
              </mc:Choice>
              <mc:Fallback>
                <p:oleObj name="公式" r:id="rId3" imgW="1726920" imgH="4824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0313" y="4521200"/>
                        <a:ext cx="3243262" cy="906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4991D-469A-4DA8-9093-B2326E1E731B}" type="slidenum">
              <a:rPr lang="tr-TR"/>
              <a:pPr/>
              <a:t>7</a:t>
            </a:fld>
            <a:endParaRPr lang="tr-TR"/>
          </a:p>
        </p:txBody>
      </p:sp>
      <p:sp>
        <p:nvSpPr>
          <p:cNvPr id="3256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00034" y="2000240"/>
            <a:ext cx="8229600" cy="3886200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核函数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, 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如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, 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高斯核（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Gaussian kernel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）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:</a:t>
            </a:r>
            <a:endParaRPr lang="tr-TR" dirty="0">
              <a:solidFill>
                <a:schemeClr val="tx2"/>
              </a:solidFill>
              <a:latin typeface="+mj-lt"/>
            </a:endParaRPr>
          </a:p>
          <a:p>
            <a:endParaRPr lang="tr-TR" dirty="0">
              <a:solidFill>
                <a:schemeClr val="tx2"/>
              </a:solidFill>
              <a:latin typeface="+mj-lt"/>
            </a:endParaRPr>
          </a:p>
          <a:p>
            <a:endParaRPr lang="tr-TR" dirty="0">
              <a:solidFill>
                <a:schemeClr val="tx2"/>
              </a:solidFill>
              <a:latin typeface="+mj-lt"/>
            </a:endParaRPr>
          </a:p>
          <a:p>
            <a:endParaRPr lang="tr-TR" dirty="0">
              <a:solidFill>
                <a:schemeClr val="tx2"/>
              </a:solidFill>
              <a:latin typeface="+mj-lt"/>
            </a:endParaRPr>
          </a:p>
          <a:p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核估计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(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Parzen 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窗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)</a:t>
            </a:r>
            <a:endParaRPr lang="tr-TR" dirty="0">
              <a:solidFill>
                <a:schemeClr val="tx2"/>
              </a:solidFill>
              <a:latin typeface="+mj-lt"/>
            </a:endParaRPr>
          </a:p>
        </p:txBody>
      </p:sp>
      <p:graphicFrame>
        <p:nvGraphicFramePr>
          <p:cNvPr id="325640" name="Object 8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2285984" y="2571744"/>
          <a:ext cx="3263900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736" name="Equation" r:id="rId5" imgW="1409400" imgH="482400" progId="Equation.3">
                  <p:embed/>
                </p:oleObj>
              </mc:Choice>
              <mc:Fallback>
                <p:oleObj name="Equation" r:id="rId5" imgW="1409400" imgH="4824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5984" y="2571744"/>
                        <a:ext cx="3263900" cy="1117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09A76-80D9-4B2D-B331-4EE4B4027FBC}" type="slidenum">
              <a:rPr lang="tr-TR"/>
              <a:pPr/>
              <a:t>8</a:t>
            </a:fld>
            <a:endParaRPr lang="tr-TR"/>
          </a:p>
        </p:txBody>
      </p:sp>
      <p:pic>
        <p:nvPicPr>
          <p:cNvPr id="326661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450" y="549275"/>
            <a:ext cx="6905625" cy="569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28596" y="2000240"/>
            <a:ext cx="8229600" cy="3886200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不是固定区间宽度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h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并计算区间内实例的个数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, 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而是固定实例数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 (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近邻数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)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k 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并且检查区间的宽度</a:t>
            </a:r>
            <a:endParaRPr lang="tr-TR" dirty="0">
              <a:solidFill>
                <a:schemeClr val="tx2"/>
              </a:solidFill>
              <a:latin typeface="+mj-lt"/>
            </a:endParaRPr>
          </a:p>
          <a:p>
            <a:endParaRPr lang="tr-TR" dirty="0">
              <a:solidFill>
                <a:schemeClr val="tx2"/>
              </a:solidFill>
              <a:latin typeface="+mj-lt"/>
            </a:endParaRPr>
          </a:p>
          <a:p>
            <a:endParaRPr lang="tr-TR" dirty="0">
              <a:solidFill>
                <a:schemeClr val="tx2"/>
              </a:solidFill>
              <a:latin typeface="+mj-lt"/>
            </a:endParaRPr>
          </a:p>
          <a:p>
            <a:endParaRPr lang="tr-TR" dirty="0">
              <a:solidFill>
                <a:schemeClr val="tx2"/>
              </a:solidFill>
              <a:latin typeface="+mj-lt"/>
            </a:endParaRPr>
          </a:p>
          <a:p>
            <a:pPr>
              <a:buFont typeface="Wingdings" pitchFamily="2" charset="2"/>
              <a:buNone/>
            </a:pPr>
            <a:r>
              <a:rPr lang="tr-TR" dirty="0">
                <a:solidFill>
                  <a:schemeClr val="tx2"/>
                </a:solidFill>
                <a:latin typeface="+mj-lt"/>
              </a:rPr>
              <a:t>	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d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k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(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x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), 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为</a:t>
            </a:r>
            <a:r>
              <a:rPr lang="en-US" altLang="zh-CN" i="1" dirty="0">
                <a:solidFill>
                  <a:schemeClr val="tx2"/>
                </a:solidFill>
                <a:latin typeface="+mj-lt"/>
              </a:rPr>
              <a:t>x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的第</a:t>
            </a:r>
            <a:r>
              <a:rPr lang="tr-TR" i="1" dirty="0" smtClean="0">
                <a:solidFill>
                  <a:schemeClr val="tx2"/>
                </a:solidFill>
                <a:latin typeface="+mj-lt"/>
              </a:rPr>
              <a:t>k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个最近邻到</a:t>
            </a:r>
            <a:r>
              <a:rPr lang="en-US" altLang="zh-CN" i="1" dirty="0">
                <a:solidFill>
                  <a:schemeClr val="tx2"/>
                </a:solidFill>
                <a:latin typeface="+mj-lt"/>
              </a:rPr>
              <a:t>x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的距离</a:t>
            </a:r>
            <a:endParaRPr lang="en-US" altLang="zh-CN" dirty="0" smtClean="0">
              <a:solidFill>
                <a:schemeClr val="tx2"/>
              </a:solidFill>
              <a:latin typeface="+mj-lt"/>
            </a:endParaRPr>
          </a:p>
          <a:p>
            <a:pPr>
              <a:buFont typeface="Wingdings" pitchFamily="2" charset="2"/>
              <a:buNone/>
            </a:pPr>
            <a:r>
              <a:rPr lang="zh-CN" altLang="en-US" i="1" dirty="0" smtClean="0">
                <a:solidFill>
                  <a:schemeClr val="tx2"/>
                </a:solidFill>
                <a:latin typeface="+mj-lt"/>
              </a:rPr>
              <a:t>该估计不光滑，可以采用随距离增加而影响减少的核函数</a:t>
            </a:r>
            <a:endParaRPr lang="tr-TR" i="1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kNN </a:t>
            </a:r>
            <a:r>
              <a:rPr lang="zh-CN" altLang="en-US" dirty="0" smtClean="0"/>
              <a:t>估计</a:t>
            </a:r>
            <a:endParaRPr lang="tr-TR" dirty="0"/>
          </a:p>
        </p:txBody>
      </p:sp>
      <p:graphicFrame>
        <p:nvGraphicFramePr>
          <p:cNvPr id="327685" name="Object 5"/>
          <p:cNvGraphicFramePr>
            <a:graphicFrameLocks noGrp="1" noChangeAspect="1"/>
          </p:cNvGraphicFramePr>
          <p:nvPr>
            <p:ph idx="1"/>
          </p:nvPr>
        </p:nvGraphicFramePr>
        <p:xfrm>
          <a:off x="3101975" y="3213100"/>
          <a:ext cx="2146300" cy="973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56" name="Equation" r:id="rId3" imgW="952200" imgH="431640" progId="Equation.3">
                  <p:embed/>
                </p:oleObj>
              </mc:Choice>
              <mc:Fallback>
                <p:oleObj name="Equation" r:id="rId3" imgW="952200" imgH="4316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1975" y="3213100"/>
                        <a:ext cx="2146300" cy="973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29676-9D34-48E9-ABC7-6A487049019F}" type="slidenum">
              <a:rPr lang="tr-TR"/>
              <a:pPr/>
              <a:t>9</a:t>
            </a:fld>
            <a:endParaRPr lang="tr-TR"/>
          </a:p>
        </p:txBody>
      </p:sp>
      <p:graphicFrame>
        <p:nvGraphicFramePr>
          <p:cNvPr id="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058217"/>
              </p:ext>
            </p:extLst>
          </p:nvPr>
        </p:nvGraphicFramePr>
        <p:xfrm>
          <a:off x="1266825" y="5219700"/>
          <a:ext cx="4467225" cy="1087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57" name="公式" r:id="rId5" imgW="1981080" imgH="482400" progId="Equation.3">
                  <p:embed/>
                </p:oleObj>
              </mc:Choice>
              <mc:Fallback>
                <p:oleObj name="公式" r:id="rId5" imgW="198108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6825" y="5219700"/>
                        <a:ext cx="4467225" cy="1087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4119</TotalTime>
  <Words>573</Words>
  <Application>Microsoft Office PowerPoint</Application>
  <PresentationFormat>全屏显示(4:3)</PresentationFormat>
  <Paragraphs>113</Paragraphs>
  <Slides>23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23</vt:i4>
      </vt:variant>
    </vt:vector>
  </HeadingPairs>
  <TitlesOfParts>
    <vt:vector size="26" baseType="lpstr">
      <vt:lpstr>Flow</vt:lpstr>
      <vt:lpstr>Equation</vt:lpstr>
      <vt:lpstr>公式</vt:lpstr>
      <vt:lpstr> 机器学习 </vt:lpstr>
      <vt:lpstr>第八章: 非参数方法</vt:lpstr>
      <vt:lpstr>非参数估计</vt:lpstr>
      <vt:lpstr>密度估计</vt:lpstr>
      <vt:lpstr>PowerPoint 演示文稿</vt:lpstr>
      <vt:lpstr>PowerPoint 演示文稿</vt:lpstr>
      <vt:lpstr>核估计</vt:lpstr>
      <vt:lpstr>PowerPoint 演示文稿</vt:lpstr>
      <vt:lpstr>kNN 估计</vt:lpstr>
      <vt:lpstr>PowerPoint 演示文稿</vt:lpstr>
      <vt:lpstr>多元数据上的推广</vt:lpstr>
      <vt:lpstr>多元数据上的推广</vt:lpstr>
      <vt:lpstr>非参数估计下的分类</vt:lpstr>
      <vt:lpstr>精简的最近邻</vt:lpstr>
      <vt:lpstr>精简的最近邻</vt:lpstr>
      <vt:lpstr>非参数回归</vt:lpstr>
      <vt:lpstr>PowerPoint 演示文稿</vt:lpstr>
      <vt:lpstr>移动均值/核光滑</vt:lpstr>
      <vt:lpstr>PowerPoint 演示文稿</vt:lpstr>
      <vt:lpstr>PowerPoint 演示文稿</vt:lpstr>
      <vt:lpstr>PowerPoint 演示文稿</vt:lpstr>
      <vt:lpstr>如何选择光滑参数k 或 h?</vt:lpstr>
      <vt:lpstr>PowerPoint 演示文稿</vt:lpstr>
    </vt:vector>
  </TitlesOfParts>
  <Company>BOGAZICI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Machine Learning</dc:title>
  <dc:creator>ethem</dc:creator>
  <cp:lastModifiedBy>lenovo</cp:lastModifiedBy>
  <cp:revision>237</cp:revision>
  <dcterms:created xsi:type="dcterms:W3CDTF">2005-01-24T14:46:28Z</dcterms:created>
  <dcterms:modified xsi:type="dcterms:W3CDTF">2021-04-19T03:18:35Z</dcterms:modified>
</cp:coreProperties>
</file>