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2" r:id="rId1"/>
  </p:sldMasterIdLst>
  <p:notesMasterIdLst>
    <p:notesMasterId r:id="rId18"/>
  </p:notesMasterIdLst>
  <p:handoutMasterIdLst>
    <p:handoutMasterId r:id="rId19"/>
  </p:handoutMasterIdLst>
  <p:sldIdLst>
    <p:sldId id="256" r:id="rId2"/>
    <p:sldId id="444" r:id="rId3"/>
    <p:sldId id="445" r:id="rId4"/>
    <p:sldId id="446" r:id="rId5"/>
    <p:sldId id="447" r:id="rId6"/>
    <p:sldId id="448" r:id="rId7"/>
    <p:sldId id="449" r:id="rId8"/>
    <p:sldId id="459" r:id="rId9"/>
    <p:sldId id="450" r:id="rId10"/>
    <p:sldId id="451" r:id="rId11"/>
    <p:sldId id="453" r:id="rId12"/>
    <p:sldId id="454" r:id="rId13"/>
    <p:sldId id="455" r:id="rId14"/>
    <p:sldId id="456" r:id="rId15"/>
    <p:sldId id="457" r:id="rId16"/>
    <p:sldId id="458" r:id="rId17"/>
  </p:sldIdLst>
  <p:sldSz cx="9144000" cy="6858000" type="screen4x3"/>
  <p:notesSz cx="10234613" cy="7099300"/>
  <p:defaultTextStyle>
    <a:defPPr>
      <a:defRPr lang="tr-TR"/>
    </a:defPPr>
    <a:lvl1pPr algn="l" rtl="0" fontAlgn="base">
      <a:spcBef>
        <a:spcPct val="0"/>
      </a:spcBef>
      <a:spcAft>
        <a:spcPct val="0"/>
      </a:spcAft>
      <a:defRPr sz="3200" kern="1200">
        <a:solidFill>
          <a:schemeClr val="tx1"/>
        </a:solidFill>
        <a:latin typeface="Palatino Linotype" pitchFamily="18" charset="0"/>
        <a:ea typeface="+mn-ea"/>
        <a:cs typeface="+mn-cs"/>
      </a:defRPr>
    </a:lvl1pPr>
    <a:lvl2pPr marL="457200" algn="l" rtl="0" fontAlgn="base">
      <a:spcBef>
        <a:spcPct val="0"/>
      </a:spcBef>
      <a:spcAft>
        <a:spcPct val="0"/>
      </a:spcAft>
      <a:defRPr sz="3200" kern="1200">
        <a:solidFill>
          <a:schemeClr val="tx1"/>
        </a:solidFill>
        <a:latin typeface="Palatino Linotype" pitchFamily="18" charset="0"/>
        <a:ea typeface="+mn-ea"/>
        <a:cs typeface="+mn-cs"/>
      </a:defRPr>
    </a:lvl2pPr>
    <a:lvl3pPr marL="914400" algn="l" rtl="0" fontAlgn="base">
      <a:spcBef>
        <a:spcPct val="0"/>
      </a:spcBef>
      <a:spcAft>
        <a:spcPct val="0"/>
      </a:spcAft>
      <a:defRPr sz="3200" kern="1200">
        <a:solidFill>
          <a:schemeClr val="tx1"/>
        </a:solidFill>
        <a:latin typeface="Palatino Linotype" pitchFamily="18" charset="0"/>
        <a:ea typeface="+mn-ea"/>
        <a:cs typeface="+mn-cs"/>
      </a:defRPr>
    </a:lvl3pPr>
    <a:lvl4pPr marL="1371600" algn="l" rtl="0" fontAlgn="base">
      <a:spcBef>
        <a:spcPct val="0"/>
      </a:spcBef>
      <a:spcAft>
        <a:spcPct val="0"/>
      </a:spcAft>
      <a:defRPr sz="3200" kern="1200">
        <a:solidFill>
          <a:schemeClr val="tx1"/>
        </a:solidFill>
        <a:latin typeface="Palatino Linotype" pitchFamily="18" charset="0"/>
        <a:ea typeface="+mn-ea"/>
        <a:cs typeface="+mn-cs"/>
      </a:defRPr>
    </a:lvl4pPr>
    <a:lvl5pPr marL="1828800" algn="l" rtl="0" fontAlgn="base">
      <a:spcBef>
        <a:spcPct val="0"/>
      </a:spcBef>
      <a:spcAft>
        <a:spcPct val="0"/>
      </a:spcAft>
      <a:defRPr sz="3200" kern="1200">
        <a:solidFill>
          <a:schemeClr val="tx1"/>
        </a:solidFill>
        <a:latin typeface="Palatino Linotype" pitchFamily="18" charset="0"/>
        <a:ea typeface="+mn-ea"/>
        <a:cs typeface="+mn-cs"/>
      </a:defRPr>
    </a:lvl5pPr>
    <a:lvl6pPr marL="2286000" algn="l" defTabSz="914400" rtl="0" eaLnBrk="1" latinLnBrk="0" hangingPunct="1">
      <a:defRPr sz="3200" kern="1200">
        <a:solidFill>
          <a:schemeClr val="tx1"/>
        </a:solidFill>
        <a:latin typeface="Palatino Linotype" pitchFamily="18" charset="0"/>
        <a:ea typeface="+mn-ea"/>
        <a:cs typeface="+mn-cs"/>
      </a:defRPr>
    </a:lvl6pPr>
    <a:lvl7pPr marL="2743200" algn="l" defTabSz="914400" rtl="0" eaLnBrk="1" latinLnBrk="0" hangingPunct="1">
      <a:defRPr sz="3200" kern="1200">
        <a:solidFill>
          <a:schemeClr val="tx1"/>
        </a:solidFill>
        <a:latin typeface="Palatino Linotype" pitchFamily="18" charset="0"/>
        <a:ea typeface="+mn-ea"/>
        <a:cs typeface="+mn-cs"/>
      </a:defRPr>
    </a:lvl7pPr>
    <a:lvl8pPr marL="3200400" algn="l" defTabSz="914400" rtl="0" eaLnBrk="1" latinLnBrk="0" hangingPunct="1">
      <a:defRPr sz="3200" kern="1200">
        <a:solidFill>
          <a:schemeClr val="tx1"/>
        </a:solidFill>
        <a:latin typeface="Palatino Linotype" pitchFamily="18" charset="0"/>
        <a:ea typeface="+mn-ea"/>
        <a:cs typeface="+mn-cs"/>
      </a:defRPr>
    </a:lvl8pPr>
    <a:lvl9pPr marL="3657600" algn="l" defTabSz="914400" rtl="0" eaLnBrk="1" latinLnBrk="0" hangingPunct="1">
      <a:defRPr sz="3200" kern="1200">
        <a:solidFill>
          <a:schemeClr val="tx1"/>
        </a:solidFill>
        <a:latin typeface="Palatino Linotype"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236">
          <p15:clr>
            <a:srgbClr val="A4A3A4"/>
          </p15:clr>
        </p15:guide>
        <p15:guide id="2" pos="32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66FF33"/>
    <a:srgbClr val="3333FF"/>
    <a:srgbClr val="990033"/>
    <a:srgbClr val="FF6600"/>
    <a:srgbClr val="FF00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1" autoAdjust="0"/>
  </p:normalViewPr>
  <p:slideViewPr>
    <p:cSldViewPr>
      <p:cViewPr varScale="1">
        <p:scale>
          <a:sx n="78" d="100"/>
          <a:sy n="78" d="100"/>
        </p:scale>
        <p:origin x="-892"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0" d="100"/>
          <a:sy n="80" d="100"/>
        </p:scale>
        <p:origin x="-1254" y="-84"/>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endParaRPr lang="tr-TR"/>
          </a:p>
        </p:txBody>
      </p:sp>
      <p:sp>
        <p:nvSpPr>
          <p:cNvPr id="129027" name="Rectangle 3"/>
          <p:cNvSpPr>
            <a:spLocks noGrp="1" noChangeArrowheads="1"/>
          </p:cNvSpPr>
          <p:nvPr>
            <p:ph type="dt" sz="quarter" idx="1"/>
          </p:nvPr>
        </p:nvSpPr>
        <p:spPr bwMode="auto">
          <a:xfrm>
            <a:off x="579755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endParaRPr lang="tr-TR"/>
          </a:p>
        </p:txBody>
      </p:sp>
      <p:sp>
        <p:nvSpPr>
          <p:cNvPr id="129028" name="Rectangle 4"/>
          <p:cNvSpPr>
            <a:spLocks noGrp="1" noChangeArrowheads="1"/>
          </p:cNvSpPr>
          <p:nvPr>
            <p:ph type="ftr" sz="quarter" idx="2"/>
          </p:nvPr>
        </p:nvSpPr>
        <p:spPr bwMode="auto">
          <a:xfrm>
            <a:off x="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endParaRPr lang="tr-TR"/>
          </a:p>
        </p:txBody>
      </p:sp>
      <p:sp>
        <p:nvSpPr>
          <p:cNvPr id="129029" name="Rectangle 5"/>
          <p:cNvSpPr>
            <a:spLocks noGrp="1" noChangeArrowheads="1"/>
          </p:cNvSpPr>
          <p:nvPr>
            <p:ph type="sldNum" sz="quarter" idx="3"/>
          </p:nvPr>
        </p:nvSpPr>
        <p:spPr bwMode="auto">
          <a:xfrm>
            <a:off x="579755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fld id="{442F0651-F5AB-4EDD-8C78-B12F3F76FA39}" type="slidenum">
              <a:rPr lang="tr-TR"/>
              <a:pPr/>
              <a:t>‹#›</a:t>
            </a:fld>
            <a:endParaRPr lang="tr-TR"/>
          </a:p>
        </p:txBody>
      </p:sp>
    </p:spTree>
    <p:extLst>
      <p:ext uri="{BB962C8B-B14F-4D97-AF65-F5344CB8AC3E}">
        <p14:creationId xmlns:p14="http://schemas.microsoft.com/office/powerpoint/2010/main" val="203820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endParaRPr lang="tr-TR"/>
          </a:p>
        </p:txBody>
      </p:sp>
      <p:sp>
        <p:nvSpPr>
          <p:cNvPr id="79875" name="Rectangle 3"/>
          <p:cNvSpPr>
            <a:spLocks noGrp="1" noChangeArrowheads="1"/>
          </p:cNvSpPr>
          <p:nvPr>
            <p:ph type="dt" idx="1"/>
          </p:nvPr>
        </p:nvSpPr>
        <p:spPr bwMode="auto">
          <a:xfrm>
            <a:off x="579755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endParaRPr lang="tr-TR"/>
          </a:p>
        </p:txBody>
      </p:sp>
      <p:sp>
        <p:nvSpPr>
          <p:cNvPr id="79876" name="Rectangle 4"/>
          <p:cNvSpPr>
            <a:spLocks noGrp="1" noRot="1" noChangeAspect="1" noChangeArrowheads="1" noTextEdit="1"/>
          </p:cNvSpPr>
          <p:nvPr>
            <p:ph type="sldImg" idx="2"/>
          </p:nvPr>
        </p:nvSpPr>
        <p:spPr bwMode="auto">
          <a:xfrm>
            <a:off x="3341688" y="531813"/>
            <a:ext cx="3549650" cy="2662237"/>
          </a:xfrm>
          <a:prstGeom prst="rect">
            <a:avLst/>
          </a:prstGeom>
          <a:noFill/>
          <a:ln w="9525">
            <a:solidFill>
              <a:srgbClr val="000000"/>
            </a:solidFill>
            <a:miter lim="800000"/>
            <a:headEnd/>
            <a:tailEnd/>
          </a:ln>
          <a:effectLst/>
        </p:spPr>
      </p:sp>
      <p:sp>
        <p:nvSpPr>
          <p:cNvPr id="79877" name="Rectangle 5"/>
          <p:cNvSpPr>
            <a:spLocks noGrp="1" noChangeArrowheads="1"/>
          </p:cNvSpPr>
          <p:nvPr>
            <p:ph type="body" sz="quarter" idx="3"/>
          </p:nvPr>
        </p:nvSpPr>
        <p:spPr bwMode="auto">
          <a:xfrm>
            <a:off x="1023938" y="3371850"/>
            <a:ext cx="8186737" cy="31956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p>
        </p:txBody>
      </p:sp>
      <p:sp>
        <p:nvSpPr>
          <p:cNvPr id="79878" name="Rectangle 6"/>
          <p:cNvSpPr>
            <a:spLocks noGrp="1" noChangeArrowheads="1"/>
          </p:cNvSpPr>
          <p:nvPr>
            <p:ph type="ftr" sz="quarter" idx="4"/>
          </p:nvPr>
        </p:nvSpPr>
        <p:spPr bwMode="auto">
          <a:xfrm>
            <a:off x="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endParaRPr lang="tr-TR"/>
          </a:p>
        </p:txBody>
      </p:sp>
      <p:sp>
        <p:nvSpPr>
          <p:cNvPr id="79879" name="Rectangle 7"/>
          <p:cNvSpPr>
            <a:spLocks noGrp="1" noChangeArrowheads="1"/>
          </p:cNvSpPr>
          <p:nvPr>
            <p:ph type="sldNum" sz="quarter" idx="5"/>
          </p:nvPr>
        </p:nvSpPr>
        <p:spPr bwMode="auto">
          <a:xfrm>
            <a:off x="579755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fld id="{28F51E51-6DC7-4CA1-8A8F-82DB46435769}" type="slidenum">
              <a:rPr lang="tr-TR"/>
              <a:pPr/>
              <a:t>‹#›</a:t>
            </a:fld>
            <a:endParaRPr lang="tr-TR"/>
          </a:p>
        </p:txBody>
      </p:sp>
    </p:spTree>
    <p:extLst>
      <p:ext uri="{BB962C8B-B14F-4D97-AF65-F5344CB8AC3E}">
        <p14:creationId xmlns:p14="http://schemas.microsoft.com/office/powerpoint/2010/main" val="8961904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tr-TR"/>
          </a:p>
        </p:txBody>
      </p:sp>
      <p:sp>
        <p:nvSpPr>
          <p:cNvPr id="19" name="Footer Placeholder 18"/>
          <p:cNvSpPr>
            <a:spLocks noGrp="1"/>
          </p:cNvSpPr>
          <p:nvPr>
            <p:ph type="ftr" sz="quarter" idx="11"/>
          </p:nvPr>
        </p:nvSpPr>
        <p:spPr/>
        <p:txBody>
          <a:bodyPr/>
          <a:lstStyle/>
          <a:p>
            <a:r>
              <a:rPr lang="tr-TR" smtClean="0"/>
              <a:t>Lecture Notes for E Alpaydın 2004 Introduction to Machine Learning © The MIT Press (V1.1)</a:t>
            </a:r>
            <a:endParaRPr lang="tr-TR"/>
          </a:p>
        </p:txBody>
      </p:sp>
      <p:sp>
        <p:nvSpPr>
          <p:cNvPr id="27" name="Slide Number Placeholder 26"/>
          <p:cNvSpPr>
            <a:spLocks noGrp="1"/>
          </p:cNvSpPr>
          <p:nvPr>
            <p:ph type="sldNum" sz="quarter" idx="12"/>
          </p:nvPr>
        </p:nvSpPr>
        <p:spPr/>
        <p:txBody>
          <a:bodyPr/>
          <a:lstStyle/>
          <a:p>
            <a:fld id="{43AAAB97-8F36-489E-8A64-706447532B56}"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2/22/2021</a:t>
            </a:fld>
            <a:endParaRPr lang="en-US"/>
          </a:p>
        </p:txBody>
      </p:sp>
      <p:sp>
        <p:nvSpPr>
          <p:cNvPr id="5" name="Footer Placeholder 4"/>
          <p:cNvSpPr>
            <a:spLocks noGrp="1"/>
          </p:cNvSpPr>
          <p:nvPr>
            <p:ph type="ftr" sz="quarter" idx="11"/>
          </p:nvPr>
        </p:nvSpPr>
        <p:spPr/>
        <p:txBody>
          <a:bodyPr/>
          <a:lstStyle/>
          <a:p>
            <a:r>
              <a:rPr lang="tr-TR" smtClean="0"/>
              <a:t>Lecture Notes for E Alpaydın 2004 Introduction to Machine Learning © The MIT Press (V1.1)</a:t>
            </a:r>
            <a:endParaRPr lang="tr-TR"/>
          </a:p>
        </p:txBody>
      </p:sp>
      <p:sp>
        <p:nvSpPr>
          <p:cNvPr id="6" name="Slide Number Placeholder 5"/>
          <p:cNvSpPr>
            <a:spLocks noGrp="1"/>
          </p:cNvSpPr>
          <p:nvPr>
            <p:ph type="sldNum" sz="quarter" idx="12"/>
          </p:nvPr>
        </p:nvSpPr>
        <p:spPr/>
        <p:txBody>
          <a:bodyPr/>
          <a:lstStyle/>
          <a:p>
            <a:fld id="{F3751F45-A588-4152-AAC7-4F42118A66B6}"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2/22/2021</a:t>
            </a:fld>
            <a:endParaRPr lang="en-US"/>
          </a:p>
        </p:txBody>
      </p:sp>
      <p:sp>
        <p:nvSpPr>
          <p:cNvPr id="5" name="Footer Placeholder 4"/>
          <p:cNvSpPr>
            <a:spLocks noGrp="1"/>
          </p:cNvSpPr>
          <p:nvPr>
            <p:ph type="ftr" sz="quarter" idx="11"/>
          </p:nvPr>
        </p:nvSpPr>
        <p:spPr/>
        <p:txBody>
          <a:bodyPr/>
          <a:lstStyle/>
          <a:p>
            <a:r>
              <a:rPr lang="tr-TR" smtClean="0"/>
              <a:t>Lecture Notes for E Alpaydın 2004 Introduction to Machine Learning © The MIT Press (V1.1)</a:t>
            </a:r>
            <a:endParaRPr lang="tr-TR"/>
          </a:p>
        </p:txBody>
      </p:sp>
      <p:sp>
        <p:nvSpPr>
          <p:cNvPr id="6" name="Slide Number Placeholder 5"/>
          <p:cNvSpPr>
            <a:spLocks noGrp="1"/>
          </p:cNvSpPr>
          <p:nvPr>
            <p:ph type="sldNum" sz="quarter" idx="12"/>
          </p:nvPr>
        </p:nvSpPr>
        <p:spPr/>
        <p:txBody>
          <a:bodyPr/>
          <a:lstStyle/>
          <a:p>
            <a:fld id="{F1DDE9B8-D8F7-44D5-BF27-FFA4500163E0}" type="slidenum">
              <a:rPr lang="tr-TR" smtClean="0"/>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Footer Placeholder 4"/>
          <p:cNvSpPr>
            <a:spLocks noGrp="1"/>
          </p:cNvSpPr>
          <p:nvPr>
            <p:ph type="ftr" sz="quarter" idx="10"/>
          </p:nvPr>
        </p:nvSpPr>
        <p:spPr>
          <a:xfrm>
            <a:off x="0" y="6642100"/>
            <a:ext cx="6048375" cy="215900"/>
          </a:xfrm>
        </p:spPr>
        <p:txBody>
          <a:bodyPr/>
          <a:lstStyle>
            <a:lvl1pPr>
              <a:defRPr/>
            </a:lvl1pPr>
          </a:lstStyle>
          <a:p>
            <a:r>
              <a:rPr lang="tr-TR"/>
              <a:t>Lecture Notes for E Alpaydın 2004 Introduction to Machine Learning © The MIT Press (V1.1)</a:t>
            </a:r>
          </a:p>
        </p:txBody>
      </p:sp>
      <p:sp>
        <p:nvSpPr>
          <p:cNvPr id="6" name="Slide Number Placeholder 5"/>
          <p:cNvSpPr>
            <a:spLocks noGrp="1"/>
          </p:cNvSpPr>
          <p:nvPr>
            <p:ph type="sldNum" sz="quarter" idx="11"/>
          </p:nvPr>
        </p:nvSpPr>
        <p:spPr>
          <a:xfrm>
            <a:off x="6588125" y="6237288"/>
            <a:ext cx="2133600" cy="457200"/>
          </a:xfrm>
        </p:spPr>
        <p:txBody>
          <a:bodyPr/>
          <a:lstStyle>
            <a:lvl1pPr>
              <a:defRPr/>
            </a:lvl1pPr>
          </a:lstStyle>
          <a:p>
            <a:fld id="{C7D403AC-9078-4DA8-BA6A-5464FC0DE60F}" type="slidenum">
              <a:rPr lang="tr-T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2/22/2021</a:t>
            </a:fld>
            <a:endParaRPr lang="en-US"/>
          </a:p>
        </p:txBody>
      </p:sp>
      <p:sp>
        <p:nvSpPr>
          <p:cNvPr id="5" name="Footer Placeholder 4"/>
          <p:cNvSpPr>
            <a:spLocks noGrp="1"/>
          </p:cNvSpPr>
          <p:nvPr>
            <p:ph type="ftr" sz="quarter" idx="11"/>
          </p:nvPr>
        </p:nvSpPr>
        <p:spPr/>
        <p:txBody>
          <a:bodyPr/>
          <a:lstStyle/>
          <a:p>
            <a:r>
              <a:rPr lang="tr-TR" smtClean="0"/>
              <a:t>Lecture Notes for E Alpaydın 2004 Introduction to Machine Learning © The MIT Press (V1.1)</a:t>
            </a:r>
            <a:endParaRPr lang="tr-TR"/>
          </a:p>
        </p:txBody>
      </p:sp>
      <p:sp>
        <p:nvSpPr>
          <p:cNvPr id="6" name="Slide Number Placeholder 5"/>
          <p:cNvSpPr>
            <a:spLocks noGrp="1"/>
          </p:cNvSpPr>
          <p:nvPr>
            <p:ph type="sldNum" sz="quarter" idx="12"/>
          </p:nvPr>
        </p:nvSpPr>
        <p:spPr/>
        <p:txBody>
          <a:bodyPr/>
          <a:lstStyle/>
          <a:p>
            <a:fld id="{C102D144-3790-49B2-A86C-A492FEAD18C0}"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2/22/2021</a:t>
            </a:fld>
            <a:endParaRPr lang="en-US"/>
          </a:p>
        </p:txBody>
      </p:sp>
      <p:sp>
        <p:nvSpPr>
          <p:cNvPr id="5" name="Footer Placeholder 4"/>
          <p:cNvSpPr>
            <a:spLocks noGrp="1"/>
          </p:cNvSpPr>
          <p:nvPr>
            <p:ph type="ftr" sz="quarter" idx="11"/>
          </p:nvPr>
        </p:nvSpPr>
        <p:spPr/>
        <p:txBody>
          <a:bodyPr/>
          <a:lstStyle/>
          <a:p>
            <a:r>
              <a:rPr lang="tr-TR" smtClean="0"/>
              <a:t>Lecture Notes for E Alpaydın 2004 Introduction to Machine Learning © The MIT Press (V1.1)</a:t>
            </a:r>
            <a:endParaRPr lang="tr-TR"/>
          </a:p>
        </p:txBody>
      </p:sp>
      <p:sp>
        <p:nvSpPr>
          <p:cNvPr id="6" name="Slide Number Placeholder 5"/>
          <p:cNvSpPr>
            <a:spLocks noGrp="1"/>
          </p:cNvSpPr>
          <p:nvPr>
            <p:ph type="sldNum" sz="quarter" idx="12"/>
          </p:nvPr>
        </p:nvSpPr>
        <p:spPr/>
        <p:txBody>
          <a:bodyPr/>
          <a:lstStyle/>
          <a:p>
            <a:fld id="{F12461B6-7633-4332-AB96-4AD3D3A8CAFA}"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2/22/2021</a:t>
            </a:fld>
            <a:endParaRPr lang="en-US"/>
          </a:p>
        </p:txBody>
      </p:sp>
      <p:sp>
        <p:nvSpPr>
          <p:cNvPr id="6" name="Footer Placeholder 5"/>
          <p:cNvSpPr>
            <a:spLocks noGrp="1"/>
          </p:cNvSpPr>
          <p:nvPr>
            <p:ph type="ftr" sz="quarter" idx="11"/>
          </p:nvPr>
        </p:nvSpPr>
        <p:spPr/>
        <p:txBody>
          <a:bodyPr/>
          <a:lstStyle/>
          <a:p>
            <a:r>
              <a:rPr lang="tr-TR" smtClean="0"/>
              <a:t>Lecture Notes for E Alpaydın 2004 Introduction to Machine Learning © The MIT Press (V1.1)</a:t>
            </a:r>
            <a:endParaRPr lang="tr-TR"/>
          </a:p>
        </p:txBody>
      </p:sp>
      <p:sp>
        <p:nvSpPr>
          <p:cNvPr id="7" name="Slide Number Placeholder 6"/>
          <p:cNvSpPr>
            <a:spLocks noGrp="1"/>
          </p:cNvSpPr>
          <p:nvPr>
            <p:ph type="sldNum" sz="quarter" idx="12"/>
          </p:nvPr>
        </p:nvSpPr>
        <p:spPr/>
        <p:txBody>
          <a:bodyPr/>
          <a:lstStyle/>
          <a:p>
            <a:fld id="{444C31E9-CF0A-4B92-A961-D453C471B428}"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2/22/2021</a:t>
            </a:fld>
            <a:endParaRPr lang="en-US"/>
          </a:p>
        </p:txBody>
      </p:sp>
      <p:sp>
        <p:nvSpPr>
          <p:cNvPr id="8" name="Footer Placeholder 7"/>
          <p:cNvSpPr>
            <a:spLocks noGrp="1"/>
          </p:cNvSpPr>
          <p:nvPr>
            <p:ph type="ftr" sz="quarter" idx="11"/>
          </p:nvPr>
        </p:nvSpPr>
        <p:spPr/>
        <p:txBody>
          <a:bodyPr/>
          <a:lstStyle/>
          <a:p>
            <a:r>
              <a:rPr lang="tr-TR" smtClean="0"/>
              <a:t>Lecture Notes for E Alpaydın 2004 Introduction to Machine Learning © The MIT Press (V1.1)</a:t>
            </a:r>
            <a:endParaRPr lang="tr-TR"/>
          </a:p>
        </p:txBody>
      </p:sp>
      <p:sp>
        <p:nvSpPr>
          <p:cNvPr id="9" name="Slide Number Placeholder 8"/>
          <p:cNvSpPr>
            <a:spLocks noGrp="1"/>
          </p:cNvSpPr>
          <p:nvPr>
            <p:ph type="sldNum" sz="quarter" idx="12"/>
          </p:nvPr>
        </p:nvSpPr>
        <p:spPr/>
        <p:txBody>
          <a:bodyPr/>
          <a:lstStyle/>
          <a:p>
            <a:fld id="{C2BDA640-DF6F-4C3C-A5BF-9DBF2280E913}"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pPr/>
              <a:t>2/22/2021</a:t>
            </a:fld>
            <a:endParaRPr lang="en-US"/>
          </a:p>
        </p:txBody>
      </p:sp>
      <p:sp>
        <p:nvSpPr>
          <p:cNvPr id="4" name="Footer Placeholder 3"/>
          <p:cNvSpPr>
            <a:spLocks noGrp="1"/>
          </p:cNvSpPr>
          <p:nvPr>
            <p:ph type="ftr" sz="quarter" idx="11"/>
          </p:nvPr>
        </p:nvSpPr>
        <p:spPr/>
        <p:txBody>
          <a:bodyPr/>
          <a:lstStyle/>
          <a:p>
            <a:r>
              <a:rPr lang="tr-TR" smtClean="0"/>
              <a:t>Lecture Notes for E Alpaydın 2004 Introduction to Machine Learning © The MIT Press (V1.1)</a:t>
            </a:r>
            <a:endParaRPr lang="tr-TR"/>
          </a:p>
        </p:txBody>
      </p:sp>
      <p:sp>
        <p:nvSpPr>
          <p:cNvPr id="5" name="Slide Number Placeholder 4"/>
          <p:cNvSpPr>
            <a:spLocks noGrp="1"/>
          </p:cNvSpPr>
          <p:nvPr>
            <p:ph type="sldNum" sz="quarter" idx="12"/>
          </p:nvPr>
        </p:nvSpPr>
        <p:spPr/>
        <p:txBody>
          <a:bodyPr/>
          <a:lstStyle/>
          <a:p>
            <a:fld id="{ABECB838-DBE3-40B1-95B0-072D2E83B5F6}"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2/22/2021</a:t>
            </a:fld>
            <a:endParaRPr lang="en-US"/>
          </a:p>
        </p:txBody>
      </p:sp>
      <p:sp>
        <p:nvSpPr>
          <p:cNvPr id="3" name="Footer Placeholder 2"/>
          <p:cNvSpPr>
            <a:spLocks noGrp="1"/>
          </p:cNvSpPr>
          <p:nvPr>
            <p:ph type="ftr" sz="quarter" idx="11"/>
          </p:nvPr>
        </p:nvSpPr>
        <p:spPr/>
        <p:txBody>
          <a:bodyPr/>
          <a:lstStyle/>
          <a:p>
            <a:r>
              <a:rPr lang="tr-TR" smtClean="0"/>
              <a:t>Lecture Notes for E Alpaydın 2004 Introduction to Machine Learning © The MIT Press (V1.1)</a:t>
            </a:r>
            <a:endParaRPr lang="tr-TR"/>
          </a:p>
        </p:txBody>
      </p:sp>
      <p:sp>
        <p:nvSpPr>
          <p:cNvPr id="4" name="Slide Number Placeholder 3"/>
          <p:cNvSpPr>
            <a:spLocks noGrp="1"/>
          </p:cNvSpPr>
          <p:nvPr>
            <p:ph type="sldNum" sz="quarter" idx="12"/>
          </p:nvPr>
        </p:nvSpPr>
        <p:spPr/>
        <p:txBody>
          <a:bodyPr/>
          <a:lstStyle/>
          <a:p>
            <a:fld id="{1BC1EF64-D606-463F-A15D-27ACF4C93F34}"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2/22/2021</a:t>
            </a:fld>
            <a:endParaRPr lang="en-US"/>
          </a:p>
        </p:txBody>
      </p:sp>
      <p:sp>
        <p:nvSpPr>
          <p:cNvPr id="6" name="Footer Placeholder 5"/>
          <p:cNvSpPr>
            <a:spLocks noGrp="1"/>
          </p:cNvSpPr>
          <p:nvPr>
            <p:ph type="ftr" sz="quarter" idx="11"/>
          </p:nvPr>
        </p:nvSpPr>
        <p:spPr/>
        <p:txBody>
          <a:bodyPr/>
          <a:lstStyle/>
          <a:p>
            <a:r>
              <a:rPr lang="tr-TR" smtClean="0"/>
              <a:t>Lecture Notes for E Alpaydın 2004 Introduction to Machine Learning © The MIT Press (V1.1)</a:t>
            </a:r>
            <a:endParaRPr lang="tr-TR"/>
          </a:p>
        </p:txBody>
      </p:sp>
      <p:sp>
        <p:nvSpPr>
          <p:cNvPr id="7" name="Slide Number Placeholder 6"/>
          <p:cNvSpPr>
            <a:spLocks noGrp="1"/>
          </p:cNvSpPr>
          <p:nvPr>
            <p:ph type="sldNum" sz="quarter" idx="12"/>
          </p:nvPr>
        </p:nvSpPr>
        <p:spPr/>
        <p:txBody>
          <a:bodyPr/>
          <a:lstStyle/>
          <a:p>
            <a:fld id="{1C11EA2F-70B5-43AC-84A5-E9190F81136A}"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2/22/2021</a:t>
            </a:fld>
            <a:endParaRPr lang="en-US"/>
          </a:p>
        </p:txBody>
      </p:sp>
      <p:sp>
        <p:nvSpPr>
          <p:cNvPr id="6" name="Footer Placeholder 5"/>
          <p:cNvSpPr>
            <a:spLocks noGrp="1"/>
          </p:cNvSpPr>
          <p:nvPr>
            <p:ph type="ftr" sz="quarter" idx="11"/>
          </p:nvPr>
        </p:nvSpPr>
        <p:spPr/>
        <p:txBody>
          <a:bodyPr/>
          <a:lstStyle/>
          <a:p>
            <a:r>
              <a:rPr lang="tr-TR" smtClean="0"/>
              <a:t>Lecture Notes for E Alpaydın 2004 Introduction to Machine Learning © The MIT Press (V1.1)</a:t>
            </a:r>
            <a:endParaRPr lang="tr-TR"/>
          </a:p>
        </p:txBody>
      </p:sp>
      <p:sp>
        <p:nvSpPr>
          <p:cNvPr id="7" name="Slide Number Placeholder 6"/>
          <p:cNvSpPr>
            <a:spLocks noGrp="1"/>
          </p:cNvSpPr>
          <p:nvPr>
            <p:ph type="sldNum" sz="quarter" idx="12"/>
          </p:nvPr>
        </p:nvSpPr>
        <p:spPr>
          <a:xfrm>
            <a:off x="8077200" y="6356350"/>
            <a:ext cx="609600" cy="365125"/>
          </a:xfrm>
        </p:spPr>
        <p:txBody>
          <a:bodyPr/>
          <a:lstStyle/>
          <a:p>
            <a:fld id="{BC2A7C0C-CCC5-4C64-A910-7CA63844D2F5}" type="slidenum">
              <a:rPr lang="tr-TR" smtClean="0"/>
              <a:pPr/>
              <a:t>‹#›</a:t>
            </a:fld>
            <a:endParaRPr lang="tr-T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2/22/2021</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tr-TR" smtClean="0"/>
              <a:t>Lecture Notes for E Alpaydın 2004 Introduction to Machine Learning © The MIT Press (V1.1)</a:t>
            </a:r>
            <a:endParaRPr lang="tr-T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31E3F91-FB8E-4EFC-B477-EC6F2EB8FD83}" type="slidenum">
              <a:rPr lang="tr-TR" smtClean="0"/>
              <a:pPr/>
              <a:t>‹#›</a:t>
            </a:fld>
            <a:endParaRPr lang="tr-T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oleObject" Target="../embeddings/oleObject1.bin"/><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ctrTitle"/>
          </p:nvPr>
        </p:nvSpPr>
        <p:spPr>
          <a:xfrm>
            <a:off x="533400" y="1371600"/>
            <a:ext cx="7851648" cy="1828800"/>
          </a:xfrm>
        </p:spPr>
        <p:txBody>
          <a:bodyPr>
            <a:normAutofit fontScale="90000"/>
          </a:bodyPr>
          <a:lstStyle/>
          <a:p>
            <a:pPr algn="ctr"/>
            <a:r>
              <a:rPr lang="tr-TR" dirty="0"/>
              <a:t/>
            </a:r>
            <a:br>
              <a:rPr lang="tr-TR" dirty="0"/>
            </a:br>
            <a:r>
              <a:rPr lang="zh-CN" altLang="en-US" dirty="0" smtClean="0"/>
              <a:t>机器学习</a:t>
            </a:r>
            <a:r>
              <a:rPr lang="tr-TR" sz="5400" dirty="0" smtClean="0"/>
              <a:t/>
            </a:r>
            <a:br>
              <a:rPr lang="tr-TR" sz="5400" dirty="0" smtClean="0"/>
            </a:br>
            <a:endParaRPr lang="tr-TR" sz="3600" dirty="0"/>
          </a:p>
        </p:txBody>
      </p:sp>
      <p:sp>
        <p:nvSpPr>
          <p:cNvPr id="9" name="Rectangle 3"/>
          <p:cNvSpPr>
            <a:spLocks noGrp="1" noChangeArrowheads="1"/>
          </p:cNvSpPr>
          <p:nvPr>
            <p:ph type="subTitle" idx="1"/>
          </p:nvPr>
        </p:nvSpPr>
        <p:spPr>
          <a:xfrm>
            <a:off x="714348" y="4071942"/>
            <a:ext cx="7854696" cy="1752600"/>
          </a:xfrm>
        </p:spPr>
        <p:txBody>
          <a:bodyPr/>
          <a:lstStyle/>
          <a:p>
            <a:pPr>
              <a:lnSpc>
                <a:spcPct val="80000"/>
              </a:lnSpc>
            </a:pPr>
            <a:r>
              <a:rPr lang="zh-CN" altLang="en-US" sz="2400" i="1" dirty="0" smtClean="0"/>
              <a:t>南开大学</a:t>
            </a:r>
            <a:endParaRPr lang="en-US" altLang="zh-CN" sz="2400" i="1" dirty="0" smtClean="0"/>
          </a:p>
          <a:p>
            <a:pPr>
              <a:lnSpc>
                <a:spcPct val="80000"/>
              </a:lnSpc>
            </a:pPr>
            <a:r>
              <a:rPr lang="zh-CN" altLang="en-US" sz="2400" i="1" smtClean="0"/>
              <a:t>计算机学院</a:t>
            </a:r>
            <a:endParaRPr lang="tr-TR" sz="2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2"/>
          </p:nvPr>
        </p:nvSpPr>
        <p:spPr/>
        <p:txBody>
          <a:bodyPr/>
          <a:lstStyle/>
          <a:p>
            <a:fld id="{666D93B3-8CCC-4DCE-B45C-F736180C1980}" type="slidenum">
              <a:rPr lang="tr-TR"/>
              <a:pPr/>
              <a:t>10</a:t>
            </a:fld>
            <a:endParaRPr lang="tr-TR"/>
          </a:p>
        </p:txBody>
      </p:sp>
      <p:pic>
        <p:nvPicPr>
          <p:cNvPr id="351238" name="Picture 6"/>
          <p:cNvPicPr>
            <a:picLocks noChangeAspect="1" noChangeArrowheads="1"/>
          </p:cNvPicPr>
          <p:nvPr/>
        </p:nvPicPr>
        <p:blipFill>
          <a:blip r:embed="rId2" cstate="print"/>
          <a:srcRect/>
          <a:stretch>
            <a:fillRect/>
          </a:stretch>
        </p:blipFill>
        <p:spPr bwMode="auto">
          <a:xfrm>
            <a:off x="5148263" y="404813"/>
            <a:ext cx="3286125" cy="6276975"/>
          </a:xfrm>
          <a:prstGeom prst="rect">
            <a:avLst/>
          </a:prstGeom>
          <a:noFill/>
          <a:ln w="9525">
            <a:noFill/>
            <a:miter lim="800000"/>
            <a:headEnd/>
            <a:tailEnd/>
          </a:ln>
          <a:effectLst/>
        </p:spPr>
      </p:pic>
      <p:sp>
        <p:nvSpPr>
          <p:cNvPr id="351240" name="Text Box 8"/>
          <p:cNvSpPr txBox="1">
            <a:spLocks noChangeArrowheads="1"/>
          </p:cNvSpPr>
          <p:nvPr/>
        </p:nvSpPr>
        <p:spPr bwMode="auto">
          <a:xfrm>
            <a:off x="395288" y="847725"/>
            <a:ext cx="3541354" cy="461665"/>
          </a:xfrm>
          <a:prstGeom prst="rect">
            <a:avLst/>
          </a:prstGeom>
          <a:noFill/>
          <a:ln w="9525">
            <a:noFill/>
            <a:miter lim="800000"/>
            <a:headEnd/>
            <a:tailEnd/>
          </a:ln>
          <a:effectLst/>
        </p:spPr>
        <p:txBody>
          <a:bodyPr wrap="none">
            <a:spAutoFit/>
          </a:bodyPr>
          <a:lstStyle/>
          <a:p>
            <a:r>
              <a:rPr lang="zh-CN" altLang="en-US" sz="2400" dirty="0" smtClean="0">
                <a:solidFill>
                  <a:schemeClr val="tx2"/>
                </a:solidFill>
                <a:latin typeface="+mj-lt"/>
              </a:rPr>
              <a:t>模型选择</a:t>
            </a:r>
            <a:r>
              <a:rPr lang="en-US" altLang="zh-CN" sz="2400" dirty="0" smtClean="0">
                <a:solidFill>
                  <a:schemeClr val="tx2"/>
                </a:solidFill>
                <a:latin typeface="+mj-lt"/>
              </a:rPr>
              <a:t>—</a:t>
            </a:r>
            <a:r>
              <a:rPr lang="zh-CN" altLang="en-US" sz="2400" dirty="0" smtClean="0">
                <a:solidFill>
                  <a:schemeClr val="tx2"/>
                </a:solidFill>
                <a:latin typeface="+mj-lt"/>
              </a:rPr>
              <a:t>误差阈值不同</a:t>
            </a:r>
            <a:endParaRPr lang="tr-TR" sz="2400" dirty="0">
              <a:solidFill>
                <a:schemeClr val="tx2"/>
              </a:solidFill>
              <a:latin typeface="+mj-lt"/>
            </a:endParaRPr>
          </a:p>
        </p:txBody>
      </p:sp>
      <p:pic>
        <p:nvPicPr>
          <p:cNvPr id="351241" name="Picture 9"/>
          <p:cNvPicPr>
            <a:picLocks noChangeAspect="1" noChangeArrowheads="1"/>
          </p:cNvPicPr>
          <p:nvPr/>
        </p:nvPicPr>
        <p:blipFill>
          <a:blip r:embed="rId3" cstate="print"/>
          <a:srcRect/>
          <a:stretch>
            <a:fillRect/>
          </a:stretch>
        </p:blipFill>
        <p:spPr bwMode="auto">
          <a:xfrm>
            <a:off x="323850" y="1773238"/>
            <a:ext cx="4772025" cy="3924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zh-CN" altLang="en-US" dirty="0" smtClean="0"/>
              <a:t>剪枝</a:t>
            </a:r>
            <a:endParaRPr lang="tr-TR" dirty="0"/>
          </a:p>
        </p:txBody>
      </p:sp>
      <p:sp>
        <p:nvSpPr>
          <p:cNvPr id="353283" name="Rectangle 3"/>
          <p:cNvSpPr>
            <a:spLocks noGrp="1" noChangeArrowheads="1"/>
          </p:cNvSpPr>
          <p:nvPr>
            <p:ph idx="1"/>
          </p:nvPr>
        </p:nvSpPr>
        <p:spPr/>
        <p:txBody>
          <a:bodyPr/>
          <a:lstStyle/>
          <a:p>
            <a:r>
              <a:rPr lang="zh-CN" altLang="en-US" dirty="0" smtClean="0">
                <a:solidFill>
                  <a:schemeClr val="tx2"/>
                </a:solidFill>
                <a:latin typeface="+mj-lt"/>
              </a:rPr>
              <a:t>去掉子树以获得更好的泛化性能</a:t>
            </a:r>
            <a:r>
              <a:rPr lang="tr-TR" dirty="0" smtClean="0">
                <a:solidFill>
                  <a:schemeClr val="tx2"/>
                </a:solidFill>
                <a:latin typeface="+mj-lt"/>
              </a:rPr>
              <a:t>(</a:t>
            </a:r>
            <a:r>
              <a:rPr lang="zh-CN" altLang="en-US" dirty="0" smtClean="0">
                <a:solidFill>
                  <a:schemeClr val="tx2"/>
                </a:solidFill>
                <a:latin typeface="+mj-lt"/>
              </a:rPr>
              <a:t>减小方差</a:t>
            </a:r>
            <a:r>
              <a:rPr lang="tr-TR" dirty="0" smtClean="0">
                <a:solidFill>
                  <a:schemeClr val="tx2"/>
                </a:solidFill>
                <a:latin typeface="+mj-lt"/>
              </a:rPr>
              <a:t>)</a:t>
            </a:r>
            <a:endParaRPr lang="tr-TR" dirty="0">
              <a:solidFill>
                <a:schemeClr val="tx2"/>
              </a:solidFill>
              <a:latin typeface="+mj-lt"/>
            </a:endParaRPr>
          </a:p>
          <a:p>
            <a:pPr lvl="1"/>
            <a:r>
              <a:rPr lang="zh-CN" altLang="en-US" sz="2400" dirty="0" smtClean="0">
                <a:solidFill>
                  <a:schemeClr val="tx2"/>
                </a:solidFill>
                <a:latin typeface="+mj-lt"/>
              </a:rPr>
              <a:t>先剪枝</a:t>
            </a:r>
            <a:r>
              <a:rPr lang="tr-TR" sz="2400" dirty="0" smtClean="0">
                <a:solidFill>
                  <a:schemeClr val="tx2"/>
                </a:solidFill>
                <a:latin typeface="+mj-lt"/>
              </a:rPr>
              <a:t>: </a:t>
            </a:r>
            <a:r>
              <a:rPr lang="zh-CN" altLang="en-US" sz="2400" dirty="0" smtClean="0">
                <a:solidFill>
                  <a:schemeClr val="tx2"/>
                </a:solidFill>
                <a:latin typeface="+mj-lt"/>
              </a:rPr>
              <a:t>提前停止树的构造</a:t>
            </a:r>
            <a:endParaRPr lang="tr-TR" sz="2400" dirty="0">
              <a:solidFill>
                <a:schemeClr val="tx2"/>
              </a:solidFill>
              <a:latin typeface="+mj-lt"/>
            </a:endParaRPr>
          </a:p>
          <a:p>
            <a:pPr lvl="1"/>
            <a:r>
              <a:rPr lang="zh-CN" altLang="en-US" sz="2400" dirty="0" smtClean="0">
                <a:solidFill>
                  <a:schemeClr val="tx2"/>
                </a:solidFill>
                <a:latin typeface="+mj-lt"/>
              </a:rPr>
              <a:t>后剪枝</a:t>
            </a:r>
            <a:r>
              <a:rPr lang="tr-TR" sz="2400" dirty="0" smtClean="0">
                <a:solidFill>
                  <a:schemeClr val="tx2"/>
                </a:solidFill>
                <a:latin typeface="+mj-lt"/>
              </a:rPr>
              <a:t>: </a:t>
            </a:r>
            <a:r>
              <a:rPr lang="zh-CN" altLang="en-US" sz="2400" dirty="0" smtClean="0">
                <a:solidFill>
                  <a:schemeClr val="tx2"/>
                </a:solidFill>
                <a:latin typeface="+mj-lt"/>
              </a:rPr>
              <a:t>生成完整树，然后剪掉过拟合剪枝集的子树</a:t>
            </a:r>
            <a:endParaRPr lang="tr-TR" sz="2400" dirty="0">
              <a:solidFill>
                <a:schemeClr val="tx2"/>
              </a:solidFill>
              <a:latin typeface="+mj-lt"/>
            </a:endParaRPr>
          </a:p>
          <a:p>
            <a:r>
              <a:rPr lang="zh-CN" altLang="en-US" dirty="0" smtClean="0">
                <a:solidFill>
                  <a:schemeClr val="tx2"/>
                </a:solidFill>
                <a:latin typeface="+mj-lt"/>
              </a:rPr>
              <a:t>先剪枝较快</a:t>
            </a:r>
            <a:r>
              <a:rPr lang="tr-TR" dirty="0" smtClean="0">
                <a:solidFill>
                  <a:schemeClr val="tx2"/>
                </a:solidFill>
                <a:latin typeface="+mj-lt"/>
              </a:rPr>
              <a:t>, </a:t>
            </a:r>
            <a:r>
              <a:rPr lang="zh-CN" altLang="en-US" dirty="0" smtClean="0">
                <a:solidFill>
                  <a:schemeClr val="tx2"/>
                </a:solidFill>
                <a:latin typeface="+mj-lt"/>
              </a:rPr>
              <a:t>后剪枝更准确</a:t>
            </a:r>
            <a:r>
              <a:rPr lang="tr-TR" dirty="0" smtClean="0">
                <a:solidFill>
                  <a:schemeClr val="tx2"/>
                </a:solidFill>
                <a:latin typeface="+mj-lt"/>
              </a:rPr>
              <a:t> (</a:t>
            </a:r>
            <a:r>
              <a:rPr lang="zh-CN" altLang="en-US" dirty="0" smtClean="0">
                <a:solidFill>
                  <a:schemeClr val="tx2"/>
                </a:solidFill>
                <a:latin typeface="+mj-lt"/>
              </a:rPr>
              <a:t>但需要一个剪枝集</a:t>
            </a:r>
            <a:r>
              <a:rPr lang="tr-TR" dirty="0" smtClean="0">
                <a:solidFill>
                  <a:schemeClr val="tx2"/>
                </a:solidFill>
                <a:latin typeface="+mj-lt"/>
              </a:rPr>
              <a:t>)</a:t>
            </a:r>
            <a:endParaRPr lang="en-US" dirty="0" smtClean="0">
              <a:solidFill>
                <a:schemeClr val="tx2"/>
              </a:solidFill>
              <a:latin typeface="+mj-lt"/>
            </a:endParaRPr>
          </a:p>
          <a:p>
            <a:pPr marL="0" indent="0">
              <a:buNone/>
            </a:pPr>
            <a:r>
              <a:rPr lang="zh-CN" altLang="en-US" dirty="0" smtClean="0">
                <a:solidFill>
                  <a:schemeClr val="tx2"/>
                </a:solidFill>
                <a:latin typeface="+mj-lt"/>
              </a:rPr>
              <a:t>   对于某棵子树，如果用被该子树覆盖的训练实例标记的叶结点替换后在剪枝集上的性能不比替换前差，则剪枝该子树。</a:t>
            </a:r>
            <a:endParaRPr lang="tr-TR" dirty="0">
              <a:solidFill>
                <a:schemeClr val="tx2"/>
              </a:solidFill>
              <a:latin typeface="+mj-lt"/>
            </a:endParaRPr>
          </a:p>
        </p:txBody>
      </p:sp>
      <p:sp>
        <p:nvSpPr>
          <p:cNvPr id="5" name="Slide Number Placeholder 4"/>
          <p:cNvSpPr>
            <a:spLocks noGrp="1"/>
          </p:cNvSpPr>
          <p:nvPr>
            <p:ph type="sldNum" sz="quarter" idx="12"/>
          </p:nvPr>
        </p:nvSpPr>
        <p:spPr/>
        <p:txBody>
          <a:bodyPr/>
          <a:lstStyle/>
          <a:p>
            <a:fld id="{B5F69795-7180-4348-84C5-5ED87E19885F}" type="slidenum">
              <a:rPr lang="tr-TR"/>
              <a:pPr/>
              <a:t>11</a:t>
            </a:fld>
            <a:endParaRPr lang="tr-T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457200" y="457200"/>
            <a:ext cx="8229600" cy="828660"/>
          </a:xfrm>
        </p:spPr>
        <p:txBody>
          <a:bodyPr/>
          <a:lstStyle/>
          <a:p>
            <a:r>
              <a:rPr lang="zh-CN" altLang="en-US" dirty="0" smtClean="0"/>
              <a:t>由决策树提取规则</a:t>
            </a:r>
            <a:endParaRPr lang="tr-TR" dirty="0"/>
          </a:p>
        </p:txBody>
      </p:sp>
      <p:sp>
        <p:nvSpPr>
          <p:cNvPr id="7" name="Slide Number Placeholder 5"/>
          <p:cNvSpPr>
            <a:spLocks noGrp="1"/>
          </p:cNvSpPr>
          <p:nvPr>
            <p:ph type="sldNum" sz="quarter" idx="11"/>
          </p:nvPr>
        </p:nvSpPr>
        <p:spPr/>
        <p:txBody>
          <a:bodyPr/>
          <a:lstStyle/>
          <a:p>
            <a:fld id="{B579F14D-66E7-45A5-BAE5-6480C3BEF473}" type="slidenum">
              <a:rPr lang="tr-TR"/>
              <a:pPr/>
              <a:t>12</a:t>
            </a:fld>
            <a:endParaRPr lang="tr-TR"/>
          </a:p>
        </p:txBody>
      </p:sp>
      <p:pic>
        <p:nvPicPr>
          <p:cNvPr id="354317" name="Picture 13"/>
          <p:cNvPicPr>
            <a:picLocks noChangeAspect="1" noChangeArrowheads="1"/>
          </p:cNvPicPr>
          <p:nvPr/>
        </p:nvPicPr>
        <p:blipFill>
          <a:blip r:embed="rId2" cstate="print"/>
          <a:srcRect/>
          <a:stretch>
            <a:fillRect/>
          </a:stretch>
        </p:blipFill>
        <p:spPr bwMode="auto">
          <a:xfrm>
            <a:off x="1835150" y="1484313"/>
            <a:ext cx="5391150" cy="2962275"/>
          </a:xfrm>
          <a:prstGeom prst="rect">
            <a:avLst/>
          </a:prstGeom>
          <a:noFill/>
          <a:ln w="9525">
            <a:noFill/>
            <a:miter lim="800000"/>
            <a:headEnd/>
            <a:tailEnd/>
          </a:ln>
          <a:effectLst/>
        </p:spPr>
      </p:pic>
      <p:pic>
        <p:nvPicPr>
          <p:cNvPr id="354318" name="Picture 14"/>
          <p:cNvPicPr>
            <a:picLocks noChangeAspect="1" noChangeArrowheads="1"/>
          </p:cNvPicPr>
          <p:nvPr/>
        </p:nvPicPr>
        <p:blipFill>
          <a:blip r:embed="rId3" cstate="print"/>
          <a:srcRect/>
          <a:stretch>
            <a:fillRect/>
          </a:stretch>
        </p:blipFill>
        <p:spPr bwMode="auto">
          <a:xfrm>
            <a:off x="1258888" y="4652963"/>
            <a:ext cx="6677025" cy="1628775"/>
          </a:xfrm>
          <a:prstGeom prst="rect">
            <a:avLst/>
          </a:prstGeom>
          <a:noFill/>
          <a:ln w="9525">
            <a:noFill/>
            <a:miter lim="800000"/>
            <a:headEnd/>
            <a:tailEnd/>
          </a:ln>
          <a:effectLst/>
        </p:spPr>
      </p:pic>
      <p:sp>
        <p:nvSpPr>
          <p:cNvPr id="354319" name="Text Box 15"/>
          <p:cNvSpPr txBox="1">
            <a:spLocks noChangeArrowheads="1"/>
          </p:cNvSpPr>
          <p:nvPr/>
        </p:nvSpPr>
        <p:spPr bwMode="auto">
          <a:xfrm>
            <a:off x="468313" y="1628775"/>
            <a:ext cx="1805302" cy="707886"/>
          </a:xfrm>
          <a:prstGeom prst="rect">
            <a:avLst/>
          </a:prstGeom>
          <a:noFill/>
          <a:ln w="9525">
            <a:noFill/>
            <a:miter lim="800000"/>
            <a:headEnd/>
            <a:tailEnd/>
          </a:ln>
          <a:effectLst/>
        </p:spPr>
        <p:txBody>
          <a:bodyPr wrap="none">
            <a:spAutoFit/>
          </a:bodyPr>
          <a:lstStyle/>
          <a:p>
            <a:r>
              <a:rPr lang="tr-TR" sz="2000" dirty="0" smtClean="0">
                <a:solidFill>
                  <a:schemeClr val="tx2"/>
                </a:solidFill>
                <a:latin typeface="+mj-lt"/>
              </a:rPr>
              <a:t>C4.5Rules </a:t>
            </a:r>
          </a:p>
          <a:p>
            <a:r>
              <a:rPr lang="tr-TR" sz="2000" dirty="0" smtClean="0">
                <a:solidFill>
                  <a:schemeClr val="tx2"/>
                </a:solidFill>
                <a:latin typeface="+mj-lt"/>
              </a:rPr>
              <a:t>(Quinlan, 1993</a:t>
            </a:r>
            <a:r>
              <a:rPr lang="tr-TR" sz="2000" dirty="0" smtClean="0">
                <a:latin typeface="Lucida Bright" pitchFamily="18" charset="0"/>
              </a:rPr>
              <a:t>)</a:t>
            </a:r>
            <a:endParaRPr lang="tr-TR" sz="2000" dirty="0">
              <a:latin typeface="Lucida Bright"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normAutofit fontScale="90000"/>
          </a:bodyPr>
          <a:lstStyle/>
          <a:p>
            <a:r>
              <a:rPr lang="zh-CN" altLang="en-US" dirty="0" smtClean="0"/>
              <a:t>学习规则（从数据中直接学习）</a:t>
            </a:r>
            <a:endParaRPr lang="tr-TR" dirty="0"/>
          </a:p>
        </p:txBody>
      </p:sp>
      <p:sp>
        <p:nvSpPr>
          <p:cNvPr id="356355" name="Rectangle 3"/>
          <p:cNvSpPr>
            <a:spLocks noGrp="1" noChangeArrowheads="1"/>
          </p:cNvSpPr>
          <p:nvPr>
            <p:ph idx="1"/>
          </p:nvPr>
        </p:nvSpPr>
        <p:spPr/>
        <p:txBody>
          <a:bodyPr>
            <a:normAutofit fontScale="92500"/>
          </a:bodyPr>
          <a:lstStyle/>
          <a:p>
            <a:r>
              <a:rPr lang="zh-CN" altLang="en-US" dirty="0" smtClean="0">
                <a:solidFill>
                  <a:schemeClr val="tx2"/>
                </a:solidFill>
                <a:latin typeface="+mj-lt"/>
              </a:rPr>
              <a:t>规则归纳类似于树归纳，但</a:t>
            </a:r>
            <a:endParaRPr lang="tr-TR" dirty="0" smtClean="0">
              <a:solidFill>
                <a:schemeClr val="tx2"/>
              </a:solidFill>
              <a:latin typeface="+mj-lt"/>
            </a:endParaRPr>
          </a:p>
          <a:p>
            <a:pPr lvl="1"/>
            <a:r>
              <a:rPr lang="tr-TR" sz="2400" dirty="0">
                <a:solidFill>
                  <a:schemeClr val="tx2"/>
                </a:solidFill>
                <a:latin typeface="+mj-lt"/>
              </a:rPr>
              <a:t>	</a:t>
            </a:r>
            <a:r>
              <a:rPr lang="zh-CN" altLang="en-US" sz="2400" dirty="0" smtClean="0">
                <a:solidFill>
                  <a:schemeClr val="tx2"/>
                </a:solidFill>
                <a:latin typeface="+mj-lt"/>
              </a:rPr>
              <a:t>树归纳是宽度优先</a:t>
            </a:r>
            <a:r>
              <a:rPr lang="tr-TR" sz="2400" dirty="0" smtClean="0">
                <a:solidFill>
                  <a:schemeClr val="tx2"/>
                </a:solidFill>
                <a:latin typeface="+mj-lt"/>
              </a:rPr>
              <a:t>, </a:t>
            </a:r>
            <a:endParaRPr lang="tr-TR" sz="2400" dirty="0">
              <a:solidFill>
                <a:schemeClr val="tx2"/>
              </a:solidFill>
              <a:latin typeface="+mj-lt"/>
            </a:endParaRPr>
          </a:p>
          <a:p>
            <a:pPr lvl="1"/>
            <a:r>
              <a:rPr lang="tr-TR" sz="2400" dirty="0">
                <a:solidFill>
                  <a:schemeClr val="tx2"/>
                </a:solidFill>
                <a:latin typeface="+mj-lt"/>
              </a:rPr>
              <a:t>	</a:t>
            </a:r>
            <a:r>
              <a:rPr lang="zh-CN" altLang="en-US" sz="2400" dirty="0" smtClean="0">
                <a:solidFill>
                  <a:schemeClr val="tx2"/>
                </a:solidFill>
                <a:latin typeface="+mj-lt"/>
              </a:rPr>
              <a:t>规则归纳是深度优先</a:t>
            </a:r>
            <a:r>
              <a:rPr lang="tr-TR" sz="2400" dirty="0" smtClean="0">
                <a:solidFill>
                  <a:schemeClr val="tx2"/>
                </a:solidFill>
                <a:latin typeface="+mj-lt"/>
              </a:rPr>
              <a:t>; </a:t>
            </a:r>
            <a:r>
              <a:rPr lang="zh-CN" altLang="en-US" sz="2400" dirty="0" smtClean="0">
                <a:solidFill>
                  <a:schemeClr val="tx2"/>
                </a:solidFill>
                <a:latin typeface="+mj-lt"/>
              </a:rPr>
              <a:t>一次学习一个规则</a:t>
            </a:r>
            <a:endParaRPr lang="tr-TR" sz="2400" dirty="0">
              <a:solidFill>
                <a:schemeClr val="tx2"/>
              </a:solidFill>
              <a:latin typeface="+mj-lt"/>
            </a:endParaRPr>
          </a:p>
          <a:p>
            <a:r>
              <a:rPr lang="zh-CN" altLang="en-US" dirty="0" smtClean="0">
                <a:solidFill>
                  <a:schemeClr val="tx2"/>
                </a:solidFill>
                <a:latin typeface="+mj-lt"/>
              </a:rPr>
              <a:t>规则集中包含规则</a:t>
            </a:r>
            <a:r>
              <a:rPr lang="tr-TR" dirty="0" smtClean="0">
                <a:solidFill>
                  <a:schemeClr val="tx2"/>
                </a:solidFill>
                <a:latin typeface="+mj-lt"/>
              </a:rPr>
              <a:t>; </a:t>
            </a:r>
            <a:r>
              <a:rPr lang="zh-CN" altLang="en-US" dirty="0" smtClean="0">
                <a:solidFill>
                  <a:schemeClr val="tx2"/>
                </a:solidFill>
                <a:latin typeface="+mj-lt"/>
              </a:rPr>
              <a:t>规则是项（属性上条件）的合取，一次添加一个条件，以优化某个标准</a:t>
            </a:r>
            <a:r>
              <a:rPr lang="en-US" altLang="zh-CN" dirty="0" smtClean="0">
                <a:solidFill>
                  <a:schemeClr val="tx2"/>
                </a:solidFill>
                <a:latin typeface="+mj-lt"/>
              </a:rPr>
              <a:t>(</a:t>
            </a:r>
            <a:r>
              <a:rPr lang="zh-CN" altLang="en-US" dirty="0" smtClean="0">
                <a:solidFill>
                  <a:schemeClr val="tx2"/>
                </a:solidFill>
                <a:latin typeface="+mj-lt"/>
              </a:rPr>
              <a:t>如最小熵</a:t>
            </a:r>
            <a:r>
              <a:rPr lang="en-US" altLang="zh-CN" dirty="0" smtClean="0">
                <a:solidFill>
                  <a:schemeClr val="tx2"/>
                </a:solidFill>
                <a:latin typeface="+mj-lt"/>
              </a:rPr>
              <a:t>)</a:t>
            </a:r>
            <a:endParaRPr lang="tr-TR" dirty="0">
              <a:solidFill>
                <a:schemeClr val="tx2"/>
              </a:solidFill>
              <a:latin typeface="+mj-lt"/>
            </a:endParaRPr>
          </a:p>
          <a:p>
            <a:r>
              <a:rPr lang="zh-CN" altLang="en-US" dirty="0" smtClean="0">
                <a:solidFill>
                  <a:schemeClr val="tx2"/>
                </a:solidFill>
                <a:latin typeface="+mj-lt"/>
              </a:rPr>
              <a:t>某规则覆盖一个样例，</a:t>
            </a:r>
            <a:r>
              <a:rPr lang="tr-TR" dirty="0" smtClean="0">
                <a:solidFill>
                  <a:schemeClr val="tx2"/>
                </a:solidFill>
                <a:latin typeface="+mj-lt"/>
              </a:rPr>
              <a:t> </a:t>
            </a:r>
            <a:r>
              <a:rPr lang="zh-CN" altLang="en-US" dirty="0" smtClean="0">
                <a:solidFill>
                  <a:schemeClr val="tx2"/>
                </a:solidFill>
                <a:latin typeface="+mj-lt"/>
              </a:rPr>
              <a:t>如果该实例满足规则的所有条件</a:t>
            </a:r>
            <a:endParaRPr lang="tr-TR" dirty="0" smtClean="0">
              <a:solidFill>
                <a:schemeClr val="tx2"/>
              </a:solidFill>
              <a:latin typeface="+mj-lt"/>
            </a:endParaRPr>
          </a:p>
          <a:p>
            <a:r>
              <a:rPr lang="zh-CN" altLang="en-US" dirty="0" smtClean="0">
                <a:solidFill>
                  <a:schemeClr val="accent1"/>
                </a:solidFill>
                <a:latin typeface="+mj-lt"/>
              </a:rPr>
              <a:t>顺序覆盖</a:t>
            </a:r>
            <a:r>
              <a:rPr lang="tr-TR" dirty="0" smtClean="0">
                <a:solidFill>
                  <a:schemeClr val="accent1"/>
                </a:solidFill>
                <a:latin typeface="+mj-lt"/>
              </a:rPr>
              <a:t>: </a:t>
            </a:r>
            <a:r>
              <a:rPr lang="zh-CN" altLang="en-US" dirty="0" smtClean="0">
                <a:solidFill>
                  <a:schemeClr val="accent1"/>
                </a:solidFill>
                <a:latin typeface="+mj-lt"/>
              </a:rPr>
              <a:t>一次产生一个规则，一但规则产生并被剪枝，就将其添加到规则库中，从训练集中删除被它覆盖的所有实例，直到所有实例被覆盖</a:t>
            </a:r>
            <a:endParaRPr lang="tr-TR" dirty="0" smtClean="0">
              <a:solidFill>
                <a:schemeClr val="tx2"/>
              </a:solidFill>
              <a:latin typeface="+mj-lt"/>
            </a:endParaRPr>
          </a:p>
          <a:p>
            <a:r>
              <a:rPr lang="tr-TR" dirty="0" smtClean="0">
                <a:solidFill>
                  <a:schemeClr val="tx2"/>
                </a:solidFill>
                <a:latin typeface="+mj-lt"/>
              </a:rPr>
              <a:t>IREP </a:t>
            </a:r>
            <a:r>
              <a:rPr lang="tr-TR" dirty="0">
                <a:solidFill>
                  <a:schemeClr val="tx2"/>
                </a:solidFill>
                <a:latin typeface="+mj-lt"/>
              </a:rPr>
              <a:t>(Fürnkrantz and Widmer, 1994), Ripper (Cohen, 1995)</a:t>
            </a:r>
          </a:p>
        </p:txBody>
      </p:sp>
      <p:sp>
        <p:nvSpPr>
          <p:cNvPr id="5" name="Slide Number Placeholder 4"/>
          <p:cNvSpPr>
            <a:spLocks noGrp="1"/>
          </p:cNvSpPr>
          <p:nvPr>
            <p:ph type="sldNum" sz="quarter" idx="12"/>
          </p:nvPr>
        </p:nvSpPr>
        <p:spPr/>
        <p:txBody>
          <a:bodyPr/>
          <a:lstStyle/>
          <a:p>
            <a:fld id="{64B0A934-DEA6-4CDC-9B4E-0357D5472E38}" type="slidenum">
              <a:rPr lang="tr-TR"/>
              <a:pPr/>
              <a:t>13</a:t>
            </a:fld>
            <a:endParaRPr lang="tr-T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2"/>
          </p:nvPr>
        </p:nvSpPr>
        <p:spPr/>
        <p:txBody>
          <a:bodyPr/>
          <a:lstStyle/>
          <a:p>
            <a:fld id="{F1E3A7EE-B4B2-49A8-8D76-67732C3B7067}" type="slidenum">
              <a:rPr lang="tr-TR"/>
              <a:pPr/>
              <a:t>14</a:t>
            </a:fld>
            <a:endParaRPr lang="tr-TR"/>
          </a:p>
        </p:txBody>
      </p:sp>
      <p:pic>
        <p:nvPicPr>
          <p:cNvPr id="357381" name="Picture 5"/>
          <p:cNvPicPr>
            <a:picLocks noChangeAspect="1" noChangeArrowheads="1"/>
          </p:cNvPicPr>
          <p:nvPr/>
        </p:nvPicPr>
        <p:blipFill>
          <a:blip r:embed="rId2" cstate="print"/>
          <a:srcRect/>
          <a:stretch>
            <a:fillRect/>
          </a:stretch>
        </p:blipFill>
        <p:spPr bwMode="auto">
          <a:xfrm>
            <a:off x="1590675" y="628650"/>
            <a:ext cx="5962650" cy="5600700"/>
          </a:xfrm>
          <a:prstGeom prst="rect">
            <a:avLst/>
          </a:prstGeom>
          <a:noFill/>
          <a:ln w="9525">
            <a:noFill/>
            <a:miter lim="800000"/>
            <a:headEnd/>
            <a:tailEnd/>
          </a:ln>
          <a:effectLst/>
        </p:spPr>
      </p:pic>
      <p:sp>
        <p:nvSpPr>
          <p:cNvPr id="357382" name="Rectangle 6"/>
          <p:cNvSpPr>
            <a:spLocks noChangeArrowheads="1"/>
          </p:cNvSpPr>
          <p:nvPr/>
        </p:nvSpPr>
        <p:spPr bwMode="auto">
          <a:xfrm>
            <a:off x="3203575" y="3141663"/>
            <a:ext cx="2305050" cy="215900"/>
          </a:xfrm>
          <a:prstGeom prst="rect">
            <a:avLst/>
          </a:prstGeom>
          <a:noFill/>
          <a:ln w="9525">
            <a:solidFill>
              <a:srgbClr val="FF0000"/>
            </a:solidFill>
            <a:miter lim="800000"/>
            <a:headEnd/>
            <a:tailEnd/>
          </a:ln>
          <a:effectLst/>
        </p:spPr>
        <p:txBody>
          <a:bodyPr wrap="none" anchor="ctr"/>
          <a:lstStyle/>
          <a:p>
            <a:endParaRPr lang="tr-TR"/>
          </a:p>
        </p:txBody>
      </p:sp>
      <p:sp>
        <p:nvSpPr>
          <p:cNvPr id="357383" name="Rectangle 7"/>
          <p:cNvSpPr>
            <a:spLocks noChangeArrowheads="1"/>
          </p:cNvSpPr>
          <p:nvPr/>
        </p:nvSpPr>
        <p:spPr bwMode="auto">
          <a:xfrm>
            <a:off x="2771775" y="2492375"/>
            <a:ext cx="2952750" cy="288925"/>
          </a:xfrm>
          <a:prstGeom prst="rect">
            <a:avLst/>
          </a:prstGeom>
          <a:noFill/>
          <a:ln w="9525">
            <a:solidFill>
              <a:srgbClr val="66FF33"/>
            </a:solidFill>
            <a:miter lim="800000"/>
            <a:headEnd/>
            <a:tailEnd/>
          </a:ln>
          <a:effectLst/>
        </p:spPr>
        <p:txBody>
          <a:bodyPr wrap="none" anchor="ctr"/>
          <a:lstStyle/>
          <a:p>
            <a:endParaRPr lang="tr-T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2"/>
          </p:nvPr>
        </p:nvSpPr>
        <p:spPr/>
        <p:txBody>
          <a:bodyPr/>
          <a:lstStyle/>
          <a:p>
            <a:fld id="{417ACDBD-E050-4A88-8BE9-D40E61E59E51}" type="slidenum">
              <a:rPr lang="tr-TR"/>
              <a:pPr/>
              <a:t>15</a:t>
            </a:fld>
            <a:endParaRPr lang="tr-TR"/>
          </a:p>
        </p:txBody>
      </p:sp>
      <p:pic>
        <p:nvPicPr>
          <p:cNvPr id="358406" name="Picture 6"/>
          <p:cNvPicPr>
            <a:picLocks noChangeAspect="1" noChangeArrowheads="1"/>
          </p:cNvPicPr>
          <p:nvPr/>
        </p:nvPicPr>
        <p:blipFill>
          <a:blip r:embed="rId2" cstate="print"/>
          <a:srcRect/>
          <a:stretch>
            <a:fillRect/>
          </a:stretch>
        </p:blipFill>
        <p:spPr bwMode="auto">
          <a:xfrm>
            <a:off x="1581150" y="357188"/>
            <a:ext cx="5981700" cy="6143625"/>
          </a:xfrm>
          <a:prstGeom prst="rect">
            <a:avLst/>
          </a:prstGeom>
          <a:noFill/>
          <a:ln w="9525">
            <a:noFill/>
            <a:miter lim="800000"/>
            <a:headEnd/>
            <a:tailEnd/>
          </a:ln>
          <a:effectLst/>
        </p:spPr>
      </p:pic>
      <p:sp>
        <p:nvSpPr>
          <p:cNvPr id="358407" name="Rectangle 7"/>
          <p:cNvSpPr>
            <a:spLocks noChangeArrowheads="1"/>
          </p:cNvSpPr>
          <p:nvPr/>
        </p:nvSpPr>
        <p:spPr bwMode="auto">
          <a:xfrm>
            <a:off x="2627313" y="3429000"/>
            <a:ext cx="1368425" cy="287338"/>
          </a:xfrm>
          <a:prstGeom prst="rect">
            <a:avLst/>
          </a:prstGeom>
          <a:noFill/>
          <a:ln w="9525">
            <a:solidFill>
              <a:srgbClr val="FF0000"/>
            </a:solidFill>
            <a:miter lim="800000"/>
            <a:headEnd/>
            <a:tailEnd/>
          </a:ln>
          <a:effectLst/>
        </p:spPr>
        <p:txBody>
          <a:bodyPr wrap="none" anchor="ctr"/>
          <a:lstStyle/>
          <a:p>
            <a:endParaRPr lang="tr-TR"/>
          </a:p>
        </p:txBody>
      </p:sp>
      <p:sp>
        <p:nvSpPr>
          <p:cNvPr id="358408" name="Rectangle 8"/>
          <p:cNvSpPr>
            <a:spLocks noChangeArrowheads="1"/>
          </p:cNvSpPr>
          <p:nvPr/>
        </p:nvSpPr>
        <p:spPr bwMode="auto">
          <a:xfrm>
            <a:off x="2627313" y="4005263"/>
            <a:ext cx="1223962" cy="287337"/>
          </a:xfrm>
          <a:prstGeom prst="rect">
            <a:avLst/>
          </a:prstGeom>
          <a:noFill/>
          <a:ln w="9525">
            <a:solidFill>
              <a:srgbClr val="FF0000"/>
            </a:solidFill>
            <a:miter lim="800000"/>
            <a:headEnd/>
            <a:tailEnd/>
          </a:ln>
          <a:effectLst/>
        </p:spPr>
        <p:txBody>
          <a:bodyPr wrap="none" anchor="ctr"/>
          <a:lstStyle/>
          <a:p>
            <a:endParaRPr lang="tr-T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457200" y="704088"/>
            <a:ext cx="8229600" cy="653210"/>
          </a:xfrm>
        </p:spPr>
        <p:txBody>
          <a:bodyPr>
            <a:normAutofit fontScale="90000"/>
          </a:bodyPr>
          <a:lstStyle/>
          <a:p>
            <a:r>
              <a:rPr lang="zh-CN" altLang="en-US" dirty="0" smtClean="0"/>
              <a:t>多变量树</a:t>
            </a:r>
            <a:endParaRPr lang="tr-TR" dirty="0"/>
          </a:p>
        </p:txBody>
      </p:sp>
      <p:sp>
        <p:nvSpPr>
          <p:cNvPr id="5" name="Slide Number Placeholder 4"/>
          <p:cNvSpPr>
            <a:spLocks noGrp="1"/>
          </p:cNvSpPr>
          <p:nvPr>
            <p:ph type="sldNum" sz="quarter" idx="12"/>
          </p:nvPr>
        </p:nvSpPr>
        <p:spPr/>
        <p:txBody>
          <a:bodyPr/>
          <a:lstStyle/>
          <a:p>
            <a:fld id="{CA521421-2700-448A-8780-9CA23CA9BE65}" type="slidenum">
              <a:rPr lang="tr-TR"/>
              <a:pPr/>
              <a:t>16</a:t>
            </a:fld>
            <a:endParaRPr lang="tr-TR"/>
          </a:p>
        </p:txBody>
      </p:sp>
      <p:pic>
        <p:nvPicPr>
          <p:cNvPr id="359429" name="Picture 5"/>
          <p:cNvPicPr>
            <a:picLocks noChangeAspect="1" noChangeArrowheads="1"/>
          </p:cNvPicPr>
          <p:nvPr/>
        </p:nvPicPr>
        <p:blipFill>
          <a:blip r:embed="rId2" cstate="print"/>
          <a:srcRect/>
          <a:stretch>
            <a:fillRect/>
          </a:stretch>
        </p:blipFill>
        <p:spPr bwMode="auto">
          <a:xfrm>
            <a:off x="250825" y="1431925"/>
            <a:ext cx="8648700"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ctrTitle"/>
          </p:nvPr>
        </p:nvSpPr>
        <p:spPr/>
        <p:txBody>
          <a:bodyPr>
            <a:normAutofit/>
          </a:bodyPr>
          <a:lstStyle/>
          <a:p>
            <a:r>
              <a:rPr lang="zh-CN" altLang="en-US" sz="5400" i="0" dirty="0" smtClean="0">
                <a:latin typeface="+mj-ea"/>
              </a:rPr>
              <a:t>第九章</a:t>
            </a:r>
            <a:r>
              <a:rPr lang="tr-TR" sz="5400" i="0" dirty="0">
                <a:latin typeface="+mj-ea"/>
              </a:rPr>
              <a:t/>
            </a:r>
            <a:br>
              <a:rPr lang="tr-TR" sz="5400" i="0" dirty="0">
                <a:latin typeface="+mj-ea"/>
              </a:rPr>
            </a:br>
            <a:r>
              <a:rPr lang="zh-CN" altLang="en-US" sz="5400" i="0" dirty="0" smtClean="0">
                <a:latin typeface="+mj-ea"/>
              </a:rPr>
              <a:t>决策树</a:t>
            </a:r>
            <a:endParaRPr lang="tr-TR" sz="5400" dirty="0">
              <a:latin typeface="+mj-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normAutofit/>
          </a:bodyPr>
          <a:lstStyle/>
          <a:p>
            <a:r>
              <a:rPr lang="zh-CN" altLang="en-US" sz="4000" dirty="0" smtClean="0"/>
              <a:t>内部决策节点（分支）与叶子节点</a:t>
            </a:r>
            <a:endParaRPr lang="tr-TR" sz="4000" dirty="0"/>
          </a:p>
        </p:txBody>
      </p:sp>
      <p:sp>
        <p:nvSpPr>
          <p:cNvPr id="5" name="Slide Number Placeholder 4"/>
          <p:cNvSpPr>
            <a:spLocks noGrp="1"/>
          </p:cNvSpPr>
          <p:nvPr>
            <p:ph type="sldNum" sz="quarter" idx="12"/>
          </p:nvPr>
        </p:nvSpPr>
        <p:spPr/>
        <p:txBody>
          <a:bodyPr/>
          <a:lstStyle/>
          <a:p>
            <a:fld id="{3EF9A6B0-4C2B-4BEB-965A-763CA3DC063E}" type="slidenum">
              <a:rPr lang="tr-TR"/>
              <a:pPr/>
              <a:t>3</a:t>
            </a:fld>
            <a:endParaRPr lang="tr-TR"/>
          </a:p>
        </p:txBody>
      </p:sp>
      <p:pic>
        <p:nvPicPr>
          <p:cNvPr id="345093" name="Picture 5"/>
          <p:cNvPicPr>
            <a:picLocks noChangeAspect="1" noChangeArrowheads="1"/>
          </p:cNvPicPr>
          <p:nvPr/>
        </p:nvPicPr>
        <p:blipFill>
          <a:blip r:embed="rId2" cstate="print"/>
          <a:srcRect/>
          <a:stretch>
            <a:fillRect/>
          </a:stretch>
        </p:blipFill>
        <p:spPr bwMode="auto">
          <a:xfrm>
            <a:off x="827088" y="2133600"/>
            <a:ext cx="7191375" cy="4086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zh-CN" altLang="en-US" dirty="0" smtClean="0"/>
              <a:t>分治</a:t>
            </a:r>
            <a:endParaRPr lang="tr-TR" dirty="0"/>
          </a:p>
        </p:txBody>
      </p:sp>
      <p:sp>
        <p:nvSpPr>
          <p:cNvPr id="346115" name="Rectangle 3"/>
          <p:cNvSpPr>
            <a:spLocks noGrp="1" noChangeArrowheads="1"/>
          </p:cNvSpPr>
          <p:nvPr>
            <p:ph idx="1"/>
          </p:nvPr>
        </p:nvSpPr>
        <p:spPr/>
        <p:txBody>
          <a:bodyPr>
            <a:normAutofit fontScale="92500"/>
          </a:bodyPr>
          <a:lstStyle/>
          <a:p>
            <a:pPr>
              <a:lnSpc>
                <a:spcPct val="90000"/>
              </a:lnSpc>
            </a:pPr>
            <a:r>
              <a:rPr lang="zh-CN" altLang="en-US" dirty="0" smtClean="0">
                <a:solidFill>
                  <a:schemeClr val="tx2"/>
                </a:solidFill>
                <a:latin typeface="+mj-lt"/>
              </a:rPr>
              <a:t>内部决策节点</a:t>
            </a:r>
            <a:endParaRPr lang="tr-TR" dirty="0" smtClean="0">
              <a:solidFill>
                <a:schemeClr val="tx2"/>
              </a:solidFill>
              <a:latin typeface="+mj-lt"/>
            </a:endParaRPr>
          </a:p>
          <a:p>
            <a:pPr lvl="1">
              <a:lnSpc>
                <a:spcPct val="90000"/>
              </a:lnSpc>
            </a:pPr>
            <a:r>
              <a:rPr lang="zh-CN" altLang="en-US" sz="2400" dirty="0" smtClean="0">
                <a:solidFill>
                  <a:schemeClr val="tx2"/>
                </a:solidFill>
                <a:latin typeface="+mj-lt"/>
              </a:rPr>
              <a:t>单变量</a:t>
            </a:r>
            <a:r>
              <a:rPr lang="tr-TR" sz="2400" dirty="0" smtClean="0">
                <a:solidFill>
                  <a:schemeClr val="tx2"/>
                </a:solidFill>
                <a:latin typeface="+mj-lt"/>
              </a:rPr>
              <a:t>: </a:t>
            </a:r>
            <a:r>
              <a:rPr lang="zh-CN" altLang="en-US" sz="2400" dirty="0" smtClean="0">
                <a:solidFill>
                  <a:schemeClr val="tx2"/>
                </a:solidFill>
                <a:latin typeface="+mj-lt"/>
              </a:rPr>
              <a:t>使用单属性</a:t>
            </a:r>
            <a:r>
              <a:rPr lang="tr-TR" sz="2400" dirty="0" smtClean="0">
                <a:solidFill>
                  <a:schemeClr val="tx2"/>
                </a:solidFill>
                <a:latin typeface="+mj-lt"/>
              </a:rPr>
              <a:t>, </a:t>
            </a:r>
            <a:r>
              <a:rPr lang="tr-TR" sz="2400" i="1" dirty="0" smtClean="0">
                <a:solidFill>
                  <a:schemeClr val="tx2"/>
                </a:solidFill>
                <a:latin typeface="+mj-lt"/>
              </a:rPr>
              <a:t>x</a:t>
            </a:r>
            <a:r>
              <a:rPr lang="tr-TR" sz="2400" i="1" baseline="-25000" dirty="0" smtClean="0">
                <a:solidFill>
                  <a:schemeClr val="tx2"/>
                </a:solidFill>
                <a:latin typeface="+mj-lt"/>
              </a:rPr>
              <a:t>i</a:t>
            </a:r>
            <a:r>
              <a:rPr lang="zh-CN" altLang="en-US" dirty="0" smtClean="0">
                <a:solidFill>
                  <a:schemeClr val="tx2"/>
                </a:solidFill>
                <a:latin typeface="+mj-lt"/>
              </a:rPr>
              <a:t>，每个内部节点的测试输入只有一维</a:t>
            </a:r>
            <a:endParaRPr lang="tr-TR" altLang="en-US" dirty="0">
              <a:solidFill>
                <a:schemeClr val="tx2"/>
              </a:solidFill>
              <a:latin typeface="+mj-lt"/>
            </a:endParaRPr>
          </a:p>
          <a:p>
            <a:pPr lvl="2">
              <a:lnSpc>
                <a:spcPct val="90000"/>
              </a:lnSpc>
            </a:pPr>
            <a:r>
              <a:rPr lang="zh-CN" altLang="en-US" sz="2000" dirty="0" smtClean="0">
                <a:solidFill>
                  <a:schemeClr val="tx2"/>
                </a:solidFill>
                <a:latin typeface="+mj-lt"/>
              </a:rPr>
              <a:t>数值型</a:t>
            </a:r>
            <a:r>
              <a:rPr lang="tr-TR" sz="2000" dirty="0" smtClean="0">
                <a:solidFill>
                  <a:schemeClr val="tx2"/>
                </a:solidFill>
                <a:latin typeface="+mj-lt"/>
              </a:rPr>
              <a:t> </a:t>
            </a:r>
            <a:r>
              <a:rPr lang="tr-TR" sz="2000" i="1" dirty="0">
                <a:solidFill>
                  <a:schemeClr val="tx2"/>
                </a:solidFill>
                <a:latin typeface="+mj-lt"/>
              </a:rPr>
              <a:t>x</a:t>
            </a:r>
            <a:r>
              <a:rPr lang="tr-TR" sz="2000" i="1" baseline="-25000" dirty="0">
                <a:solidFill>
                  <a:schemeClr val="tx2"/>
                </a:solidFill>
                <a:latin typeface="+mj-lt"/>
              </a:rPr>
              <a:t>i</a:t>
            </a:r>
            <a:r>
              <a:rPr lang="tr-TR" sz="2000" dirty="0">
                <a:solidFill>
                  <a:schemeClr val="tx2"/>
                </a:solidFill>
                <a:latin typeface="+mj-lt"/>
              </a:rPr>
              <a:t> : </a:t>
            </a:r>
            <a:r>
              <a:rPr lang="zh-CN" altLang="en-US" sz="2000" dirty="0" smtClean="0">
                <a:solidFill>
                  <a:schemeClr val="tx2"/>
                </a:solidFill>
                <a:latin typeface="+mj-lt"/>
              </a:rPr>
              <a:t>二元划分</a:t>
            </a:r>
            <a:r>
              <a:rPr lang="tr-TR" sz="2000" dirty="0" smtClean="0">
                <a:solidFill>
                  <a:schemeClr val="tx2"/>
                </a:solidFill>
                <a:latin typeface="+mj-lt"/>
              </a:rPr>
              <a:t> </a:t>
            </a:r>
            <a:r>
              <a:rPr lang="tr-TR" sz="2000" dirty="0">
                <a:solidFill>
                  <a:schemeClr val="tx2"/>
                </a:solidFill>
                <a:latin typeface="+mj-lt"/>
              </a:rPr>
              <a:t>: </a:t>
            </a:r>
            <a:r>
              <a:rPr lang="tr-TR" sz="2000" i="1" dirty="0">
                <a:solidFill>
                  <a:schemeClr val="tx2"/>
                </a:solidFill>
                <a:latin typeface="+mj-lt"/>
              </a:rPr>
              <a:t>x</a:t>
            </a:r>
            <a:r>
              <a:rPr lang="tr-TR" sz="2000" i="1" baseline="-25000" dirty="0">
                <a:solidFill>
                  <a:schemeClr val="tx2"/>
                </a:solidFill>
                <a:latin typeface="+mj-lt"/>
              </a:rPr>
              <a:t>i</a:t>
            </a:r>
            <a:r>
              <a:rPr lang="tr-TR" sz="2000" dirty="0">
                <a:solidFill>
                  <a:schemeClr val="tx2"/>
                </a:solidFill>
                <a:latin typeface="+mj-lt"/>
              </a:rPr>
              <a:t>  &gt; </a:t>
            </a:r>
            <a:r>
              <a:rPr lang="tr-TR" sz="2000" i="1" dirty="0">
                <a:solidFill>
                  <a:schemeClr val="tx2"/>
                </a:solidFill>
                <a:latin typeface="+mj-lt"/>
              </a:rPr>
              <a:t>w</a:t>
            </a:r>
            <a:r>
              <a:rPr lang="tr-TR" sz="2000" i="1" baseline="-25000" dirty="0">
                <a:solidFill>
                  <a:schemeClr val="tx2"/>
                </a:solidFill>
                <a:latin typeface="+mj-lt"/>
              </a:rPr>
              <a:t>m</a:t>
            </a:r>
            <a:endParaRPr lang="tr-TR" sz="2000" dirty="0">
              <a:solidFill>
                <a:schemeClr val="tx2"/>
              </a:solidFill>
              <a:latin typeface="+mj-lt"/>
            </a:endParaRPr>
          </a:p>
          <a:p>
            <a:pPr lvl="2">
              <a:lnSpc>
                <a:spcPct val="90000"/>
              </a:lnSpc>
            </a:pPr>
            <a:r>
              <a:rPr lang="zh-CN" altLang="en-US" sz="2000" dirty="0" smtClean="0">
                <a:solidFill>
                  <a:schemeClr val="tx2"/>
                </a:solidFill>
                <a:latin typeface="+mj-lt"/>
              </a:rPr>
              <a:t>离散型</a:t>
            </a:r>
            <a:r>
              <a:rPr lang="tr-TR" sz="2000" dirty="0" smtClean="0">
                <a:solidFill>
                  <a:schemeClr val="tx2"/>
                </a:solidFill>
                <a:latin typeface="+mj-lt"/>
              </a:rPr>
              <a:t> </a:t>
            </a:r>
            <a:r>
              <a:rPr lang="tr-TR" sz="2000" i="1" dirty="0">
                <a:solidFill>
                  <a:schemeClr val="tx2"/>
                </a:solidFill>
                <a:latin typeface="+mj-lt"/>
              </a:rPr>
              <a:t>x</a:t>
            </a:r>
            <a:r>
              <a:rPr lang="tr-TR" sz="2000" i="1" baseline="-25000" dirty="0">
                <a:solidFill>
                  <a:schemeClr val="tx2"/>
                </a:solidFill>
                <a:latin typeface="+mj-lt"/>
              </a:rPr>
              <a:t>i</a:t>
            </a:r>
            <a:r>
              <a:rPr lang="tr-TR" sz="2000" dirty="0">
                <a:solidFill>
                  <a:schemeClr val="tx2"/>
                </a:solidFill>
                <a:latin typeface="+mj-lt"/>
              </a:rPr>
              <a:t> : </a:t>
            </a:r>
            <a:r>
              <a:rPr lang="en-US" sz="2000" i="1" dirty="0" smtClean="0">
                <a:solidFill>
                  <a:schemeClr val="tx2"/>
                </a:solidFill>
                <a:latin typeface="+mj-lt"/>
              </a:rPr>
              <a:t>n</a:t>
            </a:r>
            <a:r>
              <a:rPr lang="zh-CN" altLang="en-US" sz="2000" i="1" dirty="0" smtClean="0">
                <a:solidFill>
                  <a:schemeClr val="tx2"/>
                </a:solidFill>
                <a:latin typeface="+mj-lt"/>
              </a:rPr>
              <a:t>路划 分，每路对应一个可能取值</a:t>
            </a:r>
            <a:endParaRPr lang="en-US" altLang="zh-CN" sz="2000" i="1" dirty="0" smtClean="0">
              <a:solidFill>
                <a:schemeClr val="tx2"/>
              </a:solidFill>
              <a:latin typeface="+mj-lt"/>
            </a:endParaRPr>
          </a:p>
          <a:p>
            <a:pPr lvl="1">
              <a:lnSpc>
                <a:spcPct val="90000"/>
              </a:lnSpc>
            </a:pPr>
            <a:r>
              <a:rPr lang="zh-CN" altLang="en-US" dirty="0" smtClean="0">
                <a:solidFill>
                  <a:schemeClr val="tx2"/>
                </a:solidFill>
                <a:latin typeface="+mj-lt"/>
              </a:rPr>
              <a:t>对于给定数据集，存在很多对其无错编码树，目标是寻找最小树（</a:t>
            </a:r>
            <a:r>
              <a:rPr lang="en-US" altLang="zh-CN" dirty="0" smtClean="0">
                <a:solidFill>
                  <a:schemeClr val="tx2"/>
                </a:solidFill>
                <a:latin typeface="+mj-lt"/>
              </a:rPr>
              <a:t>NP-</a:t>
            </a:r>
            <a:r>
              <a:rPr lang="zh-CN" altLang="en-US" dirty="0" smtClean="0">
                <a:solidFill>
                  <a:schemeClr val="tx2"/>
                </a:solidFill>
                <a:latin typeface="+mj-lt"/>
              </a:rPr>
              <a:t>完全）</a:t>
            </a:r>
            <a:r>
              <a:rPr lang="en-US" altLang="zh-CN" dirty="0" smtClean="0">
                <a:solidFill>
                  <a:schemeClr val="tx2"/>
                </a:solidFill>
                <a:latin typeface="+mj-lt"/>
              </a:rPr>
              <a:t>----</a:t>
            </a:r>
            <a:r>
              <a:rPr lang="zh-CN" altLang="en-US" dirty="0" smtClean="0">
                <a:solidFill>
                  <a:schemeClr val="tx2"/>
                </a:solidFill>
                <a:latin typeface="+mj-lt"/>
              </a:rPr>
              <a:t>采用启发式搜索（贪心算法）</a:t>
            </a:r>
            <a:endParaRPr lang="tr-TR" altLang="en-US" dirty="0">
              <a:solidFill>
                <a:schemeClr val="tx2"/>
              </a:solidFill>
              <a:latin typeface="+mj-lt"/>
            </a:endParaRPr>
          </a:p>
          <a:p>
            <a:pPr lvl="1">
              <a:lnSpc>
                <a:spcPct val="90000"/>
              </a:lnSpc>
            </a:pPr>
            <a:r>
              <a:rPr lang="zh-CN" altLang="en-US" sz="2400" dirty="0" smtClean="0">
                <a:solidFill>
                  <a:schemeClr val="tx2"/>
                </a:solidFill>
                <a:latin typeface="+mj-lt"/>
              </a:rPr>
              <a:t>多变量</a:t>
            </a:r>
            <a:r>
              <a:rPr lang="tr-TR" sz="2400" dirty="0" smtClean="0">
                <a:solidFill>
                  <a:schemeClr val="tx2"/>
                </a:solidFill>
                <a:latin typeface="+mj-lt"/>
              </a:rPr>
              <a:t>: </a:t>
            </a:r>
            <a:r>
              <a:rPr lang="zh-CN" altLang="en-US" sz="2400" dirty="0" smtClean="0">
                <a:solidFill>
                  <a:schemeClr val="tx2"/>
                </a:solidFill>
                <a:latin typeface="+mj-lt"/>
              </a:rPr>
              <a:t>在每决策节点，均可</a:t>
            </a:r>
            <a:r>
              <a:rPr lang="zh-CN" altLang="en-US" dirty="0" smtClean="0">
                <a:solidFill>
                  <a:schemeClr val="tx2"/>
                </a:solidFill>
                <a:latin typeface="+mj-lt"/>
              </a:rPr>
              <a:t>使用所有属性</a:t>
            </a:r>
            <a:r>
              <a:rPr lang="tr-TR" sz="2400" dirty="0" smtClean="0">
                <a:solidFill>
                  <a:schemeClr val="tx2"/>
                </a:solidFill>
                <a:latin typeface="+mj-lt"/>
              </a:rPr>
              <a:t>, </a:t>
            </a:r>
            <a:r>
              <a:rPr lang="tr-TR" sz="2400" b="1" i="1" dirty="0" smtClean="0">
                <a:solidFill>
                  <a:schemeClr val="tx2"/>
                </a:solidFill>
                <a:latin typeface="+mj-lt"/>
              </a:rPr>
              <a:t>x</a:t>
            </a:r>
            <a:endParaRPr lang="tr-TR" sz="2400" b="1" i="1" baseline="-25000" dirty="0" smtClean="0">
              <a:solidFill>
                <a:schemeClr val="tx2"/>
              </a:solidFill>
              <a:latin typeface="+mj-lt"/>
            </a:endParaRPr>
          </a:p>
          <a:p>
            <a:pPr>
              <a:lnSpc>
                <a:spcPct val="90000"/>
              </a:lnSpc>
            </a:pPr>
            <a:r>
              <a:rPr lang="zh-CN" altLang="en-US" dirty="0" smtClean="0">
                <a:solidFill>
                  <a:schemeClr val="tx2"/>
                </a:solidFill>
                <a:latin typeface="+mj-lt"/>
              </a:rPr>
              <a:t>叶节点</a:t>
            </a:r>
            <a:endParaRPr lang="tr-TR" dirty="0" smtClean="0">
              <a:solidFill>
                <a:schemeClr val="tx2"/>
              </a:solidFill>
              <a:latin typeface="+mj-lt"/>
            </a:endParaRPr>
          </a:p>
          <a:p>
            <a:pPr lvl="1">
              <a:lnSpc>
                <a:spcPct val="90000"/>
              </a:lnSpc>
            </a:pPr>
            <a:r>
              <a:rPr lang="zh-CN" altLang="en-US" dirty="0" smtClean="0">
                <a:solidFill>
                  <a:schemeClr val="tx2"/>
                </a:solidFill>
                <a:latin typeface="+mj-lt"/>
              </a:rPr>
              <a:t>分类问题</a:t>
            </a:r>
            <a:r>
              <a:rPr lang="tr-TR" sz="2400" dirty="0" smtClean="0">
                <a:solidFill>
                  <a:schemeClr val="tx2"/>
                </a:solidFill>
                <a:latin typeface="+mj-lt"/>
              </a:rPr>
              <a:t>: </a:t>
            </a:r>
            <a:r>
              <a:rPr lang="zh-CN" altLang="en-US" sz="2400" dirty="0" smtClean="0">
                <a:solidFill>
                  <a:schemeClr val="tx2"/>
                </a:solidFill>
                <a:latin typeface="+mj-lt"/>
              </a:rPr>
              <a:t>类标签</a:t>
            </a:r>
            <a:r>
              <a:rPr lang="tr-TR" sz="2400" dirty="0" smtClean="0">
                <a:solidFill>
                  <a:schemeClr val="tx2"/>
                </a:solidFill>
                <a:latin typeface="+mj-lt"/>
              </a:rPr>
              <a:t>, </a:t>
            </a:r>
            <a:r>
              <a:rPr lang="zh-CN" altLang="en-US" dirty="0" smtClean="0">
                <a:solidFill>
                  <a:schemeClr val="tx2"/>
                </a:solidFill>
                <a:latin typeface="+mj-lt"/>
              </a:rPr>
              <a:t>或者比例（属于不同类的比例）</a:t>
            </a:r>
            <a:endParaRPr lang="tr-TR" sz="2400" dirty="0" smtClean="0">
              <a:solidFill>
                <a:schemeClr val="tx2"/>
              </a:solidFill>
              <a:latin typeface="+mj-lt"/>
            </a:endParaRPr>
          </a:p>
          <a:p>
            <a:pPr lvl="1">
              <a:lnSpc>
                <a:spcPct val="90000"/>
              </a:lnSpc>
            </a:pPr>
            <a:r>
              <a:rPr lang="zh-CN" altLang="en-US" sz="2400" dirty="0" smtClean="0">
                <a:solidFill>
                  <a:schemeClr val="tx2"/>
                </a:solidFill>
                <a:latin typeface="+mj-lt"/>
              </a:rPr>
              <a:t>回归问题</a:t>
            </a:r>
            <a:r>
              <a:rPr lang="tr-TR" sz="2400" dirty="0" smtClean="0">
                <a:solidFill>
                  <a:schemeClr val="tx2"/>
                </a:solidFill>
                <a:latin typeface="+mj-lt"/>
              </a:rPr>
              <a:t>: </a:t>
            </a:r>
            <a:r>
              <a:rPr lang="zh-CN" altLang="en-US" sz="2400" dirty="0" smtClean="0">
                <a:solidFill>
                  <a:schemeClr val="tx2"/>
                </a:solidFill>
                <a:latin typeface="+mj-lt"/>
              </a:rPr>
              <a:t>数值</a:t>
            </a:r>
            <a:r>
              <a:rPr lang="tr-TR" sz="2400" dirty="0" smtClean="0">
                <a:solidFill>
                  <a:schemeClr val="tx2"/>
                </a:solidFill>
                <a:latin typeface="+mj-lt"/>
              </a:rPr>
              <a:t>; </a:t>
            </a:r>
            <a:r>
              <a:rPr lang="tr-TR" sz="2400" i="1" dirty="0" smtClean="0">
                <a:solidFill>
                  <a:schemeClr val="tx2"/>
                </a:solidFill>
                <a:latin typeface="+mj-lt"/>
              </a:rPr>
              <a:t>r</a:t>
            </a:r>
            <a:r>
              <a:rPr lang="en-US" dirty="0">
                <a:solidFill>
                  <a:schemeClr val="tx2"/>
                </a:solidFill>
                <a:latin typeface="+mj-lt"/>
              </a:rPr>
              <a:t> </a:t>
            </a:r>
            <a:r>
              <a:rPr lang="zh-CN" altLang="en-US" dirty="0" smtClean="0">
                <a:solidFill>
                  <a:schemeClr val="tx2"/>
                </a:solidFill>
                <a:latin typeface="+mj-lt"/>
              </a:rPr>
              <a:t>的平均</a:t>
            </a:r>
            <a:r>
              <a:rPr lang="tr-TR" sz="2400" dirty="0" smtClean="0">
                <a:solidFill>
                  <a:schemeClr val="tx2"/>
                </a:solidFill>
                <a:latin typeface="+mj-lt"/>
              </a:rPr>
              <a:t>, </a:t>
            </a:r>
            <a:r>
              <a:rPr lang="zh-CN" altLang="en-US" sz="2400" dirty="0" smtClean="0">
                <a:solidFill>
                  <a:schemeClr val="tx2"/>
                </a:solidFill>
                <a:latin typeface="+mj-lt"/>
              </a:rPr>
              <a:t>或局部拟合</a:t>
            </a:r>
            <a:endParaRPr lang="tr-TR" sz="2400" dirty="0">
              <a:solidFill>
                <a:schemeClr val="tx2"/>
              </a:solidFill>
              <a:latin typeface="+mj-lt"/>
            </a:endParaRPr>
          </a:p>
          <a:p>
            <a:pPr>
              <a:lnSpc>
                <a:spcPct val="90000"/>
              </a:lnSpc>
            </a:pPr>
            <a:r>
              <a:rPr lang="zh-CN" altLang="en-US" dirty="0" smtClean="0">
                <a:solidFill>
                  <a:schemeClr val="tx2"/>
                </a:solidFill>
                <a:latin typeface="+mj-lt"/>
              </a:rPr>
              <a:t>学习过程是贪婪的</a:t>
            </a:r>
            <a:r>
              <a:rPr lang="tr-TR" dirty="0" smtClean="0">
                <a:solidFill>
                  <a:schemeClr val="tx2"/>
                </a:solidFill>
                <a:latin typeface="+mj-lt"/>
              </a:rPr>
              <a:t>; </a:t>
            </a:r>
            <a:r>
              <a:rPr lang="zh-CN" altLang="en-US" dirty="0" smtClean="0">
                <a:solidFill>
                  <a:schemeClr val="tx2"/>
                </a:solidFill>
                <a:latin typeface="+mj-lt"/>
              </a:rPr>
              <a:t>递归地找到最佳的划分属性</a:t>
            </a:r>
            <a:r>
              <a:rPr lang="tr-TR" dirty="0" smtClean="0">
                <a:solidFill>
                  <a:schemeClr val="tx2"/>
                </a:solidFill>
                <a:latin typeface="+mj-lt"/>
              </a:rPr>
              <a:t> </a:t>
            </a:r>
            <a:r>
              <a:rPr lang="tr-TR" dirty="0">
                <a:solidFill>
                  <a:schemeClr val="tx2"/>
                </a:solidFill>
                <a:latin typeface="+mj-lt"/>
              </a:rPr>
              <a:t>(Breiman et al, 1984; Quinlan, 1986, 1993) </a:t>
            </a:r>
          </a:p>
        </p:txBody>
      </p:sp>
      <p:sp>
        <p:nvSpPr>
          <p:cNvPr id="5" name="Slide Number Placeholder 4"/>
          <p:cNvSpPr>
            <a:spLocks noGrp="1"/>
          </p:cNvSpPr>
          <p:nvPr>
            <p:ph type="sldNum" sz="quarter" idx="12"/>
          </p:nvPr>
        </p:nvSpPr>
        <p:spPr/>
        <p:txBody>
          <a:bodyPr/>
          <a:lstStyle/>
          <a:p>
            <a:fld id="{EFD79178-3801-442D-9A2F-5D922A383BA0}" type="slidenum">
              <a:rPr lang="tr-TR"/>
              <a:pPr/>
              <a:t>4</a:t>
            </a:fld>
            <a:endParaRPr 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Rectangle 3"/>
          <p:cNvSpPr>
            <a:spLocks noGrp="1" noChangeArrowheads="1"/>
          </p:cNvSpPr>
          <p:nvPr>
            <p:ph type="body" idx="4294967295"/>
          </p:nvPr>
        </p:nvSpPr>
        <p:spPr>
          <a:xfrm>
            <a:off x="571472" y="2000240"/>
            <a:ext cx="8229600" cy="4250552"/>
          </a:xfrm>
        </p:spPr>
        <p:txBody>
          <a:bodyPr>
            <a:normAutofit lnSpcReduction="10000"/>
          </a:bodyPr>
          <a:lstStyle/>
          <a:p>
            <a:r>
              <a:rPr lang="zh-CN" altLang="en-US" i="1" dirty="0" smtClean="0">
                <a:solidFill>
                  <a:schemeClr val="tx2"/>
                </a:solidFill>
                <a:latin typeface="+mj-lt"/>
              </a:rPr>
              <a:t>对于节点</a:t>
            </a:r>
            <a:r>
              <a:rPr lang="tr-TR" i="1" dirty="0" smtClean="0">
                <a:solidFill>
                  <a:schemeClr val="tx2"/>
                </a:solidFill>
                <a:latin typeface="+mj-lt"/>
              </a:rPr>
              <a:t>m</a:t>
            </a:r>
            <a:r>
              <a:rPr lang="tr-TR" dirty="0">
                <a:solidFill>
                  <a:schemeClr val="tx2"/>
                </a:solidFill>
                <a:latin typeface="+mj-lt"/>
              </a:rPr>
              <a:t>, </a:t>
            </a:r>
            <a:r>
              <a:rPr lang="tr-TR" i="1" dirty="0">
                <a:solidFill>
                  <a:schemeClr val="tx2"/>
                </a:solidFill>
                <a:latin typeface="+mj-lt"/>
              </a:rPr>
              <a:t>N</a:t>
            </a:r>
            <a:r>
              <a:rPr lang="tr-TR" i="1" baseline="-25000" dirty="0">
                <a:solidFill>
                  <a:schemeClr val="tx2"/>
                </a:solidFill>
                <a:latin typeface="+mj-lt"/>
              </a:rPr>
              <a:t>m</a:t>
            </a:r>
            <a:r>
              <a:rPr lang="tr-TR" dirty="0">
                <a:solidFill>
                  <a:schemeClr val="tx2"/>
                </a:solidFill>
                <a:latin typeface="+mj-lt"/>
              </a:rPr>
              <a:t> </a:t>
            </a:r>
            <a:r>
              <a:rPr lang="zh-CN" altLang="en-US" dirty="0" smtClean="0">
                <a:solidFill>
                  <a:schemeClr val="tx2"/>
                </a:solidFill>
                <a:latin typeface="+mj-lt"/>
              </a:rPr>
              <a:t>样例到达</a:t>
            </a:r>
            <a:r>
              <a:rPr lang="tr-TR" i="1" dirty="0" smtClean="0">
                <a:solidFill>
                  <a:schemeClr val="tx2"/>
                </a:solidFill>
                <a:latin typeface="+mj-lt"/>
              </a:rPr>
              <a:t>m</a:t>
            </a:r>
            <a:r>
              <a:rPr lang="tr-TR" dirty="0">
                <a:solidFill>
                  <a:schemeClr val="tx2"/>
                </a:solidFill>
                <a:latin typeface="+mj-lt"/>
              </a:rPr>
              <a:t>, </a:t>
            </a:r>
            <a:r>
              <a:rPr lang="tr-TR" i="1" dirty="0">
                <a:solidFill>
                  <a:schemeClr val="tx2"/>
                </a:solidFill>
                <a:latin typeface="+mj-lt"/>
              </a:rPr>
              <a:t>N</a:t>
            </a:r>
            <a:r>
              <a:rPr lang="tr-TR" i="1" baseline="30000" dirty="0">
                <a:solidFill>
                  <a:schemeClr val="tx2"/>
                </a:solidFill>
                <a:latin typeface="+mj-lt"/>
              </a:rPr>
              <a:t>i</a:t>
            </a:r>
            <a:r>
              <a:rPr lang="tr-TR" i="1" baseline="-25000" dirty="0">
                <a:solidFill>
                  <a:schemeClr val="tx2"/>
                </a:solidFill>
                <a:latin typeface="+mj-lt"/>
              </a:rPr>
              <a:t>m</a:t>
            </a:r>
            <a:r>
              <a:rPr lang="tr-TR" dirty="0">
                <a:solidFill>
                  <a:schemeClr val="tx2"/>
                </a:solidFill>
                <a:latin typeface="+mj-lt"/>
              </a:rPr>
              <a:t> </a:t>
            </a:r>
            <a:r>
              <a:rPr lang="zh-CN" altLang="en-US" dirty="0" smtClean="0">
                <a:solidFill>
                  <a:schemeClr val="tx2"/>
                </a:solidFill>
                <a:latin typeface="+mj-lt"/>
              </a:rPr>
              <a:t>个样例属于类</a:t>
            </a:r>
            <a:r>
              <a:rPr lang="tr-TR" dirty="0" smtClean="0">
                <a:solidFill>
                  <a:schemeClr val="tx2"/>
                </a:solidFill>
                <a:latin typeface="+mj-lt"/>
              </a:rPr>
              <a:t> </a:t>
            </a:r>
            <a:r>
              <a:rPr lang="tr-TR" dirty="0">
                <a:solidFill>
                  <a:schemeClr val="tx2"/>
                </a:solidFill>
                <a:latin typeface="+mj-lt"/>
              </a:rPr>
              <a:t>C</a:t>
            </a:r>
            <a:r>
              <a:rPr lang="tr-TR" i="1" baseline="-25000" dirty="0">
                <a:solidFill>
                  <a:schemeClr val="tx2"/>
                </a:solidFill>
                <a:latin typeface="+mj-lt"/>
              </a:rPr>
              <a:t>i</a:t>
            </a:r>
          </a:p>
          <a:p>
            <a:endParaRPr lang="tr-TR" i="1" baseline="-25000" dirty="0">
              <a:solidFill>
                <a:schemeClr val="tx2"/>
              </a:solidFill>
              <a:latin typeface="+mj-lt"/>
            </a:endParaRPr>
          </a:p>
          <a:p>
            <a:endParaRPr lang="tr-TR" i="1" baseline="-25000" dirty="0">
              <a:solidFill>
                <a:schemeClr val="tx2"/>
              </a:solidFill>
              <a:latin typeface="+mj-lt"/>
            </a:endParaRPr>
          </a:p>
          <a:p>
            <a:endParaRPr lang="tr-TR" dirty="0">
              <a:solidFill>
                <a:schemeClr val="tx2"/>
              </a:solidFill>
              <a:latin typeface="+mj-lt"/>
            </a:endParaRPr>
          </a:p>
          <a:p>
            <a:r>
              <a:rPr lang="zh-CN" altLang="en-US" dirty="0" smtClean="0">
                <a:solidFill>
                  <a:schemeClr val="tx2"/>
                </a:solidFill>
                <a:latin typeface="+mj-lt"/>
              </a:rPr>
              <a:t>节点</a:t>
            </a:r>
            <a:r>
              <a:rPr lang="tr-TR" dirty="0" smtClean="0">
                <a:solidFill>
                  <a:schemeClr val="tx2"/>
                </a:solidFill>
                <a:latin typeface="+mj-lt"/>
              </a:rPr>
              <a:t> </a:t>
            </a:r>
            <a:r>
              <a:rPr lang="tr-TR" i="1" dirty="0">
                <a:solidFill>
                  <a:schemeClr val="tx2"/>
                </a:solidFill>
                <a:latin typeface="+mj-lt"/>
              </a:rPr>
              <a:t>m</a:t>
            </a:r>
            <a:r>
              <a:rPr lang="tr-TR" dirty="0">
                <a:solidFill>
                  <a:schemeClr val="tx2"/>
                </a:solidFill>
                <a:latin typeface="+mj-lt"/>
              </a:rPr>
              <a:t> </a:t>
            </a:r>
            <a:r>
              <a:rPr lang="zh-CN" altLang="en-US" dirty="0" smtClean="0">
                <a:solidFill>
                  <a:schemeClr val="tx2"/>
                </a:solidFill>
                <a:latin typeface="+mj-lt"/>
              </a:rPr>
              <a:t>是纯的如果</a:t>
            </a:r>
            <a:r>
              <a:rPr lang="tr-TR" dirty="0" smtClean="0">
                <a:solidFill>
                  <a:schemeClr val="tx2"/>
                </a:solidFill>
                <a:latin typeface="+mj-lt"/>
              </a:rPr>
              <a:t> </a:t>
            </a:r>
            <a:r>
              <a:rPr lang="tr-TR" i="1" dirty="0">
                <a:solidFill>
                  <a:schemeClr val="tx2"/>
                </a:solidFill>
                <a:latin typeface="+mj-lt"/>
              </a:rPr>
              <a:t>p</a:t>
            </a:r>
            <a:r>
              <a:rPr lang="tr-TR" i="1" baseline="30000" dirty="0">
                <a:solidFill>
                  <a:schemeClr val="tx2"/>
                </a:solidFill>
                <a:latin typeface="+mj-lt"/>
              </a:rPr>
              <a:t>i</a:t>
            </a:r>
            <a:r>
              <a:rPr lang="tr-TR" i="1" baseline="-25000" dirty="0">
                <a:solidFill>
                  <a:schemeClr val="tx2"/>
                </a:solidFill>
                <a:latin typeface="+mj-lt"/>
              </a:rPr>
              <a:t>m</a:t>
            </a:r>
            <a:r>
              <a:rPr lang="tr-TR" dirty="0">
                <a:solidFill>
                  <a:schemeClr val="tx2"/>
                </a:solidFill>
                <a:latin typeface="+mj-lt"/>
              </a:rPr>
              <a:t> </a:t>
            </a:r>
            <a:r>
              <a:rPr lang="zh-CN" altLang="en-US" dirty="0" smtClean="0">
                <a:solidFill>
                  <a:schemeClr val="tx2"/>
                </a:solidFill>
                <a:latin typeface="+mj-lt"/>
              </a:rPr>
              <a:t>为</a:t>
            </a:r>
            <a:r>
              <a:rPr lang="tr-TR" dirty="0" smtClean="0">
                <a:solidFill>
                  <a:schemeClr val="tx2"/>
                </a:solidFill>
                <a:latin typeface="+mj-lt"/>
              </a:rPr>
              <a:t> </a:t>
            </a:r>
            <a:r>
              <a:rPr lang="tr-TR" dirty="0">
                <a:solidFill>
                  <a:schemeClr val="tx2"/>
                </a:solidFill>
                <a:latin typeface="+mj-lt"/>
              </a:rPr>
              <a:t>0 </a:t>
            </a:r>
            <a:r>
              <a:rPr lang="zh-CN" altLang="en-US" dirty="0" smtClean="0">
                <a:solidFill>
                  <a:schemeClr val="tx2"/>
                </a:solidFill>
                <a:latin typeface="+mj-lt"/>
              </a:rPr>
              <a:t>或</a:t>
            </a:r>
            <a:r>
              <a:rPr lang="tr-TR" dirty="0" smtClean="0">
                <a:solidFill>
                  <a:schemeClr val="tx2"/>
                </a:solidFill>
                <a:latin typeface="+mj-lt"/>
              </a:rPr>
              <a:t> </a:t>
            </a:r>
            <a:r>
              <a:rPr lang="tr-TR" dirty="0">
                <a:solidFill>
                  <a:schemeClr val="tx2"/>
                </a:solidFill>
                <a:latin typeface="+mj-lt"/>
              </a:rPr>
              <a:t>1</a:t>
            </a:r>
          </a:p>
          <a:p>
            <a:r>
              <a:rPr lang="zh-CN" altLang="en-US" dirty="0" smtClean="0">
                <a:solidFill>
                  <a:schemeClr val="tx2"/>
                </a:solidFill>
                <a:latin typeface="+mj-lt"/>
              </a:rPr>
              <a:t>不纯性的度量：熵（</a:t>
            </a:r>
            <a:r>
              <a:rPr lang="tr-TR" dirty="0" smtClean="0">
                <a:solidFill>
                  <a:schemeClr val="tx2"/>
                </a:solidFill>
                <a:latin typeface="+mj-lt"/>
              </a:rPr>
              <a:t> </a:t>
            </a:r>
            <a:r>
              <a:rPr lang="tr-TR" dirty="0" smtClean="0">
                <a:solidFill>
                  <a:schemeClr val="accent1"/>
                </a:solidFill>
                <a:latin typeface="+mj-lt"/>
              </a:rPr>
              <a:t>entropy</a:t>
            </a:r>
            <a:r>
              <a:rPr lang="zh-CN" altLang="en-US" dirty="0" smtClean="0">
                <a:solidFill>
                  <a:schemeClr val="accent1"/>
                </a:solidFill>
                <a:latin typeface="+mj-lt"/>
              </a:rPr>
              <a:t>）</a:t>
            </a:r>
            <a:endParaRPr lang="en-US" altLang="zh-CN" dirty="0" smtClean="0">
              <a:solidFill>
                <a:schemeClr val="accent1"/>
              </a:solidFill>
              <a:latin typeface="+mj-lt"/>
            </a:endParaRPr>
          </a:p>
          <a:p>
            <a:endParaRPr lang="en-US" dirty="0">
              <a:solidFill>
                <a:schemeClr val="accent1"/>
              </a:solidFill>
              <a:latin typeface="+mj-lt"/>
            </a:endParaRPr>
          </a:p>
          <a:p>
            <a:endParaRPr lang="en-US" dirty="0" smtClean="0">
              <a:solidFill>
                <a:schemeClr val="accent1"/>
              </a:solidFill>
              <a:latin typeface="+mj-lt"/>
            </a:endParaRPr>
          </a:p>
          <a:p>
            <a:pPr marL="0" indent="0">
              <a:buNone/>
            </a:pPr>
            <a:r>
              <a:rPr lang="zh-CN" altLang="en-US" dirty="0" smtClean="0">
                <a:solidFill>
                  <a:schemeClr val="accent1"/>
                </a:solidFill>
                <a:latin typeface="+mj-lt"/>
              </a:rPr>
              <a:t>    其他不纯性度量：基尼指数，</a:t>
            </a:r>
            <a:endParaRPr lang="en-US" altLang="zh-CN" dirty="0" smtClean="0">
              <a:solidFill>
                <a:schemeClr val="accent1"/>
              </a:solidFill>
              <a:latin typeface="+mj-lt"/>
            </a:endParaRPr>
          </a:p>
          <a:p>
            <a:pPr marL="0" indent="0">
              <a:buNone/>
            </a:pPr>
            <a:r>
              <a:rPr lang="zh-CN" altLang="en-US" dirty="0" smtClean="0">
                <a:solidFill>
                  <a:schemeClr val="accent1"/>
                </a:solidFill>
                <a:latin typeface="+mj-lt"/>
              </a:rPr>
              <a:t>粗糙集法等。</a:t>
            </a:r>
            <a:endParaRPr lang="tr-TR" dirty="0">
              <a:solidFill>
                <a:schemeClr val="accent1"/>
              </a:solidFill>
              <a:latin typeface="+mj-lt"/>
            </a:endParaRPr>
          </a:p>
          <a:p>
            <a:pPr>
              <a:buFont typeface="Wingdings" pitchFamily="2" charset="2"/>
              <a:buNone/>
            </a:pPr>
            <a:endParaRPr lang="tr-TR" i="1" baseline="-25000" dirty="0">
              <a:solidFill>
                <a:schemeClr val="tx2"/>
              </a:solidFill>
              <a:latin typeface="+mj-lt"/>
            </a:endParaRPr>
          </a:p>
        </p:txBody>
      </p:sp>
      <p:sp>
        <p:nvSpPr>
          <p:cNvPr id="347138" name="Rectangle 2"/>
          <p:cNvSpPr>
            <a:spLocks noGrp="1" noChangeArrowheads="1"/>
          </p:cNvSpPr>
          <p:nvPr>
            <p:ph type="title"/>
          </p:nvPr>
        </p:nvSpPr>
        <p:spPr/>
        <p:txBody>
          <a:bodyPr>
            <a:normAutofit fontScale="90000"/>
          </a:bodyPr>
          <a:lstStyle/>
          <a:p>
            <a:r>
              <a:rPr lang="zh-CN" altLang="en-US" dirty="0" smtClean="0"/>
              <a:t>分类树</a:t>
            </a:r>
            <a:r>
              <a:rPr lang="tr-TR" dirty="0"/>
              <a:t/>
            </a:r>
            <a:br>
              <a:rPr lang="tr-TR" dirty="0"/>
            </a:br>
            <a:r>
              <a:rPr lang="tr-TR" dirty="0"/>
              <a:t>(ID3, CART, C4.5)</a:t>
            </a:r>
          </a:p>
        </p:txBody>
      </p:sp>
      <p:graphicFrame>
        <p:nvGraphicFramePr>
          <p:cNvPr id="347145" name="Object 9"/>
          <p:cNvGraphicFramePr>
            <a:graphicFrameLocks noGrp="1" noChangeAspect="1"/>
          </p:cNvGraphicFramePr>
          <p:nvPr>
            <p:ph idx="1"/>
          </p:nvPr>
        </p:nvGraphicFramePr>
        <p:xfrm>
          <a:off x="2006600" y="2420938"/>
          <a:ext cx="2681288" cy="919162"/>
        </p:xfrm>
        <a:graphic>
          <a:graphicData uri="http://schemas.openxmlformats.org/presentationml/2006/ole">
            <mc:AlternateContent xmlns:mc="http://schemas.openxmlformats.org/markup-compatibility/2006">
              <mc:Choice xmlns:v="urn:schemas-microsoft-com:vml" Requires="v">
                <p:oleObj spid="_x0000_s347222" name="Equation" r:id="rId3" imgW="1333440" imgH="457200" progId="Equation.3">
                  <p:embed/>
                </p:oleObj>
              </mc:Choice>
              <mc:Fallback>
                <p:oleObj name="Equation" r:id="rId3" imgW="1333440" imgH="457200" progId="Equation.3">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6600" y="2420938"/>
                        <a:ext cx="2681288" cy="919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lide Number Placeholder 4"/>
          <p:cNvSpPr>
            <a:spLocks noGrp="1"/>
          </p:cNvSpPr>
          <p:nvPr>
            <p:ph type="sldNum" sz="quarter" idx="12"/>
          </p:nvPr>
        </p:nvSpPr>
        <p:spPr/>
        <p:txBody>
          <a:bodyPr/>
          <a:lstStyle/>
          <a:p>
            <a:fld id="{F6E1DC87-3DF8-4536-96F3-3C9B9F8DA82B}" type="slidenum">
              <a:rPr lang="tr-TR"/>
              <a:pPr/>
              <a:t>5</a:t>
            </a:fld>
            <a:endParaRPr lang="tr-TR"/>
          </a:p>
        </p:txBody>
      </p:sp>
      <p:graphicFrame>
        <p:nvGraphicFramePr>
          <p:cNvPr id="347147" name="Object 11"/>
          <p:cNvGraphicFramePr>
            <a:graphicFrameLocks noGrp="1" noChangeAspect="1"/>
          </p:cNvGraphicFramePr>
          <p:nvPr>
            <p:ph sz="half" idx="4294967295"/>
            <p:extLst>
              <p:ext uri="{D42A27DB-BD31-4B8C-83A1-F6EECF244321}">
                <p14:modId xmlns:p14="http://schemas.microsoft.com/office/powerpoint/2010/main" val="3800311171"/>
              </p:ext>
            </p:extLst>
          </p:nvPr>
        </p:nvGraphicFramePr>
        <p:xfrm>
          <a:off x="1735858" y="4306760"/>
          <a:ext cx="2579688" cy="942975"/>
        </p:xfrm>
        <a:graphic>
          <a:graphicData uri="http://schemas.openxmlformats.org/presentationml/2006/ole">
            <mc:AlternateContent xmlns:mc="http://schemas.openxmlformats.org/markup-compatibility/2006">
              <mc:Choice xmlns:v="urn:schemas-microsoft-com:vml" Requires="v">
                <p:oleObj spid="_x0000_s347223" name="Equation" r:id="rId5" imgW="1180800" imgH="431640" progId="Equation.3">
                  <p:embed/>
                </p:oleObj>
              </mc:Choice>
              <mc:Fallback>
                <p:oleObj name="Equation" r:id="rId5" imgW="1180800" imgH="431640"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5858" y="4306760"/>
                        <a:ext cx="2579688"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47144" name="Picture 8"/>
          <p:cNvPicPr>
            <a:picLocks noChangeAspect="1" noChangeArrowheads="1"/>
          </p:cNvPicPr>
          <p:nvPr/>
        </p:nvPicPr>
        <p:blipFill>
          <a:blip r:embed="rId7" cstate="print"/>
          <a:srcRect/>
          <a:stretch>
            <a:fillRect/>
          </a:stretch>
        </p:blipFill>
        <p:spPr bwMode="auto">
          <a:xfrm>
            <a:off x="5479931" y="3321834"/>
            <a:ext cx="3664069" cy="2928958"/>
          </a:xfrm>
          <a:prstGeom prst="rect">
            <a:avLst/>
          </a:prstGeom>
          <a:noFill/>
          <a:ln w="9525">
            <a:noFill/>
            <a:miter lim="800000"/>
            <a:headEnd/>
            <a:tailEnd/>
          </a:ln>
          <a:effectLst/>
        </p:spPr>
      </p:pic>
      <p:pic>
        <p:nvPicPr>
          <p:cNvPr id="2" name="图片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1472" y="5157192"/>
            <a:ext cx="455612" cy="45561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4294967295"/>
          </p:nvPr>
        </p:nvSpPr>
        <p:spPr>
          <a:xfrm>
            <a:off x="500034" y="2000240"/>
            <a:ext cx="8229600" cy="3886200"/>
          </a:xfrm>
        </p:spPr>
        <p:txBody>
          <a:bodyPr>
            <a:normAutofit lnSpcReduction="10000"/>
          </a:bodyPr>
          <a:lstStyle/>
          <a:p>
            <a:r>
              <a:rPr lang="zh-CN" altLang="en-US" dirty="0" smtClean="0">
                <a:solidFill>
                  <a:schemeClr val="tx2"/>
                </a:solidFill>
                <a:latin typeface="+mj-lt"/>
              </a:rPr>
              <a:t>如果节点</a:t>
            </a:r>
            <a:r>
              <a:rPr lang="tr-TR" i="1" dirty="0" smtClean="0">
                <a:solidFill>
                  <a:schemeClr val="tx2"/>
                </a:solidFill>
                <a:latin typeface="+mj-lt"/>
              </a:rPr>
              <a:t>m</a:t>
            </a:r>
            <a:r>
              <a:rPr lang="tr-TR" dirty="0" smtClean="0">
                <a:solidFill>
                  <a:schemeClr val="tx2"/>
                </a:solidFill>
                <a:latin typeface="+mj-lt"/>
              </a:rPr>
              <a:t> </a:t>
            </a:r>
            <a:r>
              <a:rPr lang="zh-CN" altLang="en-US" dirty="0" smtClean="0">
                <a:solidFill>
                  <a:schemeClr val="tx2"/>
                </a:solidFill>
                <a:latin typeface="+mj-lt"/>
              </a:rPr>
              <a:t>已纯</a:t>
            </a:r>
            <a:r>
              <a:rPr lang="tr-TR" dirty="0" smtClean="0">
                <a:solidFill>
                  <a:schemeClr val="tx2"/>
                </a:solidFill>
                <a:latin typeface="+mj-lt"/>
              </a:rPr>
              <a:t>, </a:t>
            </a:r>
            <a:r>
              <a:rPr lang="zh-CN" altLang="en-US" dirty="0" smtClean="0">
                <a:solidFill>
                  <a:schemeClr val="tx2"/>
                </a:solidFill>
                <a:latin typeface="+mj-lt"/>
              </a:rPr>
              <a:t>生成叶节点并停此</a:t>
            </a:r>
            <a:r>
              <a:rPr lang="tr-TR" dirty="0" smtClean="0">
                <a:solidFill>
                  <a:schemeClr val="tx2"/>
                </a:solidFill>
                <a:latin typeface="+mj-lt"/>
              </a:rPr>
              <a:t>, </a:t>
            </a:r>
            <a:r>
              <a:rPr lang="zh-CN" altLang="en-US" dirty="0" smtClean="0">
                <a:solidFill>
                  <a:schemeClr val="tx2"/>
                </a:solidFill>
                <a:latin typeface="+mj-lt"/>
              </a:rPr>
              <a:t>否则分支并继续递归</a:t>
            </a:r>
            <a:endParaRPr lang="tr-TR" dirty="0" smtClean="0">
              <a:solidFill>
                <a:schemeClr val="tx2"/>
              </a:solidFill>
              <a:latin typeface="+mj-lt"/>
            </a:endParaRPr>
          </a:p>
          <a:p>
            <a:r>
              <a:rPr lang="zh-CN" altLang="en-US" dirty="0" smtClean="0">
                <a:solidFill>
                  <a:schemeClr val="tx2"/>
                </a:solidFill>
                <a:latin typeface="+mj-lt"/>
              </a:rPr>
              <a:t>分支后不纯</a:t>
            </a:r>
            <a:r>
              <a:rPr lang="tr-TR" dirty="0" smtClean="0">
                <a:solidFill>
                  <a:schemeClr val="tx2"/>
                </a:solidFill>
                <a:latin typeface="+mj-lt"/>
              </a:rPr>
              <a:t>: </a:t>
            </a:r>
            <a:r>
              <a:rPr lang="tr-TR" i="1" dirty="0" smtClean="0">
                <a:solidFill>
                  <a:schemeClr val="tx2"/>
                </a:solidFill>
                <a:latin typeface="+mj-lt"/>
              </a:rPr>
              <a:t>N</a:t>
            </a:r>
            <a:r>
              <a:rPr lang="tr-TR" i="1" baseline="-25000" dirty="0" smtClean="0">
                <a:solidFill>
                  <a:schemeClr val="tx2"/>
                </a:solidFill>
                <a:latin typeface="+mj-lt"/>
              </a:rPr>
              <a:t>mj</a:t>
            </a:r>
            <a:r>
              <a:rPr lang="tr-TR" dirty="0" smtClean="0">
                <a:solidFill>
                  <a:schemeClr val="tx2"/>
                </a:solidFill>
                <a:latin typeface="+mj-lt"/>
              </a:rPr>
              <a:t> </a:t>
            </a:r>
            <a:r>
              <a:rPr lang="zh-CN" altLang="en-US" dirty="0" smtClean="0">
                <a:solidFill>
                  <a:schemeClr val="tx2"/>
                </a:solidFill>
                <a:latin typeface="+mj-lt"/>
              </a:rPr>
              <a:t>（</a:t>
            </a:r>
            <a:r>
              <a:rPr lang="tr-TR" dirty="0" smtClean="0">
                <a:solidFill>
                  <a:schemeClr val="tx2"/>
                </a:solidFill>
                <a:latin typeface="+mj-lt"/>
              </a:rPr>
              <a:t> </a:t>
            </a:r>
            <a:r>
              <a:rPr lang="tr-TR" i="1" dirty="0" smtClean="0">
                <a:solidFill>
                  <a:schemeClr val="tx2"/>
                </a:solidFill>
                <a:latin typeface="+mj-lt"/>
              </a:rPr>
              <a:t>N</a:t>
            </a:r>
            <a:r>
              <a:rPr lang="tr-TR" i="1" baseline="-25000" dirty="0" smtClean="0">
                <a:solidFill>
                  <a:schemeClr val="tx2"/>
                </a:solidFill>
                <a:latin typeface="+mj-lt"/>
              </a:rPr>
              <a:t>m</a:t>
            </a:r>
            <a:r>
              <a:rPr lang="tr-TR" dirty="0" smtClean="0">
                <a:solidFill>
                  <a:schemeClr val="tx2"/>
                </a:solidFill>
                <a:latin typeface="+mj-lt"/>
              </a:rPr>
              <a:t> </a:t>
            </a:r>
            <a:r>
              <a:rPr lang="zh-CN" altLang="en-US" dirty="0" smtClean="0">
                <a:solidFill>
                  <a:schemeClr val="tx2"/>
                </a:solidFill>
                <a:latin typeface="+mj-lt"/>
              </a:rPr>
              <a:t>中）个进入分支</a:t>
            </a:r>
            <a:r>
              <a:rPr lang="tr-TR" dirty="0" smtClean="0">
                <a:solidFill>
                  <a:schemeClr val="tx2"/>
                </a:solidFill>
                <a:latin typeface="+mj-lt"/>
              </a:rPr>
              <a:t> </a:t>
            </a:r>
            <a:r>
              <a:rPr lang="tr-TR" i="1" dirty="0" smtClean="0">
                <a:solidFill>
                  <a:schemeClr val="tx2"/>
                </a:solidFill>
                <a:latin typeface="+mj-lt"/>
              </a:rPr>
              <a:t>j. N</a:t>
            </a:r>
            <a:r>
              <a:rPr lang="tr-TR" i="1" baseline="30000" dirty="0" smtClean="0">
                <a:solidFill>
                  <a:schemeClr val="tx2"/>
                </a:solidFill>
                <a:latin typeface="+mj-lt"/>
              </a:rPr>
              <a:t>i</a:t>
            </a:r>
            <a:r>
              <a:rPr lang="tr-TR" i="1" baseline="-25000" dirty="0" smtClean="0">
                <a:solidFill>
                  <a:schemeClr val="tx2"/>
                </a:solidFill>
                <a:latin typeface="+mj-lt"/>
              </a:rPr>
              <a:t>mj</a:t>
            </a:r>
            <a:r>
              <a:rPr lang="tr-TR" dirty="0" smtClean="0">
                <a:solidFill>
                  <a:schemeClr val="tx2"/>
                </a:solidFill>
                <a:latin typeface="+mj-lt"/>
              </a:rPr>
              <a:t> </a:t>
            </a:r>
            <a:r>
              <a:rPr lang="zh-CN" altLang="en-US" dirty="0" smtClean="0">
                <a:solidFill>
                  <a:schemeClr val="tx2"/>
                </a:solidFill>
                <a:latin typeface="+mj-lt"/>
              </a:rPr>
              <a:t>个属于</a:t>
            </a:r>
            <a:r>
              <a:rPr lang="tr-TR" dirty="0" smtClean="0">
                <a:solidFill>
                  <a:schemeClr val="tx2"/>
                </a:solidFill>
                <a:latin typeface="+mj-lt"/>
              </a:rPr>
              <a:t>C</a:t>
            </a:r>
            <a:r>
              <a:rPr lang="tr-TR" i="1" baseline="-25000" dirty="0" smtClean="0">
                <a:solidFill>
                  <a:schemeClr val="tx2"/>
                </a:solidFill>
                <a:latin typeface="+mj-lt"/>
              </a:rPr>
              <a:t>i</a:t>
            </a:r>
            <a:endParaRPr lang="tr-TR" dirty="0" smtClean="0">
              <a:solidFill>
                <a:schemeClr val="tx2"/>
              </a:solidFill>
              <a:latin typeface="+mj-lt"/>
            </a:endParaRPr>
          </a:p>
          <a:p>
            <a:endParaRPr lang="tr-TR" dirty="0">
              <a:solidFill>
                <a:schemeClr val="tx2"/>
              </a:solidFill>
              <a:latin typeface="+mj-lt"/>
            </a:endParaRPr>
          </a:p>
          <a:p>
            <a:endParaRPr lang="tr-TR" dirty="0">
              <a:solidFill>
                <a:schemeClr val="tx2"/>
              </a:solidFill>
              <a:latin typeface="+mj-lt"/>
            </a:endParaRPr>
          </a:p>
          <a:p>
            <a:endParaRPr lang="tr-TR" dirty="0">
              <a:solidFill>
                <a:schemeClr val="tx2"/>
              </a:solidFill>
              <a:latin typeface="+mj-lt"/>
            </a:endParaRPr>
          </a:p>
          <a:p>
            <a:endParaRPr lang="tr-TR" dirty="0">
              <a:solidFill>
                <a:schemeClr val="tx2"/>
              </a:solidFill>
              <a:latin typeface="+mj-lt"/>
            </a:endParaRPr>
          </a:p>
          <a:p>
            <a:r>
              <a:rPr lang="zh-CN" altLang="en-US" dirty="0" smtClean="0">
                <a:solidFill>
                  <a:schemeClr val="tx2"/>
                </a:solidFill>
                <a:latin typeface="+mj-lt"/>
              </a:rPr>
              <a:t>找到一个变量（属性）使得分支后不纯度最小</a:t>
            </a:r>
            <a:r>
              <a:rPr lang="tr-TR" dirty="0" smtClean="0">
                <a:solidFill>
                  <a:schemeClr val="tx2"/>
                </a:solidFill>
                <a:latin typeface="+mj-lt"/>
              </a:rPr>
              <a:t>(</a:t>
            </a:r>
            <a:r>
              <a:rPr lang="zh-CN" altLang="en-US" dirty="0" smtClean="0">
                <a:solidFill>
                  <a:schemeClr val="tx2"/>
                </a:solidFill>
                <a:latin typeface="+mj-lt"/>
              </a:rPr>
              <a:t>在所有变量中</a:t>
            </a:r>
            <a:r>
              <a:rPr lang="tr-TR" dirty="0" smtClean="0">
                <a:solidFill>
                  <a:schemeClr val="tx2"/>
                </a:solidFill>
                <a:latin typeface="+mj-lt"/>
              </a:rPr>
              <a:t> – </a:t>
            </a:r>
            <a:r>
              <a:rPr lang="zh-CN" altLang="en-US" dirty="0" smtClean="0">
                <a:solidFill>
                  <a:schemeClr val="tx2"/>
                </a:solidFill>
                <a:latin typeface="+mj-lt"/>
              </a:rPr>
              <a:t>对于数值变量是找到划分点位置</a:t>
            </a:r>
            <a:r>
              <a:rPr lang="tr-TR" dirty="0" smtClean="0">
                <a:solidFill>
                  <a:schemeClr val="tx2"/>
                </a:solidFill>
                <a:latin typeface="+mj-lt"/>
              </a:rPr>
              <a:t>)</a:t>
            </a:r>
            <a:endParaRPr lang="tr-TR" i="1" baseline="-25000" dirty="0">
              <a:solidFill>
                <a:schemeClr val="tx2"/>
              </a:solidFill>
              <a:latin typeface="+mj-lt"/>
            </a:endParaRPr>
          </a:p>
        </p:txBody>
      </p:sp>
      <p:sp>
        <p:nvSpPr>
          <p:cNvPr id="348162" name="Rectangle 2"/>
          <p:cNvSpPr>
            <a:spLocks noGrp="1" noChangeArrowheads="1"/>
          </p:cNvSpPr>
          <p:nvPr>
            <p:ph type="title"/>
          </p:nvPr>
        </p:nvSpPr>
        <p:spPr/>
        <p:txBody>
          <a:bodyPr/>
          <a:lstStyle/>
          <a:p>
            <a:r>
              <a:rPr lang="zh-CN" altLang="en-US" dirty="0" smtClean="0"/>
              <a:t>最佳划分</a:t>
            </a:r>
            <a:endParaRPr lang="tr-TR" dirty="0"/>
          </a:p>
        </p:txBody>
      </p:sp>
      <p:graphicFrame>
        <p:nvGraphicFramePr>
          <p:cNvPr id="348166" name="Object 6"/>
          <p:cNvGraphicFramePr>
            <a:graphicFrameLocks noGrp="1" noChangeAspect="1"/>
          </p:cNvGraphicFramePr>
          <p:nvPr>
            <p:ph idx="1"/>
          </p:nvPr>
        </p:nvGraphicFramePr>
        <p:xfrm>
          <a:off x="3143240" y="3214686"/>
          <a:ext cx="2913063" cy="938213"/>
        </p:xfrm>
        <a:graphic>
          <a:graphicData uri="http://schemas.openxmlformats.org/presentationml/2006/ole">
            <mc:AlternateContent xmlns:mc="http://schemas.openxmlformats.org/markup-compatibility/2006">
              <mc:Choice xmlns:v="urn:schemas-microsoft-com:vml" Requires="v">
                <p:oleObj spid="_x0000_s348243" name="Equation" r:id="rId3" imgW="1498320" imgH="482400" progId="Equation.3">
                  <p:embed/>
                </p:oleObj>
              </mc:Choice>
              <mc:Fallback>
                <p:oleObj name="Equation" r:id="rId3" imgW="1498320" imgH="48240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3214686"/>
                        <a:ext cx="2913063" cy="938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4"/>
          <p:cNvSpPr>
            <a:spLocks noGrp="1"/>
          </p:cNvSpPr>
          <p:nvPr>
            <p:ph type="sldNum" sz="quarter" idx="12"/>
          </p:nvPr>
        </p:nvSpPr>
        <p:spPr/>
        <p:txBody>
          <a:bodyPr/>
          <a:lstStyle/>
          <a:p>
            <a:fld id="{55EF7AAF-5E6B-4622-8B02-2B6C4703C2FB}" type="slidenum">
              <a:rPr lang="tr-TR"/>
              <a:pPr/>
              <a:t>6</a:t>
            </a:fld>
            <a:endParaRPr lang="tr-TR" dirty="0"/>
          </a:p>
        </p:txBody>
      </p:sp>
      <p:graphicFrame>
        <p:nvGraphicFramePr>
          <p:cNvPr id="348168" name="Object 8"/>
          <p:cNvGraphicFramePr>
            <a:graphicFrameLocks noGrp="1" noChangeAspect="1"/>
          </p:cNvGraphicFramePr>
          <p:nvPr>
            <p:ph sz="quarter" idx="4294967295"/>
          </p:nvPr>
        </p:nvGraphicFramePr>
        <p:xfrm>
          <a:off x="2786050" y="4071942"/>
          <a:ext cx="3433763" cy="917575"/>
        </p:xfrm>
        <a:graphic>
          <a:graphicData uri="http://schemas.openxmlformats.org/presentationml/2006/ole">
            <mc:AlternateContent xmlns:mc="http://schemas.openxmlformats.org/markup-compatibility/2006">
              <mc:Choice xmlns:v="urn:schemas-microsoft-com:vml" Requires="v">
                <p:oleObj spid="_x0000_s348244" name="Equation" r:id="rId5" imgW="1663560" imgH="444240" progId="Equation.3">
                  <p:embed/>
                </p:oleObj>
              </mc:Choice>
              <mc:Fallback>
                <p:oleObj name="Equation" r:id="rId5" imgW="1663560" imgH="44424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6050" y="4071942"/>
                        <a:ext cx="3433763" cy="91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2"/>
          <p:cNvSpPr>
            <a:spLocks noGrp="1"/>
          </p:cNvSpPr>
          <p:nvPr>
            <p:ph type="sldNum" sz="quarter" idx="12"/>
          </p:nvPr>
        </p:nvSpPr>
        <p:spPr/>
        <p:txBody>
          <a:bodyPr/>
          <a:lstStyle/>
          <a:p>
            <a:fld id="{B9DFD801-1E90-4A63-9439-3761963EB16D}" type="slidenum">
              <a:rPr lang="tr-TR"/>
              <a:pPr/>
              <a:t>7</a:t>
            </a:fld>
            <a:endParaRPr lang="tr-TR"/>
          </a:p>
        </p:txBody>
      </p:sp>
      <p:pic>
        <p:nvPicPr>
          <p:cNvPr id="349189" name="Picture 5"/>
          <p:cNvPicPr>
            <a:picLocks noChangeAspect="1" noChangeArrowheads="1"/>
          </p:cNvPicPr>
          <p:nvPr/>
        </p:nvPicPr>
        <p:blipFill>
          <a:blip r:embed="rId2" cstate="print"/>
          <a:srcRect/>
          <a:stretch>
            <a:fillRect/>
          </a:stretch>
        </p:blipFill>
        <p:spPr bwMode="auto">
          <a:xfrm>
            <a:off x="1619250" y="188913"/>
            <a:ext cx="6200775" cy="6477000"/>
          </a:xfrm>
          <a:prstGeom prst="rect">
            <a:avLst/>
          </a:prstGeom>
          <a:noFill/>
          <a:ln w="9525">
            <a:noFill/>
            <a:miter lim="800000"/>
            <a:headEnd/>
            <a:tailEnd/>
          </a:ln>
          <a:effectLst/>
        </p:spPr>
      </p:pic>
      <p:sp>
        <p:nvSpPr>
          <p:cNvPr id="349190" name="Rectangle 6"/>
          <p:cNvSpPr>
            <a:spLocks noChangeArrowheads="1"/>
          </p:cNvSpPr>
          <p:nvPr/>
        </p:nvSpPr>
        <p:spPr bwMode="auto">
          <a:xfrm>
            <a:off x="2555875" y="2349500"/>
            <a:ext cx="1944688" cy="358775"/>
          </a:xfrm>
          <a:prstGeom prst="rect">
            <a:avLst/>
          </a:prstGeom>
          <a:noFill/>
          <a:ln w="9525">
            <a:solidFill>
              <a:srgbClr val="FF0000"/>
            </a:solidFill>
            <a:miter lim="800000"/>
            <a:headEnd/>
            <a:tailEnd/>
          </a:ln>
          <a:effectLst/>
        </p:spPr>
        <p:txBody>
          <a:bodyPr wrap="none" anchor="ctr"/>
          <a:lstStyle/>
          <a:p>
            <a:endParaRPr lang="tr-TR"/>
          </a:p>
        </p:txBody>
      </p:sp>
      <p:sp>
        <p:nvSpPr>
          <p:cNvPr id="349191" name="Rectangle 7"/>
          <p:cNvSpPr>
            <a:spLocks noChangeArrowheads="1"/>
          </p:cNvSpPr>
          <p:nvPr/>
        </p:nvSpPr>
        <p:spPr bwMode="auto">
          <a:xfrm>
            <a:off x="1908175" y="260350"/>
            <a:ext cx="1944688" cy="358775"/>
          </a:xfrm>
          <a:prstGeom prst="rect">
            <a:avLst/>
          </a:prstGeom>
          <a:noFill/>
          <a:ln w="9525">
            <a:solidFill>
              <a:srgbClr val="FF0000"/>
            </a:solidFill>
            <a:miter lim="800000"/>
            <a:headEnd/>
            <a:tailEnd/>
          </a:ln>
          <a:effectLst/>
        </p:spPr>
        <p:txBody>
          <a:bodyPr wrap="none" anchor="ctr"/>
          <a:lstStyle/>
          <a:p>
            <a:endParaRPr lang="tr-TR"/>
          </a:p>
        </p:txBody>
      </p:sp>
      <p:sp>
        <p:nvSpPr>
          <p:cNvPr id="349193" name="Rectangle 9"/>
          <p:cNvSpPr>
            <a:spLocks noChangeArrowheads="1"/>
          </p:cNvSpPr>
          <p:nvPr/>
        </p:nvSpPr>
        <p:spPr bwMode="auto">
          <a:xfrm>
            <a:off x="2987675" y="4149725"/>
            <a:ext cx="3168650" cy="285750"/>
          </a:xfrm>
          <a:prstGeom prst="rect">
            <a:avLst/>
          </a:prstGeom>
          <a:noFill/>
          <a:ln w="9525">
            <a:solidFill>
              <a:srgbClr val="66FF33"/>
            </a:solidFill>
            <a:miter lim="800000"/>
            <a:headEnd/>
            <a:tailEnd/>
          </a:ln>
          <a:effectLst/>
        </p:spPr>
        <p:txBody>
          <a:bodyPr wrap="none" anchor="ctr"/>
          <a:lstStyle/>
          <a:p>
            <a:endParaRPr lang="tr-TR"/>
          </a:p>
        </p:txBody>
      </p:sp>
      <p:sp>
        <p:nvSpPr>
          <p:cNvPr id="349194" name="Rectangle 10"/>
          <p:cNvSpPr>
            <a:spLocks noChangeArrowheads="1"/>
          </p:cNvSpPr>
          <p:nvPr/>
        </p:nvSpPr>
        <p:spPr bwMode="auto">
          <a:xfrm>
            <a:off x="3276600" y="5589588"/>
            <a:ext cx="3168650" cy="285750"/>
          </a:xfrm>
          <a:prstGeom prst="rect">
            <a:avLst/>
          </a:prstGeom>
          <a:noFill/>
          <a:ln w="9525">
            <a:solidFill>
              <a:srgbClr val="66FF33"/>
            </a:solidFill>
            <a:miter lim="800000"/>
            <a:headEnd/>
            <a:tailEnd/>
          </a:ln>
          <a:effectLst/>
        </p:spPr>
        <p:txBody>
          <a:bodyPr wrap="none" anchor="ctr"/>
          <a:lstStyle/>
          <a:p>
            <a:endParaRPr lang="tr-TR"/>
          </a:p>
        </p:txBody>
      </p:sp>
      <p:sp>
        <p:nvSpPr>
          <p:cNvPr id="349195" name="Rectangle 11"/>
          <p:cNvSpPr>
            <a:spLocks noChangeArrowheads="1"/>
          </p:cNvSpPr>
          <p:nvPr/>
        </p:nvSpPr>
        <p:spPr bwMode="auto">
          <a:xfrm>
            <a:off x="2916238" y="5013325"/>
            <a:ext cx="2519362" cy="287338"/>
          </a:xfrm>
          <a:prstGeom prst="rect">
            <a:avLst/>
          </a:prstGeom>
          <a:noFill/>
          <a:ln w="9525">
            <a:solidFill>
              <a:srgbClr val="FF0000"/>
            </a:solidFill>
            <a:miter lim="800000"/>
            <a:headEnd/>
            <a:tailEnd/>
          </a:ln>
          <a:effectLst/>
        </p:spPr>
        <p:txBody>
          <a:bodyPr wrap="none" anchor="ctr"/>
          <a:lstStyle/>
          <a:p>
            <a:endParaRPr lang="tr-T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BC1EF64-D606-463F-A15D-27ACF4C93F34}" type="slidenum">
              <a:rPr lang="tr-TR" smtClean="0"/>
              <a:pPr/>
              <a:t>8</a:t>
            </a:fld>
            <a:endParaRPr lang="tr-TR"/>
          </a:p>
        </p:txBody>
      </p:sp>
      <p:sp>
        <p:nvSpPr>
          <p:cNvPr id="4" name="Rectangle 2"/>
          <p:cNvSpPr txBox="1">
            <a:spLocks noChangeArrowheads="1"/>
          </p:cNvSpPr>
          <p:nvPr/>
        </p:nvSpPr>
        <p:spPr>
          <a:xfrm>
            <a:off x="457200" y="704088"/>
            <a:ext cx="8229600" cy="1143000"/>
          </a:xfrm>
          <a:prstGeom prst="rect">
            <a:avLst/>
          </a:prstGeom>
        </p:spPr>
        <p:txBody>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fontAlgn="auto">
              <a:spcAft>
                <a:spcPts val="0"/>
              </a:spcAft>
            </a:pPr>
            <a:r>
              <a:rPr lang="zh-CN" altLang="en-US" dirty="0" smtClean="0"/>
              <a:t>节点不纯性度量</a:t>
            </a:r>
            <a:endParaRPr lang="tr-TR" dirty="0"/>
          </a:p>
        </p:txBody>
      </p:sp>
      <mc:AlternateContent xmlns:mc="http://schemas.openxmlformats.org/markup-compatibility/2006" xmlns:a14="http://schemas.microsoft.com/office/drawing/2010/main">
        <mc:Choice Requires="a14">
          <p:sp>
            <p:nvSpPr>
              <p:cNvPr id="6" name="TextBox 5"/>
              <p:cNvSpPr txBox="1"/>
              <p:nvPr/>
            </p:nvSpPr>
            <p:spPr>
              <a:xfrm>
                <a:off x="607762" y="2060848"/>
                <a:ext cx="8075240" cy="3397277"/>
              </a:xfrm>
              <a:prstGeom prst="rect">
                <a:avLst/>
              </a:prstGeom>
              <a:noFill/>
            </p:spPr>
            <p:txBody>
              <a:bodyPr wrap="square" rtlCol="0">
                <a:spAutoFit/>
              </a:bodyPr>
              <a:lstStyle/>
              <a:p>
                <a:r>
                  <a:rPr lang="zh-CN" altLang="en-US" sz="2000" dirty="0" smtClean="0"/>
                  <a:t>不纯性度量：</a:t>
                </a:r>
                <a:endParaRPr lang="en-US" altLang="zh-CN" sz="2000" dirty="0" smtClean="0"/>
              </a:p>
              <a:p>
                <a:r>
                  <a:rPr lang="zh-CN" altLang="en-US" sz="2000" dirty="0" smtClean="0"/>
                  <a:t>对于两类问题，</a:t>
                </a:r>
                <a:r>
                  <a:rPr lang="en-US" altLang="zh-CN" sz="2000" dirty="0" smtClean="0"/>
                  <a:t>p,1-p</a:t>
                </a:r>
                <a:r>
                  <a:rPr lang="zh-CN" altLang="en-US" sz="2000" dirty="0" smtClean="0"/>
                  <a:t>分别是两的类概率，任意满足下列条件的函数</a:t>
                </a:r>
                <a14:m>
                  <m:oMath xmlns:m="http://schemas.openxmlformats.org/officeDocument/2006/math">
                    <m:r>
                      <a:rPr lang="zh-CN" altLang="en-US" sz="2000" i="1" smtClean="0">
                        <a:latin typeface="Cambria Math"/>
                      </a:rPr>
                      <m:t>𝜙</m:t>
                    </m:r>
                    <m:r>
                      <a:rPr lang="en-US" altLang="zh-CN" sz="2000" b="0" i="1" smtClean="0">
                        <a:latin typeface="Cambria Math"/>
                      </a:rPr>
                      <m:t>(</m:t>
                    </m:r>
                    <m:r>
                      <a:rPr lang="en-US" altLang="zh-CN" sz="2000" b="0" i="1" smtClean="0">
                        <a:latin typeface="Cambria Math"/>
                      </a:rPr>
                      <m:t>𝑝</m:t>
                    </m:r>
                    <m:r>
                      <a:rPr lang="en-US" altLang="zh-CN" sz="2000" b="0" i="1" smtClean="0">
                        <a:latin typeface="Cambria Math"/>
                      </a:rPr>
                      <m:t>,1−</m:t>
                    </m:r>
                    <m:r>
                      <a:rPr lang="en-US" altLang="zh-CN" sz="2000" b="0" i="1" smtClean="0">
                        <a:latin typeface="Cambria Math"/>
                      </a:rPr>
                      <m:t>𝑝</m:t>
                    </m:r>
                    <m:r>
                      <a:rPr lang="en-US" altLang="zh-CN" sz="2000" b="0" i="1" smtClean="0">
                        <a:latin typeface="Cambria Math"/>
                      </a:rPr>
                      <m:t>)</m:t>
                    </m:r>
                  </m:oMath>
                </a14:m>
                <a:r>
                  <a:rPr lang="zh-CN" altLang="en-US" sz="2000" dirty="0" smtClean="0"/>
                  <a:t>均可</a:t>
                </a:r>
                <a:endParaRPr lang="en-US" altLang="zh-CN" sz="2000" dirty="0" smtClean="0"/>
              </a:p>
              <a:p>
                <a:r>
                  <a:rPr lang="zh-CN" altLang="en-US" sz="2000" dirty="0" smtClean="0"/>
                  <a:t>对于任意</a:t>
                </a:r>
                <a14:m>
                  <m:oMath xmlns:m="http://schemas.openxmlformats.org/officeDocument/2006/math">
                    <m:r>
                      <m:rPr>
                        <m:sty m:val="p"/>
                      </m:rPr>
                      <a:rPr lang="en-US" altLang="zh-CN" sz="2000" dirty="0">
                        <a:latin typeface="Cambria Math"/>
                      </a:rPr>
                      <m:t>p</m:t>
                    </m:r>
                    <m:r>
                      <a:rPr lang="en-US" altLang="zh-CN" sz="2000" i="1" dirty="0" smtClean="0">
                        <a:latin typeface="Cambria Math"/>
                        <a:ea typeface="Cambria Math"/>
                      </a:rPr>
                      <m:t>∈</m:t>
                    </m:r>
                    <m:d>
                      <m:dPr>
                        <m:begChr m:val="["/>
                        <m:endChr m:val="]"/>
                        <m:ctrlPr>
                          <a:rPr lang="en-US" altLang="zh-CN" sz="2000" b="0" i="1" dirty="0" smtClean="0">
                            <a:latin typeface="Cambria Math"/>
                            <a:ea typeface="Cambria Math"/>
                          </a:rPr>
                        </m:ctrlPr>
                      </m:dPr>
                      <m:e>
                        <m:r>
                          <a:rPr lang="en-US" altLang="zh-CN" sz="2000" b="0" i="1" dirty="0" smtClean="0">
                            <a:latin typeface="Cambria Math"/>
                            <a:ea typeface="Cambria Math"/>
                          </a:rPr>
                          <m:t>0,1</m:t>
                        </m:r>
                      </m:e>
                    </m:d>
                    <m:r>
                      <a:rPr lang="en-US" altLang="zh-CN" sz="2000" b="0" i="1" dirty="0" smtClean="0">
                        <a:latin typeface="Cambria Math"/>
                        <a:ea typeface="Cambria Math"/>
                      </a:rPr>
                      <m:t>,</m:t>
                    </m:r>
                  </m:oMath>
                </a14:m>
                <a:r>
                  <a:rPr lang="zh-CN" altLang="en-US" sz="2000" dirty="0" smtClean="0"/>
                  <a:t> </a:t>
                </a:r>
                <a14:m>
                  <m:oMath xmlns:m="http://schemas.openxmlformats.org/officeDocument/2006/math">
                    <m:r>
                      <a:rPr lang="zh-CN" altLang="en-US" sz="2000" i="1" dirty="0" smtClean="0">
                        <a:latin typeface="Cambria Math"/>
                      </a:rPr>
                      <m:t>𝜙</m:t>
                    </m:r>
                    <m:d>
                      <m:dPr>
                        <m:ctrlPr>
                          <a:rPr lang="en-US" altLang="zh-CN" sz="2000" b="0" i="1" dirty="0" smtClean="0">
                            <a:latin typeface="Cambria Math"/>
                          </a:rPr>
                        </m:ctrlPr>
                      </m:dPr>
                      <m:e>
                        <m:f>
                          <m:fPr>
                            <m:ctrlPr>
                              <a:rPr lang="en-US" altLang="zh-CN" sz="2000" b="0" i="1" dirty="0" smtClean="0">
                                <a:latin typeface="Cambria Math"/>
                              </a:rPr>
                            </m:ctrlPr>
                          </m:fPr>
                          <m:num>
                            <m:r>
                              <a:rPr lang="en-US" altLang="zh-CN" sz="2000" b="0" i="1" dirty="0" smtClean="0">
                                <a:latin typeface="Cambria Math"/>
                              </a:rPr>
                              <m:t>1</m:t>
                            </m:r>
                          </m:num>
                          <m:den>
                            <m:r>
                              <a:rPr lang="en-US" altLang="zh-CN" sz="2000" b="0" i="1" dirty="0" smtClean="0">
                                <a:latin typeface="Cambria Math"/>
                              </a:rPr>
                              <m:t>2</m:t>
                            </m:r>
                          </m:den>
                        </m:f>
                        <m:r>
                          <a:rPr lang="en-US" altLang="zh-CN" sz="2000" b="0" i="1" dirty="0" smtClean="0">
                            <a:latin typeface="Cambria Math"/>
                          </a:rPr>
                          <m:t>,</m:t>
                        </m:r>
                        <m:f>
                          <m:fPr>
                            <m:ctrlPr>
                              <a:rPr lang="en-US" altLang="zh-CN" sz="2000" b="0" i="1" dirty="0" smtClean="0">
                                <a:latin typeface="Cambria Math"/>
                              </a:rPr>
                            </m:ctrlPr>
                          </m:fPr>
                          <m:num>
                            <m:r>
                              <a:rPr lang="en-US" altLang="zh-CN" sz="2000" b="0" i="1" dirty="0" smtClean="0">
                                <a:latin typeface="Cambria Math"/>
                              </a:rPr>
                              <m:t>1</m:t>
                            </m:r>
                          </m:num>
                          <m:den>
                            <m:r>
                              <a:rPr lang="en-US" altLang="zh-CN" sz="2000" b="0" i="1" dirty="0" smtClean="0">
                                <a:latin typeface="Cambria Math"/>
                              </a:rPr>
                              <m:t>2</m:t>
                            </m:r>
                          </m:den>
                        </m:f>
                      </m:e>
                    </m:d>
                    <m:r>
                      <a:rPr lang="en-US" altLang="zh-CN" sz="2000" b="0" i="1" dirty="0" smtClean="0">
                        <a:latin typeface="Cambria Math"/>
                        <a:ea typeface="Cambria Math"/>
                      </a:rPr>
                      <m:t>≥</m:t>
                    </m:r>
                    <m:r>
                      <a:rPr lang="zh-CN" altLang="en-US" sz="2000" b="0" i="1" dirty="0" smtClean="0">
                        <a:latin typeface="Cambria Math"/>
                        <a:ea typeface="Cambria Math"/>
                      </a:rPr>
                      <m:t>𝜙</m:t>
                    </m:r>
                    <m:d>
                      <m:dPr>
                        <m:ctrlPr>
                          <a:rPr lang="en-US" altLang="zh-CN" sz="2000" b="0" i="1" dirty="0" smtClean="0">
                            <a:latin typeface="Cambria Math"/>
                            <a:ea typeface="Cambria Math"/>
                          </a:rPr>
                        </m:ctrlPr>
                      </m:dPr>
                      <m:e>
                        <m:r>
                          <a:rPr lang="en-US" altLang="zh-CN" sz="2000" b="0" i="1" dirty="0" smtClean="0">
                            <a:latin typeface="Cambria Math"/>
                            <a:ea typeface="Cambria Math"/>
                          </a:rPr>
                          <m:t>𝑝</m:t>
                        </m:r>
                        <m:r>
                          <a:rPr lang="en-US" altLang="zh-CN" sz="2000" b="0" i="1" dirty="0" smtClean="0">
                            <a:latin typeface="Cambria Math"/>
                            <a:ea typeface="Cambria Math"/>
                          </a:rPr>
                          <m:t>,1−</m:t>
                        </m:r>
                        <m:r>
                          <a:rPr lang="en-US" altLang="zh-CN" sz="2000" b="0" i="1" dirty="0" smtClean="0">
                            <a:latin typeface="Cambria Math"/>
                            <a:ea typeface="Cambria Math"/>
                          </a:rPr>
                          <m:t>𝑝</m:t>
                        </m:r>
                      </m:e>
                    </m:d>
                  </m:oMath>
                </a14:m>
                <a:endParaRPr lang="en-US" altLang="zh-CN" sz="2000" b="0" i="1" dirty="0" smtClean="0">
                  <a:latin typeface="Cambria Math"/>
                  <a:ea typeface="Cambria Math"/>
                </a:endParaRPr>
              </a:p>
              <a:p>
                <a:pPr algn="just"/>
                <a14:m>
                  <m:oMathPara xmlns:m="http://schemas.openxmlformats.org/officeDocument/2006/math">
                    <m:oMathParaPr>
                      <m:jc m:val="left"/>
                    </m:oMathParaPr>
                    <m:oMath xmlns:m="http://schemas.openxmlformats.org/officeDocument/2006/math">
                      <m:r>
                        <a:rPr lang="zh-CN" altLang="en-US" sz="2000" i="1" smtClean="0">
                          <a:latin typeface="Cambria Math"/>
                        </a:rPr>
                        <m:t>𝜙</m:t>
                      </m:r>
                      <m:d>
                        <m:dPr>
                          <m:ctrlPr>
                            <a:rPr lang="en-US" altLang="zh-CN" sz="2000" b="0" i="1" smtClean="0">
                              <a:latin typeface="Cambria Math"/>
                            </a:rPr>
                          </m:ctrlPr>
                        </m:dPr>
                        <m:e>
                          <m:r>
                            <a:rPr lang="en-US" altLang="zh-CN" sz="2000" b="0" i="1" smtClean="0">
                              <a:latin typeface="Cambria Math"/>
                            </a:rPr>
                            <m:t>0,1</m:t>
                          </m:r>
                        </m:e>
                      </m:d>
                      <m:r>
                        <a:rPr lang="en-US" altLang="zh-CN" sz="2000" b="0" i="1" smtClean="0">
                          <a:latin typeface="Cambria Math"/>
                        </a:rPr>
                        <m:t>=</m:t>
                      </m:r>
                      <m:r>
                        <a:rPr lang="zh-CN" altLang="en-US" sz="2000" b="0" i="1" smtClean="0">
                          <a:latin typeface="Cambria Math"/>
                        </a:rPr>
                        <m:t>𝜙</m:t>
                      </m:r>
                      <m:d>
                        <m:dPr>
                          <m:ctrlPr>
                            <a:rPr lang="en-US" altLang="zh-CN" sz="2000" b="0" i="1" smtClean="0">
                              <a:latin typeface="Cambria Math"/>
                            </a:rPr>
                          </m:ctrlPr>
                        </m:dPr>
                        <m:e>
                          <m:r>
                            <a:rPr lang="en-US" altLang="zh-CN" sz="2000" b="0" i="1" smtClean="0">
                              <a:latin typeface="Cambria Math"/>
                            </a:rPr>
                            <m:t>1,0</m:t>
                          </m:r>
                        </m:e>
                      </m:d>
                      <m:r>
                        <a:rPr lang="en-US" altLang="zh-CN" sz="2000" b="0" i="1" smtClean="0">
                          <a:latin typeface="Cambria Math"/>
                        </a:rPr>
                        <m:t>=0</m:t>
                      </m:r>
                    </m:oMath>
                  </m:oMathPara>
                </a14:m>
                <a:endParaRPr lang="en-US" altLang="zh-CN" sz="2000" dirty="0" smtClean="0"/>
              </a:p>
              <a:p>
                <a:r>
                  <a:rPr lang="zh-CN" altLang="en-US" sz="2000" dirty="0" smtClean="0"/>
                  <a:t>当</a:t>
                </a:r>
                <a:r>
                  <a:rPr lang="en-US" altLang="zh-CN" sz="2000" dirty="0" err="1" smtClean="0"/>
                  <a:t>p</a:t>
                </a:r>
                <a:r>
                  <a:rPr lang="zh-CN" altLang="en-US" sz="2000" dirty="0" smtClean="0"/>
                  <a:t>在</a:t>
                </a:r>
                <a:r>
                  <a:rPr lang="en-US" altLang="zh-CN" sz="2000" dirty="0" smtClean="0"/>
                  <a:t>[0,1/2]</a:t>
                </a:r>
                <a:r>
                  <a:rPr lang="zh-CN" altLang="en-US" sz="2000" dirty="0"/>
                  <a:t>上时，</a:t>
                </a:r>
                <a14:m>
                  <m:oMath xmlns:m="http://schemas.openxmlformats.org/officeDocument/2006/math">
                    <m:r>
                      <a:rPr lang="zh-CN" altLang="en-US" sz="2000" i="1" smtClean="0">
                        <a:latin typeface="Cambria Math"/>
                      </a:rPr>
                      <m:t>𝜙</m:t>
                    </m:r>
                    <m:r>
                      <a:rPr lang="en-US" altLang="zh-CN" sz="2000" b="0" i="1" smtClean="0">
                        <a:latin typeface="Cambria Math"/>
                      </a:rPr>
                      <m:t>(</m:t>
                    </m:r>
                    <m:r>
                      <a:rPr lang="en-US" altLang="zh-CN" sz="2000" b="0" i="1" smtClean="0">
                        <a:latin typeface="Cambria Math"/>
                      </a:rPr>
                      <m:t>𝑝</m:t>
                    </m:r>
                    <m:r>
                      <a:rPr lang="en-US" altLang="zh-CN" sz="2000" b="0" i="1" smtClean="0">
                        <a:latin typeface="Cambria Math"/>
                      </a:rPr>
                      <m:t>,1−</m:t>
                    </m:r>
                    <m:r>
                      <a:rPr lang="en-US" altLang="zh-CN" sz="2000" b="0" i="1" smtClean="0">
                        <a:latin typeface="Cambria Math"/>
                      </a:rPr>
                      <m:t>𝑝</m:t>
                    </m:r>
                    <m:r>
                      <a:rPr lang="en-US" altLang="zh-CN" sz="2000" b="0" i="1" smtClean="0">
                        <a:latin typeface="Cambria Math"/>
                      </a:rPr>
                      <m:t>)</m:t>
                    </m:r>
                  </m:oMath>
                </a14:m>
                <a:r>
                  <a:rPr lang="zh-CN" altLang="en-US" sz="2000" dirty="0" smtClean="0"/>
                  <a:t>是递增的，而当</a:t>
                </a:r>
                <a:r>
                  <a:rPr lang="en-US" altLang="zh-CN" sz="2000" dirty="0" smtClean="0"/>
                  <a:t>p</a:t>
                </a:r>
                <a:r>
                  <a:rPr lang="zh-CN" altLang="en-US" sz="2000" dirty="0" smtClean="0"/>
                  <a:t>在</a:t>
                </a:r>
                <a:r>
                  <a:rPr lang="en-US" altLang="zh-CN" sz="2000" dirty="0" smtClean="0"/>
                  <a:t>[1/2,1]</a:t>
                </a:r>
                <a:r>
                  <a:rPr lang="zh-CN" altLang="en-US" sz="2000" dirty="0" smtClean="0"/>
                  <a:t>上时，</a:t>
                </a:r>
                <a14:m>
                  <m:oMath xmlns:m="http://schemas.openxmlformats.org/officeDocument/2006/math">
                    <m:r>
                      <a:rPr lang="zh-CN" altLang="en-US" sz="2000" i="1" smtClean="0">
                        <a:latin typeface="Cambria Math"/>
                      </a:rPr>
                      <m:t>𝜙</m:t>
                    </m:r>
                    <m:r>
                      <a:rPr lang="en-US" altLang="zh-CN" sz="2000" b="0" i="1" smtClean="0">
                        <a:latin typeface="Cambria Math"/>
                      </a:rPr>
                      <m:t>(</m:t>
                    </m:r>
                    <m:r>
                      <a:rPr lang="en-US" altLang="zh-CN" sz="2000" b="0" i="1" smtClean="0">
                        <a:latin typeface="Cambria Math"/>
                      </a:rPr>
                      <m:t>𝑝</m:t>
                    </m:r>
                    <m:r>
                      <a:rPr lang="en-US" altLang="zh-CN" sz="2000" b="0" i="1" smtClean="0">
                        <a:latin typeface="Cambria Math"/>
                      </a:rPr>
                      <m:t>,1−</m:t>
                    </m:r>
                    <m:r>
                      <a:rPr lang="en-US" altLang="zh-CN" sz="2000" b="0" i="1" smtClean="0">
                        <a:latin typeface="Cambria Math"/>
                      </a:rPr>
                      <m:t>𝑝</m:t>
                    </m:r>
                    <m:r>
                      <a:rPr lang="en-US" altLang="zh-CN" sz="2000" b="0" i="1" smtClean="0">
                        <a:latin typeface="Cambria Math"/>
                      </a:rPr>
                      <m:t>)</m:t>
                    </m:r>
                  </m:oMath>
                </a14:m>
                <a:r>
                  <a:rPr lang="zh-CN" altLang="en-US" sz="2000" dirty="0" smtClean="0"/>
                  <a:t>是递减的</a:t>
                </a:r>
                <a:endParaRPr lang="en-US" altLang="zh-CN" sz="2000" dirty="0" smtClean="0"/>
              </a:p>
              <a:p>
                <a:r>
                  <a:rPr lang="zh-CN" altLang="en-US" sz="2000" dirty="0" smtClean="0"/>
                  <a:t>例如：基尼指数，</a:t>
                </a:r>
                <a14:m>
                  <m:oMath xmlns:m="http://schemas.openxmlformats.org/officeDocument/2006/math">
                    <m:r>
                      <a:rPr lang="zh-CN" altLang="en-US" sz="2000" i="1" smtClean="0">
                        <a:latin typeface="Cambria Math"/>
                      </a:rPr>
                      <m:t>𝜙</m:t>
                    </m:r>
                    <m:d>
                      <m:dPr>
                        <m:ctrlPr>
                          <a:rPr lang="en-US" altLang="zh-CN" sz="2000" b="0" i="1" smtClean="0">
                            <a:latin typeface="Cambria Math"/>
                          </a:rPr>
                        </m:ctrlPr>
                      </m:dPr>
                      <m:e>
                        <m:r>
                          <a:rPr lang="en-US" altLang="zh-CN" sz="2000" b="0" i="1" smtClean="0">
                            <a:latin typeface="Cambria Math"/>
                          </a:rPr>
                          <m:t>𝑝</m:t>
                        </m:r>
                        <m:r>
                          <a:rPr lang="en-US" altLang="zh-CN" sz="2000" b="0" i="1" smtClean="0">
                            <a:latin typeface="Cambria Math"/>
                          </a:rPr>
                          <m:t>,1−</m:t>
                        </m:r>
                        <m:r>
                          <a:rPr lang="en-US" altLang="zh-CN" sz="2000" b="0" i="1" smtClean="0">
                            <a:latin typeface="Cambria Math"/>
                          </a:rPr>
                          <m:t>𝑝</m:t>
                        </m:r>
                      </m:e>
                    </m:d>
                    <m:r>
                      <a:rPr lang="en-US" altLang="zh-CN" sz="2000" b="0" i="1" smtClean="0">
                        <a:latin typeface="Cambria Math"/>
                      </a:rPr>
                      <m:t>=2</m:t>
                    </m:r>
                    <m:r>
                      <a:rPr lang="en-US" altLang="zh-CN" sz="2000" b="0" i="1" smtClean="0">
                        <a:latin typeface="Cambria Math"/>
                      </a:rPr>
                      <m:t>𝑝</m:t>
                    </m:r>
                    <m:r>
                      <a:rPr lang="en-US" altLang="zh-CN" sz="2000" b="0" i="1" smtClean="0">
                        <a:latin typeface="Cambria Math"/>
                      </a:rPr>
                      <m:t>(1−</m:t>
                    </m:r>
                    <m:r>
                      <a:rPr lang="en-US" altLang="zh-CN" sz="2000" b="0" i="1" smtClean="0">
                        <a:latin typeface="Cambria Math"/>
                      </a:rPr>
                      <m:t>𝑝</m:t>
                    </m:r>
                    <m:r>
                      <a:rPr lang="en-US" altLang="zh-CN" sz="2000" b="0" i="1" smtClean="0">
                        <a:latin typeface="Cambria Math"/>
                      </a:rPr>
                      <m:t>)</m:t>
                    </m:r>
                  </m:oMath>
                </a14:m>
                <a:endParaRPr lang="en-US" altLang="zh-CN" sz="2000" dirty="0" smtClean="0"/>
              </a:p>
              <a:p>
                <a:r>
                  <a:rPr lang="zh-CN" altLang="en-US" sz="2000" dirty="0" smtClean="0"/>
                  <a:t>当为多类时，</a:t>
                </a:r>
                <a14:m>
                  <m:oMath xmlns:m="http://schemas.openxmlformats.org/officeDocument/2006/math">
                    <m:r>
                      <a:rPr lang="zh-CN" altLang="en-US" sz="2000" i="1" smtClean="0">
                        <a:latin typeface="Cambria Math"/>
                      </a:rPr>
                      <m:t>𝜙</m:t>
                    </m:r>
                    <m:d>
                      <m:dPr>
                        <m:ctrlPr>
                          <a:rPr lang="en-US" altLang="zh-CN" sz="2000" b="0" i="1" smtClean="0">
                            <a:latin typeface="Cambria Math"/>
                          </a:rPr>
                        </m:ctrlPr>
                      </m:dPr>
                      <m:e>
                        <m:r>
                          <a:rPr lang="en-US" altLang="zh-CN" sz="2000" b="0" i="1" smtClean="0">
                            <a:latin typeface="Cambria Math"/>
                          </a:rPr>
                          <m:t>𝑃</m:t>
                        </m:r>
                      </m:e>
                    </m:d>
                    <m:r>
                      <a:rPr lang="en-US" altLang="zh-CN" sz="2000" b="0" i="1" smtClean="0">
                        <a:latin typeface="Cambria Math"/>
                      </a:rPr>
                      <m:t>=</m:t>
                    </m:r>
                    <m:nary>
                      <m:naryPr>
                        <m:chr m:val="∑"/>
                        <m:subHide m:val="on"/>
                        <m:supHide m:val="on"/>
                        <m:ctrlPr>
                          <a:rPr lang="en-US" altLang="zh-CN" sz="2000" b="0" i="1" smtClean="0">
                            <a:latin typeface="Cambria Math"/>
                          </a:rPr>
                        </m:ctrlPr>
                      </m:naryPr>
                      <m:sub/>
                      <m:sup/>
                      <m:e>
                        <m:sSub>
                          <m:sSubPr>
                            <m:ctrlPr>
                              <a:rPr lang="en-US" altLang="zh-CN" sz="2000" b="0" i="1" smtClean="0">
                                <a:latin typeface="Cambria Math"/>
                              </a:rPr>
                            </m:ctrlPr>
                          </m:sSubPr>
                          <m:e>
                            <m:r>
                              <a:rPr lang="en-US" altLang="zh-CN" sz="2000" b="0" i="1" smtClean="0">
                                <a:latin typeface="Cambria Math"/>
                              </a:rPr>
                              <m:t>𝑝</m:t>
                            </m:r>
                          </m:e>
                          <m:sub>
                            <m:r>
                              <a:rPr lang="en-US" altLang="zh-CN" sz="2000" b="0" i="1" smtClean="0">
                                <a:latin typeface="Cambria Math"/>
                              </a:rPr>
                              <m:t>𝑖</m:t>
                            </m:r>
                          </m:sub>
                        </m:sSub>
                        <m:r>
                          <a:rPr lang="en-US" altLang="zh-CN" sz="2000" b="0" i="1" smtClean="0">
                            <a:latin typeface="Cambria Math"/>
                          </a:rPr>
                          <m:t>(1−</m:t>
                        </m:r>
                        <m:sSub>
                          <m:sSubPr>
                            <m:ctrlPr>
                              <a:rPr lang="en-US" altLang="zh-CN" sz="2000" b="0" i="1" smtClean="0">
                                <a:latin typeface="Cambria Math"/>
                              </a:rPr>
                            </m:ctrlPr>
                          </m:sSubPr>
                          <m:e>
                            <m:r>
                              <a:rPr lang="en-US" altLang="zh-CN" sz="2000" b="0" i="1" smtClean="0">
                                <a:latin typeface="Cambria Math"/>
                              </a:rPr>
                              <m:t>𝑝</m:t>
                            </m:r>
                          </m:e>
                          <m:sub>
                            <m:r>
                              <a:rPr lang="en-US" altLang="zh-CN" sz="2000" b="0" i="1" smtClean="0">
                                <a:latin typeface="Cambria Math"/>
                              </a:rPr>
                              <m:t>𝑖</m:t>
                            </m:r>
                          </m:sub>
                        </m:sSub>
                      </m:e>
                    </m:nary>
                    <m:r>
                      <a:rPr lang="en-US" altLang="zh-CN" sz="2000" b="0" i="1" smtClean="0">
                        <a:latin typeface="Cambria Math"/>
                      </a:rPr>
                      <m:t>)=1−</m:t>
                    </m:r>
                    <m:nary>
                      <m:naryPr>
                        <m:chr m:val="∑"/>
                        <m:subHide m:val="on"/>
                        <m:supHide m:val="on"/>
                        <m:ctrlPr>
                          <a:rPr lang="en-US" altLang="zh-CN" sz="2000" b="0" i="1" smtClean="0">
                            <a:latin typeface="Cambria Math"/>
                          </a:rPr>
                        </m:ctrlPr>
                      </m:naryPr>
                      <m:sub/>
                      <m:sup/>
                      <m:e>
                        <m:sSubSup>
                          <m:sSubSupPr>
                            <m:ctrlPr>
                              <a:rPr lang="en-US" altLang="zh-CN" sz="2000" b="0" i="1" smtClean="0">
                                <a:latin typeface="Cambria Math"/>
                              </a:rPr>
                            </m:ctrlPr>
                          </m:sSubSupPr>
                          <m:e>
                            <m:sSub>
                              <m:sSubPr>
                                <m:ctrlPr>
                                  <a:rPr lang="en-US" altLang="zh-CN" sz="2000" b="0" i="1" smtClean="0">
                                    <a:latin typeface="Cambria Math"/>
                                  </a:rPr>
                                </m:ctrlPr>
                              </m:sSubPr>
                              <m:e>
                                <m:r>
                                  <a:rPr lang="en-US" altLang="zh-CN" sz="2000" b="0" i="1" smtClean="0">
                                    <a:latin typeface="Cambria Math"/>
                                  </a:rPr>
                                  <m:t>𝑝</m:t>
                                </m:r>
                              </m:e>
                              <m:sub>
                                <m:r>
                                  <a:rPr lang="en-US" altLang="zh-CN" sz="2000" b="0" i="1" smtClean="0">
                                    <a:latin typeface="Cambria Math"/>
                                  </a:rPr>
                                  <m:t>𝑖</m:t>
                                </m:r>
                              </m:sub>
                            </m:sSub>
                          </m:e>
                          <m:sub/>
                          <m:sup>
                            <m:r>
                              <a:rPr lang="en-US" altLang="zh-CN" sz="2000" b="0" i="1" smtClean="0">
                                <a:latin typeface="Cambria Math"/>
                              </a:rPr>
                              <m:t>2</m:t>
                            </m:r>
                          </m:sup>
                        </m:sSubSup>
                        <m:r>
                          <a:rPr lang="en-US" altLang="zh-CN" sz="2000" b="0" i="1" smtClean="0">
                            <a:latin typeface="Cambria Math"/>
                          </a:rPr>
                          <m:t> </m:t>
                        </m:r>
                      </m:e>
                    </m:nary>
                  </m:oMath>
                </a14:m>
                <a:endParaRPr lang="en-US" altLang="zh-CN" sz="2000" dirty="0" smtClean="0"/>
              </a:p>
              <a:p>
                <a:r>
                  <a:rPr lang="zh-CN" altLang="en-US" sz="2000" dirty="0" smtClean="0"/>
                  <a:t>其他</a:t>
                </a:r>
                <a:r>
                  <a:rPr lang="en-US" altLang="zh-CN" sz="2000" dirty="0" smtClean="0"/>
                  <a:t>…</a:t>
                </a:r>
                <a:endParaRPr lang="zh-CN" alt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607762" y="2060848"/>
                <a:ext cx="8075240" cy="3397277"/>
              </a:xfrm>
              <a:prstGeom prst="rect">
                <a:avLst/>
              </a:prstGeom>
              <a:blipFill rotWithShape="1">
                <a:blip r:embed="rId2"/>
                <a:stretch>
                  <a:fillRect l="-831" t="-1436" b="-100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08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r>
              <a:rPr lang="zh-CN" altLang="en-US" dirty="0" smtClean="0"/>
              <a:t>回归树</a:t>
            </a:r>
            <a:endParaRPr lang="tr-TR" dirty="0"/>
          </a:p>
        </p:txBody>
      </p:sp>
      <p:graphicFrame>
        <p:nvGraphicFramePr>
          <p:cNvPr id="350220" name="Object 12"/>
          <p:cNvGraphicFramePr>
            <a:graphicFrameLocks noGrp="1" noChangeAspect="1"/>
          </p:cNvGraphicFramePr>
          <p:nvPr>
            <p:ph idx="1"/>
            <p:extLst>
              <p:ext uri="{D42A27DB-BD31-4B8C-83A1-F6EECF244321}">
                <p14:modId xmlns:p14="http://schemas.microsoft.com/office/powerpoint/2010/main" val="2833861192"/>
              </p:ext>
            </p:extLst>
          </p:nvPr>
        </p:nvGraphicFramePr>
        <p:xfrm>
          <a:off x="1654162" y="2455285"/>
          <a:ext cx="5549900" cy="1487488"/>
        </p:xfrm>
        <a:graphic>
          <a:graphicData uri="http://schemas.openxmlformats.org/presentationml/2006/ole">
            <mc:AlternateContent xmlns:mc="http://schemas.openxmlformats.org/markup-compatibility/2006">
              <mc:Choice xmlns:v="urn:schemas-microsoft-com:vml" Requires="v">
                <p:oleObj spid="_x0000_s350297" name="公式" r:id="rId3" imgW="3695400" imgH="990360" progId="Equation.3">
                  <p:embed/>
                </p:oleObj>
              </mc:Choice>
              <mc:Fallback>
                <p:oleObj name="公式" r:id="rId3" imgW="3695400" imgH="990360" progId="Equation.3">
                  <p:embed/>
                  <p:pic>
                    <p:nvPicPr>
                      <p:cNvPr id="0" name="Picture 12"/>
                      <p:cNvPicPr>
                        <a:picLocks noChangeAspect="1" noChangeArrowheads="1"/>
                      </p:cNvPicPr>
                      <p:nvPr/>
                    </p:nvPicPr>
                    <p:blipFill>
                      <a:blip r:embed="rId4"/>
                      <a:srcRect/>
                      <a:stretch>
                        <a:fillRect/>
                      </a:stretch>
                    </p:blipFill>
                    <p:spPr bwMode="auto">
                      <a:xfrm>
                        <a:off x="1654162" y="2455285"/>
                        <a:ext cx="5549900" cy="1487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4"/>
          <p:cNvSpPr>
            <a:spLocks noGrp="1"/>
          </p:cNvSpPr>
          <p:nvPr>
            <p:ph type="sldNum" sz="quarter" idx="12"/>
          </p:nvPr>
        </p:nvSpPr>
        <p:spPr/>
        <p:txBody>
          <a:bodyPr/>
          <a:lstStyle/>
          <a:p>
            <a:fld id="{8A289B6B-CF6E-4E38-9FD8-0AC3375AF730}" type="slidenum">
              <a:rPr lang="tr-TR"/>
              <a:pPr/>
              <a:t>9</a:t>
            </a:fld>
            <a:endParaRPr lang="tr-TR"/>
          </a:p>
        </p:txBody>
      </p:sp>
      <p:sp>
        <p:nvSpPr>
          <p:cNvPr id="350214" name="Rectangle 6"/>
          <p:cNvSpPr>
            <a:spLocks noGrp="1" noChangeArrowheads="1"/>
          </p:cNvSpPr>
          <p:nvPr>
            <p:ph type="body" idx="4294967295"/>
          </p:nvPr>
        </p:nvSpPr>
        <p:spPr>
          <a:xfrm>
            <a:off x="653256" y="1988840"/>
            <a:ext cx="8229600" cy="3886200"/>
          </a:xfrm>
        </p:spPr>
        <p:txBody>
          <a:bodyPr/>
          <a:lstStyle/>
          <a:p>
            <a:r>
              <a:rPr lang="zh-CN" altLang="en-US" dirty="0">
                <a:solidFill>
                  <a:schemeClr val="tx2"/>
                </a:solidFill>
                <a:latin typeface="+mj-lt"/>
              </a:rPr>
              <a:t>节点</a:t>
            </a:r>
            <a:r>
              <a:rPr lang="tr-TR" dirty="0" smtClean="0">
                <a:solidFill>
                  <a:schemeClr val="tx2"/>
                </a:solidFill>
                <a:latin typeface="+mj-lt"/>
              </a:rPr>
              <a:t> </a:t>
            </a:r>
            <a:r>
              <a:rPr lang="tr-TR" i="1" dirty="0" smtClean="0">
                <a:solidFill>
                  <a:schemeClr val="tx2"/>
                </a:solidFill>
                <a:latin typeface="+mj-lt"/>
              </a:rPr>
              <a:t>m</a:t>
            </a:r>
            <a:r>
              <a:rPr lang="zh-CN" altLang="en-US" dirty="0" smtClean="0">
                <a:solidFill>
                  <a:schemeClr val="tx2"/>
                </a:solidFill>
                <a:latin typeface="+mj-lt"/>
              </a:rPr>
              <a:t>的错误</a:t>
            </a:r>
            <a:r>
              <a:rPr lang="tr-TR" dirty="0" smtClean="0">
                <a:solidFill>
                  <a:schemeClr val="tx2"/>
                </a:solidFill>
                <a:latin typeface="+mj-lt"/>
              </a:rPr>
              <a:t>:</a:t>
            </a:r>
            <a:endParaRPr lang="tr-TR" dirty="0">
              <a:solidFill>
                <a:schemeClr val="tx2"/>
              </a:solidFill>
              <a:latin typeface="+mj-lt"/>
            </a:endParaRPr>
          </a:p>
          <a:p>
            <a:endParaRPr lang="tr-TR" dirty="0">
              <a:solidFill>
                <a:schemeClr val="tx2"/>
              </a:solidFill>
              <a:latin typeface="+mj-lt"/>
            </a:endParaRPr>
          </a:p>
          <a:p>
            <a:endParaRPr lang="tr-TR" dirty="0">
              <a:solidFill>
                <a:schemeClr val="tx2"/>
              </a:solidFill>
              <a:latin typeface="+mj-lt"/>
            </a:endParaRPr>
          </a:p>
          <a:p>
            <a:endParaRPr lang="tr-TR" dirty="0">
              <a:solidFill>
                <a:schemeClr val="tx2"/>
              </a:solidFill>
              <a:latin typeface="+mj-lt"/>
            </a:endParaRPr>
          </a:p>
          <a:p>
            <a:r>
              <a:rPr lang="zh-CN" altLang="en-US" dirty="0" smtClean="0">
                <a:solidFill>
                  <a:schemeClr val="tx2"/>
                </a:solidFill>
                <a:latin typeface="+mj-lt"/>
              </a:rPr>
              <a:t>如果错误</a:t>
            </a:r>
            <a:r>
              <a:rPr lang="en-US" altLang="zh-CN" i="1" dirty="0" err="1" smtClean="0">
                <a:solidFill>
                  <a:schemeClr val="tx2"/>
                </a:solidFill>
                <a:latin typeface="+mj-lt"/>
              </a:rPr>
              <a:t>E</a:t>
            </a:r>
            <a:r>
              <a:rPr lang="en-US" altLang="zh-CN" i="1" baseline="-25000" dirty="0" err="1" smtClean="0">
                <a:solidFill>
                  <a:schemeClr val="tx2"/>
                </a:solidFill>
                <a:latin typeface="+mj-lt"/>
              </a:rPr>
              <a:t>m</a:t>
            </a:r>
            <a:r>
              <a:rPr lang="zh-CN" altLang="en-US" dirty="0" smtClean="0">
                <a:solidFill>
                  <a:schemeClr val="tx2"/>
                </a:solidFill>
                <a:latin typeface="+mj-lt"/>
              </a:rPr>
              <a:t>小于给定的阈值，则构造叶结点，结点输出为</a:t>
            </a:r>
            <a:r>
              <a:rPr lang="en-US" altLang="zh-CN" i="1" dirty="0" smtClean="0">
                <a:solidFill>
                  <a:schemeClr val="tx2"/>
                </a:solidFill>
                <a:latin typeface="+mj-lt"/>
              </a:rPr>
              <a:t>g</a:t>
            </a:r>
            <a:r>
              <a:rPr lang="en-US" altLang="zh-CN" i="1" baseline="-25000" dirty="0" smtClean="0">
                <a:solidFill>
                  <a:schemeClr val="tx2"/>
                </a:solidFill>
                <a:latin typeface="+mj-lt"/>
              </a:rPr>
              <a:t>m</a:t>
            </a:r>
            <a:endParaRPr lang="tr-TR" i="1" baseline="-25000" dirty="0">
              <a:solidFill>
                <a:schemeClr val="tx2"/>
              </a:solidFill>
              <a:latin typeface="+mj-lt"/>
            </a:endParaRPr>
          </a:p>
          <a:p>
            <a:r>
              <a:rPr lang="zh-CN" altLang="en-US" dirty="0" smtClean="0">
                <a:solidFill>
                  <a:schemeClr val="tx2"/>
                </a:solidFill>
                <a:latin typeface="+mj-lt"/>
              </a:rPr>
              <a:t>分支后</a:t>
            </a:r>
            <a:r>
              <a:rPr lang="tr-TR" dirty="0" smtClean="0">
                <a:solidFill>
                  <a:schemeClr val="tx2"/>
                </a:solidFill>
                <a:latin typeface="+mj-lt"/>
              </a:rPr>
              <a:t>:</a:t>
            </a:r>
            <a:endParaRPr lang="tr-TR" dirty="0">
              <a:solidFill>
                <a:schemeClr val="tx2"/>
              </a:solidFill>
              <a:latin typeface="+mj-lt"/>
            </a:endParaRPr>
          </a:p>
        </p:txBody>
      </p:sp>
      <p:graphicFrame>
        <p:nvGraphicFramePr>
          <p:cNvPr id="350222" name="Object 14"/>
          <p:cNvGraphicFramePr>
            <a:graphicFrameLocks noGrp="1" noChangeAspect="1"/>
          </p:cNvGraphicFramePr>
          <p:nvPr>
            <p:ph sz="quarter" idx="4294967295"/>
            <p:extLst>
              <p:ext uri="{D42A27DB-BD31-4B8C-83A1-F6EECF244321}">
                <p14:modId xmlns:p14="http://schemas.microsoft.com/office/powerpoint/2010/main" val="1314316799"/>
              </p:ext>
            </p:extLst>
          </p:nvPr>
        </p:nvGraphicFramePr>
        <p:xfrm>
          <a:off x="1706389" y="5231655"/>
          <a:ext cx="6249987" cy="1509713"/>
        </p:xfrm>
        <a:graphic>
          <a:graphicData uri="http://schemas.openxmlformats.org/presentationml/2006/ole">
            <mc:AlternateContent xmlns:mc="http://schemas.openxmlformats.org/markup-compatibility/2006">
              <mc:Choice xmlns:v="urn:schemas-microsoft-com:vml" Requires="v">
                <p:oleObj spid="_x0000_s350298" name="公式" r:id="rId5" imgW="4101840" imgH="990360" progId="Equation.3">
                  <p:embed/>
                </p:oleObj>
              </mc:Choice>
              <mc:Fallback>
                <p:oleObj name="公式" r:id="rId5" imgW="4101840" imgH="990360" progId="Equation.3">
                  <p:embed/>
                  <p:pic>
                    <p:nvPicPr>
                      <p:cNvPr id="0" name="Picture 14"/>
                      <p:cNvPicPr>
                        <a:picLocks noChangeAspect="1" noChangeArrowheads="1"/>
                      </p:cNvPicPr>
                      <p:nvPr/>
                    </p:nvPicPr>
                    <p:blipFill>
                      <a:blip r:embed="rId6"/>
                      <a:srcRect/>
                      <a:stretch>
                        <a:fillRect/>
                      </a:stretch>
                    </p:blipFill>
                    <p:spPr bwMode="auto">
                      <a:xfrm>
                        <a:off x="1706389" y="5231655"/>
                        <a:ext cx="6249987" cy="150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4735</TotalTime>
  <Words>624</Words>
  <Application>Microsoft Office PowerPoint</Application>
  <PresentationFormat>全屏显示(4:3)</PresentationFormat>
  <Paragraphs>84</Paragraphs>
  <Slides>16</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16</vt:i4>
      </vt:variant>
    </vt:vector>
  </HeadingPairs>
  <TitlesOfParts>
    <vt:vector size="19" baseType="lpstr">
      <vt:lpstr>Flow</vt:lpstr>
      <vt:lpstr>Equation</vt:lpstr>
      <vt:lpstr>公式</vt:lpstr>
      <vt:lpstr> 机器学习 </vt:lpstr>
      <vt:lpstr>第九章 决策树</vt:lpstr>
      <vt:lpstr>内部决策节点（分支）与叶子节点</vt:lpstr>
      <vt:lpstr>分治</vt:lpstr>
      <vt:lpstr>分类树 (ID3, CART, C4.5)</vt:lpstr>
      <vt:lpstr>最佳划分</vt:lpstr>
      <vt:lpstr>PowerPoint 演示文稿</vt:lpstr>
      <vt:lpstr>PowerPoint 演示文稿</vt:lpstr>
      <vt:lpstr>回归树</vt:lpstr>
      <vt:lpstr>PowerPoint 演示文稿</vt:lpstr>
      <vt:lpstr>剪枝</vt:lpstr>
      <vt:lpstr>由决策树提取规则</vt:lpstr>
      <vt:lpstr>学习规则（从数据中直接学习）</vt:lpstr>
      <vt:lpstr>PowerPoint 演示文稿</vt:lpstr>
      <vt:lpstr>PowerPoint 演示文稿</vt:lpstr>
      <vt:lpstr>多变量树</vt:lpstr>
    </vt:vector>
  </TitlesOfParts>
  <Company>BOGAZICI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ethem-由讲者翻译</dc:creator>
  <cp:lastModifiedBy>lenovo</cp:lastModifiedBy>
  <cp:revision>220</cp:revision>
  <dcterms:created xsi:type="dcterms:W3CDTF">2005-01-24T14:46:28Z</dcterms:created>
  <dcterms:modified xsi:type="dcterms:W3CDTF">2021-02-22T01:56:11Z</dcterms:modified>
</cp:coreProperties>
</file>