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7"/>
  </p:notesMasterIdLst>
  <p:handoutMasterIdLst>
    <p:handoutMasterId r:id="rId28"/>
  </p:handoutMasterIdLst>
  <p:sldIdLst>
    <p:sldId id="256" r:id="rId2"/>
    <p:sldId id="264" r:id="rId3"/>
    <p:sldId id="415" r:id="rId4"/>
    <p:sldId id="257" r:id="rId5"/>
    <p:sldId id="419" r:id="rId6"/>
    <p:sldId id="272" r:id="rId7"/>
    <p:sldId id="421" r:id="rId8"/>
    <p:sldId id="271" r:id="rId9"/>
    <p:sldId id="273" r:id="rId10"/>
    <p:sldId id="420" r:id="rId11"/>
    <p:sldId id="258" r:id="rId12"/>
    <p:sldId id="274" r:id="rId13"/>
    <p:sldId id="417" r:id="rId14"/>
    <p:sldId id="276" r:id="rId15"/>
    <p:sldId id="275" r:id="rId16"/>
    <p:sldId id="277" r:id="rId17"/>
    <p:sldId id="278" r:id="rId18"/>
    <p:sldId id="279" r:id="rId19"/>
    <p:sldId id="280" r:id="rId20"/>
    <p:sldId id="281" r:id="rId21"/>
    <p:sldId id="418" r:id="rId22"/>
    <p:sldId id="422" r:id="rId23"/>
    <p:sldId id="423" r:id="rId24"/>
    <p:sldId id="424" r:id="rId25"/>
    <p:sldId id="425" r:id="rId26"/>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66FF33"/>
    <a:srgbClr val="3333FF"/>
    <a:srgbClr val="990033"/>
    <a:srgbClr val="FF66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254" autoAdjust="0"/>
  </p:normalViewPr>
  <p:slideViewPr>
    <p:cSldViewPr>
      <p:cViewPr varScale="1">
        <p:scale>
          <a:sx n="61" d="100"/>
          <a:sy n="61" d="100"/>
        </p:scale>
        <p:origin x="-1348" y="-60"/>
      </p:cViewPr>
      <p:guideLst>
        <p:guide orient="horz" pos="2160"/>
        <p:guide pos="2880"/>
      </p:guideLst>
    </p:cSldViewPr>
  </p:slideViewPr>
  <p:outlineViewPr>
    <p:cViewPr>
      <p:scale>
        <a:sx n="33" d="100"/>
        <a:sy n="33" d="100"/>
      </p:scale>
      <p:origin x="0" y="155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254" y="-8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5FF5AA11-6FE7-4D92-860D-F09A5A1025BA}" type="slidenum">
              <a:rPr lang="tr-TR"/>
              <a:pPr/>
              <a:t>‹#›</a:t>
            </a:fld>
            <a:endParaRPr lang="tr-TR"/>
          </a:p>
        </p:txBody>
      </p:sp>
    </p:spTree>
    <p:extLst>
      <p:ext uri="{BB962C8B-B14F-4D97-AF65-F5344CB8AC3E}">
        <p14:creationId xmlns:p14="http://schemas.microsoft.com/office/powerpoint/2010/main" val="1921281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79876" name="Rectangle 4"/>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a:effectLst/>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8B153843-1CF4-4938-B773-3DA6477B563D}" type="slidenum">
              <a:rPr lang="tr-TR"/>
              <a:pPr/>
              <a:t>‹#›</a:t>
            </a:fld>
            <a:endParaRPr lang="tr-TR"/>
          </a:p>
        </p:txBody>
      </p:sp>
    </p:spTree>
    <p:extLst>
      <p:ext uri="{BB962C8B-B14F-4D97-AF65-F5344CB8AC3E}">
        <p14:creationId xmlns:p14="http://schemas.microsoft.com/office/powerpoint/2010/main" val="211466109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8B153843-1CF4-4938-B773-3DA6477B563D}" type="slidenum">
              <a:rPr lang="tr-TR" smtClean="0"/>
              <a:pPr/>
              <a:t>1</a:t>
            </a:fld>
            <a:endParaRPr lang="tr-TR"/>
          </a:p>
        </p:txBody>
      </p:sp>
    </p:spTree>
    <p:extLst>
      <p:ext uri="{BB962C8B-B14F-4D97-AF65-F5344CB8AC3E}">
        <p14:creationId xmlns:p14="http://schemas.microsoft.com/office/powerpoint/2010/main" val="351135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75592-7ED8-43B7-86FC-DC656096824A}" type="slidenum">
              <a:rPr lang="tr-TR"/>
              <a:pPr/>
              <a:t>4</a:t>
            </a:fld>
            <a:endParaRPr lang="tr-T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2806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DE32BE-7060-409C-A0CB-7403F6FD9703}" type="slidenum">
              <a:rPr lang="tr-TR"/>
              <a:pPr/>
              <a:t>13</a:t>
            </a:fld>
            <a:endParaRPr lang="tr-TR"/>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22716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Calibri" pitchFamily="34" charset="0"/>
                <a:cs typeface="Calibri"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p>
            <a:fld id="{B2AEF01B-3E1B-4C8D-B011-36D712BFB2B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p>
            <a:fld id="{278F9C3F-35F6-4828-B0FA-F9989E488FE7}"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baseline="0">
                <a:solidFill>
                  <a:schemeClr val="tx2"/>
                </a:solidFill>
                <a:latin typeface="Calibri" pitchFamily="34" charset="0"/>
              </a:defRPr>
            </a:lvl1pPr>
            <a:lvl2pPr>
              <a:defRPr baseline="0">
                <a:solidFill>
                  <a:schemeClr val="tx2"/>
                </a:solidFill>
                <a:latin typeface="Calibri" pitchFamily="34" charset="0"/>
              </a:defRPr>
            </a:lvl2pPr>
            <a:lvl3pPr>
              <a:defRPr baseline="0">
                <a:solidFill>
                  <a:schemeClr val="tx2"/>
                </a:solidFill>
                <a:latin typeface="Calibri" pitchFamily="34" charset="0"/>
              </a:defRPr>
            </a:lvl3pPr>
            <a:lvl4pPr>
              <a:defRPr baseline="0">
                <a:solidFill>
                  <a:schemeClr val="tx2"/>
                </a:solidFill>
                <a:latin typeface="Calibri" pitchFamily="34" charset="0"/>
              </a:defRPr>
            </a:lvl4pPr>
            <a:lvl5pPr>
              <a:defRPr baseline="0">
                <a:solidFill>
                  <a:schemeClr val="tx2"/>
                </a:solidFill>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p:txBody>
          <a:bodyPr/>
          <a:lstStyle>
            <a:lvl1pPr>
              <a:defRPr>
                <a:solidFill>
                  <a:schemeClr val="bg1">
                    <a:lumMod val="50000"/>
                  </a:schemeClr>
                </a:solidFill>
              </a:defRPr>
            </a:lvl1pPr>
          </a:lstStyle>
          <a:p>
            <a:r>
              <a:rPr lang="en-US" dirty="0" smtClean="0"/>
              <a:t>Lecture Notes for E </a:t>
            </a:r>
            <a:r>
              <a:rPr lang="en-US" dirty="0" err="1" smtClean="0"/>
              <a:t>Alpaydın</a:t>
            </a:r>
            <a:r>
              <a:rPr lang="en-US" dirty="0" smtClean="0"/>
              <a:t> 2010 Introduction to Machine Learning 2e © The MIT Press (V1.0)</a:t>
            </a:r>
            <a:endParaRPr lang="tr-TR" dirty="0"/>
          </a:p>
        </p:txBody>
      </p:sp>
      <p:sp>
        <p:nvSpPr>
          <p:cNvPr id="6" name="Slide Number Placeholder 5"/>
          <p:cNvSpPr>
            <a:spLocks noGrp="1"/>
          </p:cNvSpPr>
          <p:nvPr>
            <p:ph type="sldNum" sz="quarter" idx="12"/>
          </p:nvPr>
        </p:nvSpPr>
        <p:spPr/>
        <p:txBody>
          <a:bodyPr/>
          <a:lstStyle/>
          <a:p>
            <a:fld id="{6DF4C409-C017-451C-B236-E185BBA6E0E4}"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baseline="0">
                <a:solidFill>
                  <a:schemeClr val="tx1"/>
                </a:solidFill>
                <a:latin typeface="Calibri"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p>
            <a:fld id="{0BF0E594-9508-4F75-8FB2-7E9FCE92EA3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baseline="0">
                <a:latin typeface="Calibri" pitchFamily="34" charset="0"/>
              </a:defRPr>
            </a:lvl1pPr>
            <a:lvl2pPr>
              <a:defRPr sz="2400" baseline="0">
                <a:latin typeface="Calibri" pitchFamily="34" charset="0"/>
              </a:defRPr>
            </a:lvl2pPr>
            <a:lvl3pPr>
              <a:defRPr sz="2000" baseline="0">
                <a:latin typeface="Calibri" pitchFamily="34" charset="0"/>
              </a:defRPr>
            </a:lvl3pPr>
            <a:lvl4pPr>
              <a:defRPr sz="1800" baseline="0">
                <a:latin typeface="Calibri" pitchFamily="34" charset="0"/>
              </a:defRPr>
            </a:lvl4pPr>
            <a:lvl5pPr>
              <a:defRPr sz="1800" baseline="0">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Content Placeholder 3"/>
          <p:cNvSpPr>
            <a:spLocks noGrp="1"/>
          </p:cNvSpPr>
          <p:nvPr>
            <p:ph sz="half" idx="2"/>
          </p:nvPr>
        </p:nvSpPr>
        <p:spPr>
          <a:xfrm>
            <a:off x="4648200" y="1920085"/>
            <a:ext cx="4038600" cy="4434840"/>
          </a:xfrm>
        </p:spPr>
        <p:txBody>
          <a:bodyPr/>
          <a:lstStyle>
            <a:lvl1pPr>
              <a:defRPr sz="2600" baseline="0">
                <a:latin typeface="Calibri" pitchFamily="34" charset="0"/>
              </a:defRPr>
            </a:lvl1pPr>
            <a:lvl2pPr>
              <a:defRPr sz="2400" baseline="0">
                <a:latin typeface="Calibri" pitchFamily="34" charset="0"/>
              </a:defRPr>
            </a:lvl2pPr>
            <a:lvl3pPr>
              <a:defRPr sz="2000" baseline="0">
                <a:latin typeface="Calibri" pitchFamily="34" charset="0"/>
              </a:defRPr>
            </a:lvl3pPr>
            <a:lvl4pPr>
              <a:defRPr sz="1800" baseline="0">
                <a:latin typeface="Calibri" pitchFamily="34" charset="0"/>
              </a:defRPr>
            </a:lvl4pPr>
            <a:lvl5pPr>
              <a:defRPr sz="1800" baseline="0">
                <a:latin typeface="Calibri"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7" name="Slide Number Placeholder 6"/>
          <p:cNvSpPr>
            <a:spLocks noGrp="1"/>
          </p:cNvSpPr>
          <p:nvPr>
            <p:ph type="sldNum" sz="quarter" idx="12"/>
          </p:nvPr>
        </p:nvSpPr>
        <p:spPr/>
        <p:txBody>
          <a:bodyPr/>
          <a:lstStyle/>
          <a:p>
            <a:fld id="{760FE00C-4B8F-47F3-A16C-D0D9B116FB63}"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9" name="Slide Number Placeholder 8"/>
          <p:cNvSpPr>
            <a:spLocks noGrp="1"/>
          </p:cNvSpPr>
          <p:nvPr>
            <p:ph type="sldNum" sz="quarter" idx="12"/>
          </p:nvPr>
        </p:nvSpPr>
        <p:spPr/>
        <p:txBody>
          <a:bodyPr/>
          <a:lstStyle/>
          <a:p>
            <a:fld id="{5CE4C0FC-FB5E-4CD8-96B8-6699BA0E3345}"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5" name="Slide Number Placeholder 4"/>
          <p:cNvSpPr>
            <a:spLocks noGrp="1"/>
          </p:cNvSpPr>
          <p:nvPr>
            <p:ph type="sldNum" sz="quarter" idx="12"/>
          </p:nvPr>
        </p:nvSpPr>
        <p:spPr/>
        <p:txBody>
          <a:bodyPr/>
          <a:lstStyle/>
          <a:p>
            <a:fld id="{DC4B51A6-28A7-47F6-AE2C-F4B123EFE55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4" name="Slide Number Placeholder 3"/>
          <p:cNvSpPr>
            <a:spLocks noGrp="1"/>
          </p:cNvSpPr>
          <p:nvPr>
            <p:ph type="sldNum" sz="quarter" idx="12"/>
          </p:nvPr>
        </p:nvSpPr>
        <p:spPr/>
        <p:txBody>
          <a:bodyPr/>
          <a:lstStyle/>
          <a:p>
            <a:fld id="{1895849B-5B8D-4701-B904-178A9E77F54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7" name="Slide Number Placeholder 6"/>
          <p:cNvSpPr>
            <a:spLocks noGrp="1"/>
          </p:cNvSpPr>
          <p:nvPr>
            <p:ph type="sldNum" sz="quarter" idx="12"/>
          </p:nvPr>
        </p:nvSpPr>
        <p:spPr/>
        <p:txBody>
          <a:bodyPr/>
          <a:lstStyle/>
          <a:p>
            <a:fld id="{5BFE715C-B3C6-4904-A8B1-DB4C55920D83}"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Lecture Notes for E Alpaydın 2010 Introduction to Machine Learning 2e © The MIT Press (V1.0)</a:t>
            </a:r>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CCE1536C-8D64-4D00-A372-4396C9E22901}" type="slidenum">
              <a:rPr lang="tr-TR" smtClean="0"/>
              <a:pPr/>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2" name="Footer Placeholder 21"/>
          <p:cNvSpPr>
            <a:spLocks noGrp="1"/>
          </p:cNvSpPr>
          <p:nvPr>
            <p:ph type="ftr" sz="quarter" idx="3"/>
          </p:nvPr>
        </p:nvSpPr>
        <p:spPr>
          <a:xfrm>
            <a:off x="857224" y="6429396"/>
            <a:ext cx="6572296" cy="292079"/>
          </a:xfrm>
          <a:prstGeom prst="rect">
            <a:avLst/>
          </a:prstGeom>
        </p:spPr>
        <p:txBody>
          <a:bodyPr vert="horz" lIns="0" tIns="0" rIns="0" bIns="0" anchor="b"/>
          <a:lstStyle>
            <a:lvl1pPr algn="l" eaLnBrk="1" latinLnBrk="0" hangingPunct="1">
              <a:defRPr kumimoji="0" sz="1000">
                <a:solidFill>
                  <a:schemeClr val="bg1">
                    <a:lumMod val="50000"/>
                  </a:schemeClr>
                </a:solidFill>
                <a:latin typeface="Calibri" pitchFamily="34" charset="0"/>
                <a:cs typeface="Calibri" pitchFamily="34" charset="0"/>
              </a:defRPr>
            </a:lvl1pPr>
          </a:lstStyle>
          <a:p>
            <a:r>
              <a:rPr lang="en-US" dirty="0" smtClean="0"/>
              <a:t>Lecture Notes for E </a:t>
            </a:r>
            <a:r>
              <a:rPr lang="en-US" dirty="0" err="1" smtClean="0"/>
              <a:t>Alpaydın</a:t>
            </a:r>
            <a:r>
              <a:rPr lang="en-US" dirty="0" smtClean="0"/>
              <a:t> 2010 Introduction to Machine Learning 2e © The MIT Press (V1.0)</a:t>
            </a:r>
            <a:endParaRPr lang="tr-TR" dirty="0"/>
          </a:p>
        </p:txBody>
      </p:sp>
      <p:sp>
        <p:nvSpPr>
          <p:cNvPr id="18" name="Slide Number Placeholder 17"/>
          <p:cNvSpPr>
            <a:spLocks noGrp="1"/>
          </p:cNvSpPr>
          <p:nvPr>
            <p:ph type="sldNum" sz="quarter" idx="4"/>
          </p:nvPr>
        </p:nvSpPr>
        <p:spPr>
          <a:xfrm>
            <a:off x="8358214" y="6356350"/>
            <a:ext cx="328586"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Calibri" pitchFamily="34" charset="0"/>
                <a:cs typeface="Calibri" pitchFamily="34" charset="0"/>
              </a:defRPr>
            </a:lvl1pPr>
          </a:lstStyle>
          <a:p>
            <a:fld id="{A4DA0FD2-D456-4FC5-A587-87644C4EB2D1}" type="slidenum">
              <a:rPr lang="tr-TR" smtClean="0"/>
              <a:pPr/>
              <a:t>‹#›</a:t>
            </a:fld>
            <a:endParaRPr lang="tr-TR"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2"/>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2"/>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2"/>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2"/>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2"/>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slide" Target="slide22.xml"/><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kdd.ics.uci.edu/summary.data.application.html" TargetMode="External"/><Relationship Id="rId2" Type="http://schemas.openxmlformats.org/officeDocument/2006/relationships/hyperlink" Target="http://www.ics.uci.edu/~mlearn/MLRepository.html" TargetMode="External"/><Relationship Id="rId1" Type="http://schemas.openxmlformats.org/officeDocument/2006/relationships/slideLayout" Target="../slideLayouts/slideLayout2.xml"/><Relationship Id="rId5" Type="http://schemas.openxmlformats.org/officeDocument/2006/relationships/hyperlink" Target="http://www.cs.utoronto.ca/~delve/" TargetMode="External"/><Relationship Id="rId4" Type="http://schemas.openxmlformats.org/officeDocument/2006/relationships/hyperlink" Target="http://lib.stat.cmu.edu/"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ww.jmlr.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Program%20Files%20(x86)/python/wjm/kNN.py" TargetMode="External"/><Relationship Id="rId7" Type="http://schemas.openxmlformats.org/officeDocument/2006/relationships/image" Target="../media/image13.png"/><Relationship Id="rId2" Type="http://schemas.openxmlformats.org/officeDocument/2006/relationships/hyperlink" Target="../../../../../Program%20Files%20(x86)/python/wjm/semeion.data"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aike.baidu.com/view/21717.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algn="ctr"/>
            <a:r>
              <a:rPr lang="tr-TR" dirty="0" smtClean="0"/>
              <a:t> </a:t>
            </a:r>
            <a:r>
              <a:rPr lang="tr-TR" dirty="0"/>
              <a:t/>
            </a:r>
            <a:br>
              <a:rPr lang="tr-TR" dirty="0"/>
            </a:br>
            <a:r>
              <a:rPr lang="zh-CN" altLang="en-US" sz="6200" dirty="0">
                <a:latin typeface="隶书" panose="02010509060101010101" pitchFamily="49" charset="-122"/>
                <a:ea typeface="隶书" panose="02010509060101010101" pitchFamily="49" charset="-122"/>
              </a:rPr>
              <a:t>机器学习</a:t>
            </a:r>
            <a:r>
              <a:rPr lang="tr-TR" sz="6200" dirty="0"/>
              <a:t/>
            </a:r>
            <a:br>
              <a:rPr lang="tr-TR" sz="6200" dirty="0"/>
            </a:br>
            <a:endParaRPr lang="tr-TR" sz="6200" dirty="0"/>
          </a:p>
        </p:txBody>
      </p:sp>
      <p:sp>
        <p:nvSpPr>
          <p:cNvPr id="2051" name="Rectangle 3"/>
          <p:cNvSpPr>
            <a:spLocks noGrp="1" noChangeArrowheads="1"/>
          </p:cNvSpPr>
          <p:nvPr>
            <p:ph type="subTitle" idx="1"/>
          </p:nvPr>
        </p:nvSpPr>
        <p:spPr>
          <a:xfrm>
            <a:off x="714348" y="4071942"/>
            <a:ext cx="7854696" cy="1752600"/>
          </a:xfrm>
        </p:spPr>
        <p:txBody>
          <a:bodyPr/>
          <a:lstStyle/>
          <a:p>
            <a:pPr>
              <a:lnSpc>
                <a:spcPct val="80000"/>
              </a:lnSpc>
            </a:pPr>
            <a:r>
              <a:rPr lang="zh-CN" altLang="en-US" sz="2000" i="1" dirty="0" smtClean="0">
                <a:latin typeface="+mj-lt"/>
              </a:rPr>
              <a:t>南开大学</a:t>
            </a:r>
            <a:endParaRPr lang="en-US" altLang="zh-CN" sz="2000" i="1" dirty="0" smtClean="0">
              <a:latin typeface="+mj-lt"/>
            </a:endParaRPr>
          </a:p>
          <a:p>
            <a:pPr>
              <a:lnSpc>
                <a:spcPct val="80000"/>
              </a:lnSpc>
            </a:pPr>
            <a:r>
              <a:rPr lang="zh-CN" altLang="en-US" sz="2000" i="1" dirty="0" smtClean="0">
                <a:latin typeface="+mj-lt"/>
              </a:rPr>
              <a:t>计算机学院</a:t>
            </a:r>
            <a:endParaRPr lang="tr-TR" sz="2000" i="1" dirty="0">
              <a:latin typeface="+mj-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4725144"/>
            <a:ext cx="1451000" cy="145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a:t>
            </a:r>
            <a:r>
              <a:rPr lang="zh-CN" altLang="en-US" dirty="0" smtClean="0"/>
              <a:t>分类</a:t>
            </a:r>
            <a:endParaRPr lang="zh-CN" altLang="en-US" dirty="0"/>
          </a:p>
        </p:txBody>
      </p:sp>
      <p:sp>
        <p:nvSpPr>
          <p:cNvPr id="3" name="内容占位符 2"/>
          <p:cNvSpPr>
            <a:spLocks noGrp="1"/>
          </p:cNvSpPr>
          <p:nvPr>
            <p:ph idx="1"/>
          </p:nvPr>
        </p:nvSpPr>
        <p:spPr/>
        <p:txBody>
          <a:bodyPr/>
          <a:lstStyle/>
          <a:p>
            <a:r>
              <a:rPr lang="zh-CN" altLang="en-US" dirty="0"/>
              <a:t>分类：利用数据学习模型或得到规则，用于预测或者判定一个输入所属的类，或者计算属于某一类的概率</a:t>
            </a:r>
            <a:endParaRPr lang="en-US" altLang="zh-CN" dirty="0"/>
          </a:p>
          <a:p>
            <a:pPr lvl="1"/>
            <a:r>
              <a:rPr lang="zh-CN" altLang="en-US" dirty="0" smtClean="0"/>
              <a:t>语音识别</a:t>
            </a:r>
            <a:r>
              <a:rPr lang="en-US" altLang="zh-CN" dirty="0"/>
              <a:t>-</a:t>
            </a:r>
            <a:r>
              <a:rPr lang="zh-CN" altLang="en-US" dirty="0"/>
              <a:t>自然语言处理</a:t>
            </a:r>
            <a:endParaRPr lang="en-US" altLang="zh-CN" dirty="0"/>
          </a:p>
          <a:p>
            <a:r>
              <a:rPr lang="zh-CN" altLang="en-US" dirty="0"/>
              <a:t>知识抽取：从数据中学习规则</a:t>
            </a:r>
            <a:endParaRPr lang="en-US" altLang="zh-CN" dirty="0"/>
          </a:p>
          <a:p>
            <a:r>
              <a:rPr lang="zh-CN" altLang="en-US" dirty="0"/>
              <a:t>数据压缩：用规则拟合数据</a:t>
            </a:r>
            <a:endParaRPr lang="en-US" altLang="zh-CN" dirty="0"/>
          </a:p>
          <a:p>
            <a:r>
              <a:rPr lang="zh-CN" altLang="en-US" dirty="0"/>
              <a:t>离群点检测：异常检测，诈骗发现</a:t>
            </a:r>
            <a:endParaRPr lang="en-US" altLang="zh-CN" dirty="0"/>
          </a:p>
          <a:p>
            <a:r>
              <a:rPr lang="zh-CN" altLang="en-US" dirty="0"/>
              <a:t>回归分析</a:t>
            </a:r>
            <a:endParaRPr lang="tr-TR" altLang="zh-CN" dirty="0"/>
          </a:p>
          <a:p>
            <a:endParaRPr lang="zh-CN" altLang="en-US" dirty="0"/>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10</a:t>
            </a:fld>
            <a:endParaRPr lang="tr-TR" sz="1800" dirty="0">
              <a:solidFill>
                <a:srgbClr val="FF0000"/>
              </a:solidFill>
            </a:endParaRPr>
          </a:p>
        </p:txBody>
      </p:sp>
    </p:spTree>
    <p:extLst>
      <p:ext uri="{BB962C8B-B14F-4D97-AF65-F5344CB8AC3E}">
        <p14:creationId xmlns:p14="http://schemas.microsoft.com/office/powerpoint/2010/main" val="4122429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信用评级</a:t>
            </a:r>
            <a:endParaRPr lang="tr-TR" dirty="0"/>
          </a:p>
        </p:txBody>
      </p:sp>
      <p:pic>
        <p:nvPicPr>
          <p:cNvPr id="26633" name="Picture 9"/>
          <p:cNvPicPr>
            <a:picLocks noGrp="1" noChangeAspect="1" noChangeArrowheads="1"/>
          </p:cNvPicPr>
          <p:nvPr>
            <p:ph idx="1"/>
          </p:nvPr>
        </p:nvPicPr>
        <p:blipFill>
          <a:blip r:embed="rId2" cstate="print"/>
          <a:srcRect/>
          <a:stretch>
            <a:fillRect/>
          </a:stretch>
        </p:blipFill>
        <p:spPr>
          <a:xfrm>
            <a:off x="3995738" y="549275"/>
            <a:ext cx="4689475" cy="4464050"/>
          </a:xfrm>
        </p:spPr>
      </p:pic>
      <p:sp>
        <p:nvSpPr>
          <p:cNvPr id="26627" name="Rectangle 3"/>
          <p:cNvSpPr>
            <a:spLocks noGrp="1" noChangeArrowheads="1"/>
          </p:cNvSpPr>
          <p:nvPr>
            <p:ph type="body" sz="half" idx="4294967295"/>
          </p:nvPr>
        </p:nvSpPr>
        <p:spPr>
          <a:xfrm>
            <a:off x="0" y="1844675"/>
            <a:ext cx="3322638" cy="3168650"/>
          </a:xfrm>
        </p:spPr>
        <p:txBody>
          <a:bodyPr>
            <a:normAutofit/>
          </a:bodyPr>
          <a:lstStyle/>
          <a:p>
            <a:r>
              <a:rPr lang="zh-CN" altLang="en-US" i="1" dirty="0" smtClean="0"/>
              <a:t>利用客户的收入与存款信息区分风险的高低</a:t>
            </a:r>
            <a:endParaRPr lang="tr-TR" i="1" dirty="0"/>
          </a:p>
        </p:txBody>
      </p:sp>
      <p:sp>
        <p:nvSpPr>
          <p:cNvPr id="26634" name="Rectangle 10"/>
          <p:cNvSpPr>
            <a:spLocks noChangeArrowheads="1"/>
          </p:cNvSpPr>
          <p:nvPr/>
        </p:nvSpPr>
        <p:spPr bwMode="auto">
          <a:xfrm>
            <a:off x="971550" y="5157788"/>
            <a:ext cx="7777163" cy="792162"/>
          </a:xfrm>
          <a:prstGeom prst="rect">
            <a:avLst/>
          </a:prstGeom>
          <a:noFill/>
          <a:ln w="9525">
            <a:noFill/>
            <a:miter lim="800000"/>
            <a:headEnd/>
            <a:tailEnd/>
          </a:ln>
          <a:effectLst/>
        </p:spPr>
        <p:txBody>
          <a:bodyPr/>
          <a:lstStyle/>
          <a:p>
            <a:pPr marL="342900" indent="-342900">
              <a:lnSpc>
                <a:spcPct val="90000"/>
              </a:lnSpc>
              <a:spcBef>
                <a:spcPct val="20000"/>
              </a:spcBef>
              <a:buClr>
                <a:schemeClr val="bg2"/>
              </a:buClr>
              <a:buSzPct val="75000"/>
              <a:buFont typeface="Wingdings" pitchFamily="2" charset="2"/>
              <a:buNone/>
            </a:pPr>
            <a:r>
              <a:rPr lang="tr-TR" sz="2400" dirty="0">
                <a:solidFill>
                  <a:srgbClr val="3333FF"/>
                </a:solidFill>
                <a:latin typeface="+mj-lt"/>
              </a:rPr>
              <a:t>Discriminant:</a:t>
            </a:r>
            <a:r>
              <a:rPr lang="tr-TR" sz="2400" dirty="0">
                <a:latin typeface="+mj-lt"/>
              </a:rPr>
              <a:t> </a:t>
            </a:r>
            <a:r>
              <a:rPr lang="tr-TR" sz="2400" dirty="0">
                <a:solidFill>
                  <a:schemeClr val="accent1"/>
                </a:solidFill>
                <a:latin typeface="+mj-lt"/>
              </a:rPr>
              <a:t>IF </a:t>
            </a:r>
            <a:r>
              <a:rPr lang="tr-TR" sz="2400" i="1" dirty="0">
                <a:solidFill>
                  <a:schemeClr val="accent1"/>
                </a:solidFill>
                <a:latin typeface="+mj-lt"/>
              </a:rPr>
              <a:t>income</a:t>
            </a:r>
            <a:r>
              <a:rPr lang="tr-TR" sz="2400" dirty="0">
                <a:solidFill>
                  <a:schemeClr val="accent1"/>
                </a:solidFill>
                <a:latin typeface="+mj-lt"/>
              </a:rPr>
              <a:t> &gt; θ</a:t>
            </a:r>
            <a:r>
              <a:rPr lang="tr-TR" sz="2400" baseline="-25000" dirty="0">
                <a:solidFill>
                  <a:schemeClr val="accent1"/>
                </a:solidFill>
                <a:latin typeface="+mj-lt"/>
              </a:rPr>
              <a:t>1</a:t>
            </a:r>
            <a:r>
              <a:rPr lang="tr-TR" sz="2400" dirty="0">
                <a:solidFill>
                  <a:schemeClr val="accent1"/>
                </a:solidFill>
                <a:latin typeface="+mj-lt"/>
              </a:rPr>
              <a:t> AND </a:t>
            </a:r>
            <a:r>
              <a:rPr lang="tr-TR" sz="2400" i="1" dirty="0">
                <a:solidFill>
                  <a:schemeClr val="accent1"/>
                </a:solidFill>
                <a:latin typeface="+mj-lt"/>
              </a:rPr>
              <a:t>savings</a:t>
            </a:r>
            <a:r>
              <a:rPr lang="tr-TR" sz="2400" dirty="0">
                <a:solidFill>
                  <a:schemeClr val="accent1"/>
                </a:solidFill>
                <a:latin typeface="+mj-lt"/>
              </a:rPr>
              <a:t> &gt; θ</a:t>
            </a:r>
            <a:r>
              <a:rPr lang="tr-TR" sz="2400" baseline="-25000" dirty="0">
                <a:solidFill>
                  <a:schemeClr val="accent1"/>
                </a:solidFill>
                <a:latin typeface="+mj-lt"/>
              </a:rPr>
              <a:t>2</a:t>
            </a:r>
            <a:r>
              <a:rPr lang="tr-TR" sz="2400" dirty="0">
                <a:solidFill>
                  <a:schemeClr val="accent1"/>
                </a:solidFill>
                <a:latin typeface="+mj-lt"/>
              </a:rPr>
              <a:t> </a:t>
            </a:r>
          </a:p>
          <a:p>
            <a:pPr marL="342900" indent="-342900">
              <a:lnSpc>
                <a:spcPct val="90000"/>
              </a:lnSpc>
              <a:spcBef>
                <a:spcPct val="20000"/>
              </a:spcBef>
              <a:buClr>
                <a:schemeClr val="bg2"/>
              </a:buClr>
              <a:buSzPct val="75000"/>
              <a:buFont typeface="Wingdings" pitchFamily="2" charset="2"/>
              <a:buNone/>
            </a:pPr>
            <a:r>
              <a:rPr lang="tr-TR" sz="2400" dirty="0">
                <a:solidFill>
                  <a:schemeClr val="accent1"/>
                </a:solidFill>
                <a:latin typeface="+mj-lt"/>
              </a:rPr>
              <a:t>				THEN</a:t>
            </a:r>
            <a:r>
              <a:rPr lang="tr-TR" sz="2400" dirty="0">
                <a:latin typeface="+mj-lt"/>
              </a:rPr>
              <a:t> </a:t>
            </a:r>
            <a:r>
              <a:rPr lang="tr-TR" sz="2400" dirty="0">
                <a:solidFill>
                  <a:srgbClr val="FF33CC"/>
                </a:solidFill>
                <a:latin typeface="+mj-lt"/>
              </a:rPr>
              <a:t>low-risk </a:t>
            </a:r>
            <a:r>
              <a:rPr lang="tr-TR" sz="2400" dirty="0">
                <a:solidFill>
                  <a:schemeClr val="accent1"/>
                </a:solidFill>
                <a:latin typeface="+mj-lt"/>
              </a:rPr>
              <a:t>ELSE</a:t>
            </a:r>
            <a:r>
              <a:rPr lang="tr-TR" sz="2400" dirty="0">
                <a:latin typeface="+mj-lt"/>
              </a:rPr>
              <a:t> </a:t>
            </a:r>
            <a:r>
              <a:rPr lang="tr-TR" sz="2400" dirty="0">
                <a:solidFill>
                  <a:srgbClr val="FF0000"/>
                </a:solidFill>
                <a:latin typeface="+mj-lt"/>
              </a:rPr>
              <a:t>high-risk</a:t>
            </a:r>
          </a:p>
        </p:txBody>
      </p:sp>
      <p:sp>
        <p:nvSpPr>
          <p:cNvPr id="11" name="Slide Number Placeholder 10"/>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11</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p:txBody>
          <a:bodyPr>
            <a:normAutofit/>
          </a:bodyPr>
          <a:lstStyle/>
          <a:p>
            <a:r>
              <a:rPr lang="zh-CN" altLang="en-US" dirty="0"/>
              <a:t>模式识别：</a:t>
            </a:r>
            <a:r>
              <a:rPr lang="en-US" altLang="zh-CN" dirty="0"/>
              <a:t>OCR</a:t>
            </a:r>
            <a:r>
              <a:rPr lang="zh-CN" altLang="en-US" dirty="0" smtClean="0"/>
              <a:t>，医学</a:t>
            </a:r>
            <a:r>
              <a:rPr lang="zh-CN" altLang="en-US" dirty="0"/>
              <a:t>诊断，生物测定</a:t>
            </a:r>
            <a:endParaRPr lang="en-US" altLang="zh-CN" dirty="0"/>
          </a:p>
          <a:p>
            <a:pPr>
              <a:lnSpc>
                <a:spcPct val="90000"/>
              </a:lnSpc>
            </a:pPr>
            <a:r>
              <a:rPr lang="zh-CN" altLang="en-US" dirty="0"/>
              <a:t>人脸</a:t>
            </a:r>
            <a:r>
              <a:rPr lang="zh-CN" altLang="en-US" dirty="0" smtClean="0"/>
              <a:t>识别</a:t>
            </a:r>
            <a:r>
              <a:rPr lang="tr-TR" dirty="0" smtClean="0">
                <a:solidFill>
                  <a:schemeClr val="accent1"/>
                </a:solidFill>
              </a:rPr>
              <a:t>: </a:t>
            </a:r>
            <a:r>
              <a:rPr lang="zh-CN" altLang="en-US" dirty="0" smtClean="0">
                <a:solidFill>
                  <a:schemeClr val="accent1"/>
                </a:solidFill>
              </a:rPr>
              <a:t>姿态，光照，发型，遮挡（眼镜，胡子），化妆</a:t>
            </a:r>
            <a:endParaRPr lang="tr-TR" dirty="0"/>
          </a:p>
          <a:p>
            <a:pPr>
              <a:lnSpc>
                <a:spcPct val="90000"/>
              </a:lnSpc>
            </a:pPr>
            <a:r>
              <a:rPr lang="zh-CN" altLang="en-US" dirty="0" smtClean="0">
                <a:solidFill>
                  <a:schemeClr val="accent1"/>
                </a:solidFill>
              </a:rPr>
              <a:t>字符识别</a:t>
            </a:r>
            <a:r>
              <a:rPr lang="tr-TR" dirty="0" smtClean="0">
                <a:solidFill>
                  <a:schemeClr val="accent1"/>
                </a:solidFill>
              </a:rPr>
              <a:t>: </a:t>
            </a:r>
            <a:r>
              <a:rPr lang="zh-CN" altLang="en-US" dirty="0" smtClean="0">
                <a:solidFill>
                  <a:schemeClr val="accent1"/>
                </a:solidFill>
              </a:rPr>
              <a:t>不同的书写风格，大小，粗细。</a:t>
            </a:r>
            <a:endParaRPr lang="tr-TR" dirty="0"/>
          </a:p>
          <a:p>
            <a:pPr>
              <a:lnSpc>
                <a:spcPct val="90000"/>
              </a:lnSpc>
            </a:pPr>
            <a:r>
              <a:rPr lang="zh-CN" altLang="en-US" dirty="0" smtClean="0">
                <a:solidFill>
                  <a:schemeClr val="accent1"/>
                </a:solidFill>
              </a:rPr>
              <a:t>语音识别</a:t>
            </a:r>
            <a:r>
              <a:rPr lang="tr-TR" dirty="0" smtClean="0">
                <a:solidFill>
                  <a:schemeClr val="accent1"/>
                </a:solidFill>
              </a:rPr>
              <a:t>: </a:t>
            </a:r>
            <a:r>
              <a:rPr lang="zh-CN" altLang="en-US" dirty="0" smtClean="0">
                <a:solidFill>
                  <a:schemeClr val="accent1"/>
                </a:solidFill>
              </a:rPr>
              <a:t>时序依赖</a:t>
            </a:r>
            <a:r>
              <a:rPr lang="tr-TR" dirty="0" smtClean="0"/>
              <a:t>. </a:t>
            </a:r>
            <a:endParaRPr lang="tr-TR" dirty="0"/>
          </a:p>
          <a:p>
            <a:pPr>
              <a:lnSpc>
                <a:spcPct val="90000"/>
              </a:lnSpc>
            </a:pPr>
            <a:r>
              <a:rPr lang="zh-CN" altLang="en-US" dirty="0" smtClean="0">
                <a:solidFill>
                  <a:schemeClr val="accent1"/>
                </a:solidFill>
              </a:rPr>
              <a:t>医学诊断</a:t>
            </a:r>
            <a:r>
              <a:rPr lang="tr-TR" dirty="0" smtClean="0">
                <a:solidFill>
                  <a:schemeClr val="accent1"/>
                </a:solidFill>
              </a:rPr>
              <a:t>: </a:t>
            </a:r>
            <a:r>
              <a:rPr lang="zh-CN" altLang="en-US" dirty="0" smtClean="0">
                <a:solidFill>
                  <a:schemeClr val="accent1"/>
                </a:solidFill>
              </a:rPr>
              <a:t>根据症状判断疾病</a:t>
            </a:r>
            <a:endParaRPr lang="tr-TR" dirty="0" smtClean="0"/>
          </a:p>
          <a:p>
            <a:pPr>
              <a:lnSpc>
                <a:spcPct val="90000"/>
              </a:lnSpc>
            </a:pPr>
            <a:r>
              <a:rPr lang="zh-CN" altLang="en-US" dirty="0" smtClean="0">
                <a:solidFill>
                  <a:schemeClr val="accent1"/>
                </a:solidFill>
              </a:rPr>
              <a:t>生物测定</a:t>
            </a:r>
            <a:r>
              <a:rPr lang="tr-TR" dirty="0" smtClean="0">
                <a:solidFill>
                  <a:schemeClr val="accent1"/>
                </a:solidFill>
              </a:rPr>
              <a:t>: </a:t>
            </a:r>
            <a:r>
              <a:rPr lang="zh-CN" altLang="en-US" dirty="0" smtClean="0">
                <a:solidFill>
                  <a:schemeClr val="accent1"/>
                </a:solidFill>
              </a:rPr>
              <a:t>根据人</a:t>
            </a:r>
            <a:r>
              <a:rPr lang="zh-CN" altLang="en-US" smtClean="0">
                <a:solidFill>
                  <a:schemeClr val="accent1"/>
                </a:solidFill>
              </a:rPr>
              <a:t>的生理感觉</a:t>
            </a:r>
            <a:r>
              <a:rPr lang="zh-CN" altLang="en-US" dirty="0" smtClean="0">
                <a:solidFill>
                  <a:schemeClr val="accent1"/>
                </a:solidFill>
              </a:rPr>
              <a:t>和行为识别或认证人的身份</a:t>
            </a:r>
            <a:endParaRPr lang="tr-TR" dirty="0"/>
          </a:p>
          <a:p>
            <a:pPr>
              <a:lnSpc>
                <a:spcPct val="90000"/>
              </a:lnSpc>
            </a:pPr>
            <a:r>
              <a:rPr lang="tr-TR" dirty="0"/>
              <a:t>...</a:t>
            </a:r>
          </a:p>
        </p:txBody>
      </p:sp>
      <p:sp>
        <p:nvSpPr>
          <p:cNvPr id="10" name="Slide Number Placeholder 9"/>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12</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zh-CN" altLang="en-US" dirty="0" smtClean="0"/>
              <a:t>人脸识别</a:t>
            </a:r>
            <a:endParaRPr lang="tr-TR" dirty="0"/>
          </a:p>
        </p:txBody>
      </p:sp>
      <p:pic>
        <p:nvPicPr>
          <p:cNvPr id="304145" name="Picture 17" descr="011"/>
          <p:cNvPicPr>
            <a:picLocks noChangeAspect="1" noChangeArrowheads="1"/>
          </p:cNvPicPr>
          <p:nvPr/>
        </p:nvPicPr>
        <p:blipFill>
          <a:blip r:embed="rId3" cstate="print"/>
          <a:srcRect/>
          <a:stretch>
            <a:fillRect/>
          </a:stretch>
        </p:blipFill>
        <p:spPr bwMode="auto">
          <a:xfrm>
            <a:off x="755650" y="2492375"/>
            <a:ext cx="876300" cy="1066800"/>
          </a:xfrm>
          <a:prstGeom prst="rect">
            <a:avLst/>
          </a:prstGeom>
          <a:noFill/>
        </p:spPr>
      </p:pic>
      <p:pic>
        <p:nvPicPr>
          <p:cNvPr id="304146" name="Picture 18" descr="012"/>
          <p:cNvPicPr>
            <a:picLocks noChangeAspect="1" noChangeArrowheads="1"/>
          </p:cNvPicPr>
          <p:nvPr/>
        </p:nvPicPr>
        <p:blipFill>
          <a:blip r:embed="rId4" cstate="print"/>
          <a:srcRect/>
          <a:stretch>
            <a:fillRect/>
          </a:stretch>
        </p:blipFill>
        <p:spPr bwMode="auto">
          <a:xfrm>
            <a:off x="1763713" y="2492375"/>
            <a:ext cx="876300" cy="1066800"/>
          </a:xfrm>
          <a:prstGeom prst="rect">
            <a:avLst/>
          </a:prstGeom>
          <a:noFill/>
        </p:spPr>
      </p:pic>
      <p:pic>
        <p:nvPicPr>
          <p:cNvPr id="304147" name="Picture 19" descr="010"/>
          <p:cNvPicPr>
            <a:picLocks noChangeAspect="1" noChangeArrowheads="1"/>
          </p:cNvPicPr>
          <p:nvPr/>
        </p:nvPicPr>
        <p:blipFill>
          <a:blip r:embed="rId5" cstate="print"/>
          <a:srcRect/>
          <a:stretch>
            <a:fillRect/>
          </a:stretch>
        </p:blipFill>
        <p:spPr bwMode="auto">
          <a:xfrm>
            <a:off x="2771775" y="2492375"/>
            <a:ext cx="876300" cy="1066800"/>
          </a:xfrm>
          <a:prstGeom prst="rect">
            <a:avLst/>
          </a:prstGeom>
          <a:noFill/>
        </p:spPr>
      </p:pic>
      <p:pic>
        <p:nvPicPr>
          <p:cNvPr id="304148" name="Picture 20" descr="013"/>
          <p:cNvPicPr>
            <a:picLocks noChangeAspect="1" noChangeArrowheads="1"/>
          </p:cNvPicPr>
          <p:nvPr/>
        </p:nvPicPr>
        <p:blipFill>
          <a:blip r:embed="rId6" cstate="print"/>
          <a:srcRect/>
          <a:stretch>
            <a:fillRect/>
          </a:stretch>
        </p:blipFill>
        <p:spPr bwMode="auto">
          <a:xfrm>
            <a:off x="3779838" y="2492375"/>
            <a:ext cx="876300" cy="1066800"/>
          </a:xfrm>
          <a:prstGeom prst="rect">
            <a:avLst/>
          </a:prstGeom>
          <a:noFill/>
        </p:spPr>
      </p:pic>
      <p:pic>
        <p:nvPicPr>
          <p:cNvPr id="304149" name="Picture 21" descr="014"/>
          <p:cNvPicPr>
            <a:picLocks noChangeAspect="1" noChangeArrowheads="1"/>
          </p:cNvPicPr>
          <p:nvPr/>
        </p:nvPicPr>
        <p:blipFill>
          <a:blip r:embed="rId7" cstate="print"/>
          <a:srcRect/>
          <a:stretch>
            <a:fillRect/>
          </a:stretch>
        </p:blipFill>
        <p:spPr bwMode="auto">
          <a:xfrm>
            <a:off x="684213" y="4508500"/>
            <a:ext cx="876300" cy="1066800"/>
          </a:xfrm>
          <a:prstGeom prst="rect">
            <a:avLst/>
          </a:prstGeom>
          <a:noFill/>
        </p:spPr>
      </p:pic>
      <p:pic>
        <p:nvPicPr>
          <p:cNvPr id="304150" name="Picture 22" descr="020"/>
          <p:cNvPicPr>
            <a:picLocks noChangeAspect="1" noChangeArrowheads="1"/>
          </p:cNvPicPr>
          <p:nvPr/>
        </p:nvPicPr>
        <p:blipFill>
          <a:blip r:embed="rId8" cstate="print"/>
          <a:srcRect/>
          <a:stretch>
            <a:fillRect/>
          </a:stretch>
        </p:blipFill>
        <p:spPr bwMode="auto">
          <a:xfrm>
            <a:off x="1692275" y="4508500"/>
            <a:ext cx="876300" cy="1066800"/>
          </a:xfrm>
          <a:prstGeom prst="rect">
            <a:avLst/>
          </a:prstGeom>
          <a:noFill/>
        </p:spPr>
      </p:pic>
      <p:pic>
        <p:nvPicPr>
          <p:cNvPr id="304151" name="Picture 23" descr="105"/>
          <p:cNvPicPr>
            <a:picLocks noChangeAspect="1" noChangeArrowheads="1"/>
          </p:cNvPicPr>
          <p:nvPr/>
        </p:nvPicPr>
        <p:blipFill>
          <a:blip r:embed="rId9" cstate="print"/>
          <a:srcRect/>
          <a:stretch>
            <a:fillRect/>
          </a:stretch>
        </p:blipFill>
        <p:spPr bwMode="auto">
          <a:xfrm>
            <a:off x="2700338" y="4508500"/>
            <a:ext cx="876300" cy="1066800"/>
          </a:xfrm>
          <a:prstGeom prst="rect">
            <a:avLst/>
          </a:prstGeom>
          <a:noFill/>
        </p:spPr>
      </p:pic>
      <p:pic>
        <p:nvPicPr>
          <p:cNvPr id="304152" name="Picture 24" descr="350"/>
          <p:cNvPicPr>
            <a:picLocks noChangeAspect="1" noChangeArrowheads="1"/>
          </p:cNvPicPr>
          <p:nvPr/>
        </p:nvPicPr>
        <p:blipFill>
          <a:blip r:embed="rId10" cstate="print"/>
          <a:srcRect/>
          <a:stretch>
            <a:fillRect/>
          </a:stretch>
        </p:blipFill>
        <p:spPr bwMode="auto">
          <a:xfrm>
            <a:off x="3708400" y="4508500"/>
            <a:ext cx="876300" cy="1066800"/>
          </a:xfrm>
          <a:prstGeom prst="rect">
            <a:avLst/>
          </a:prstGeom>
          <a:noFill/>
        </p:spPr>
      </p:pic>
      <p:sp>
        <p:nvSpPr>
          <p:cNvPr id="304153" name="Text Box 25"/>
          <p:cNvSpPr txBox="1">
            <a:spLocks noChangeArrowheads="1"/>
          </p:cNvSpPr>
          <p:nvPr/>
        </p:nvSpPr>
        <p:spPr bwMode="auto">
          <a:xfrm>
            <a:off x="611188" y="1844675"/>
            <a:ext cx="4684712" cy="457200"/>
          </a:xfrm>
          <a:prstGeom prst="rect">
            <a:avLst/>
          </a:prstGeom>
          <a:noFill/>
          <a:ln w="9525">
            <a:noFill/>
            <a:miter lim="800000"/>
            <a:headEnd/>
            <a:tailEnd/>
          </a:ln>
          <a:effectLst/>
        </p:spPr>
        <p:txBody>
          <a:bodyPr wrap="none">
            <a:spAutoFit/>
          </a:bodyPr>
          <a:lstStyle/>
          <a:p>
            <a:r>
              <a:rPr lang="tr-TR" sz="2400" dirty="0">
                <a:solidFill>
                  <a:schemeClr val="accent1"/>
                </a:solidFill>
                <a:latin typeface="Lucida Bright" pitchFamily="18" charset="0"/>
              </a:rPr>
              <a:t>Training examples of a person</a:t>
            </a:r>
          </a:p>
        </p:txBody>
      </p:sp>
      <p:sp>
        <p:nvSpPr>
          <p:cNvPr id="304154" name="Text Box 26"/>
          <p:cNvSpPr txBox="1">
            <a:spLocks noChangeArrowheads="1"/>
          </p:cNvSpPr>
          <p:nvPr/>
        </p:nvSpPr>
        <p:spPr bwMode="auto">
          <a:xfrm>
            <a:off x="684213" y="3933825"/>
            <a:ext cx="1951037" cy="457200"/>
          </a:xfrm>
          <a:prstGeom prst="rect">
            <a:avLst/>
          </a:prstGeom>
          <a:noFill/>
          <a:ln w="9525">
            <a:noFill/>
            <a:miter lim="800000"/>
            <a:headEnd/>
            <a:tailEnd/>
          </a:ln>
          <a:effectLst/>
        </p:spPr>
        <p:txBody>
          <a:bodyPr wrap="none">
            <a:spAutoFit/>
          </a:bodyPr>
          <a:lstStyle/>
          <a:p>
            <a:r>
              <a:rPr lang="tr-TR" sz="2400" dirty="0">
                <a:solidFill>
                  <a:schemeClr val="accent1"/>
                </a:solidFill>
                <a:latin typeface="Lucida Bright" pitchFamily="18" charset="0"/>
              </a:rPr>
              <a:t>Test images</a:t>
            </a:r>
          </a:p>
        </p:txBody>
      </p:sp>
      <p:sp>
        <p:nvSpPr>
          <p:cNvPr id="19" name="Slide Number Placeholder 1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13</a:t>
            </a:fld>
            <a:endParaRPr lang="tr-TR" sz="1800" dirty="0">
              <a:solidFill>
                <a:srgbClr val="FF0000"/>
              </a:solidFill>
            </a:endParaRPr>
          </a:p>
        </p:txBody>
      </p:sp>
      <p:sp>
        <p:nvSpPr>
          <p:cNvPr id="2" name="TextBox 1">
            <a:hlinkClick r:id="rId11" action="ppaction://hlinksldjump"/>
          </p:cNvPr>
          <p:cNvSpPr txBox="1"/>
          <p:nvPr/>
        </p:nvSpPr>
        <p:spPr>
          <a:xfrm>
            <a:off x="5436096" y="1196752"/>
            <a:ext cx="2880320" cy="461665"/>
          </a:xfrm>
          <a:prstGeom prst="rect">
            <a:avLst/>
          </a:prstGeom>
          <a:noFill/>
        </p:spPr>
        <p:txBody>
          <a:bodyPr wrap="square" rtlCol="0">
            <a:spAutoFit/>
          </a:bodyPr>
          <a:lstStyle/>
          <a:p>
            <a:r>
              <a:rPr lang="zh-CN" altLang="en-US" sz="2400" dirty="0" smtClean="0"/>
              <a:t>手写数字识别举例</a:t>
            </a:r>
            <a:endParaRPr lang="zh-CN" altLang="en-US" sz="2400" dirty="0"/>
          </a:p>
        </p:txBody>
      </p:sp>
      <p:pic>
        <p:nvPicPr>
          <p:cNvPr id="15" name="图片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95900" y="2924944"/>
            <a:ext cx="1728192" cy="2736304"/>
          </a:xfrm>
          <a:prstGeom prst="rect">
            <a:avLst/>
          </a:prstGeom>
        </p:spPr>
      </p:pic>
      <p:pic>
        <p:nvPicPr>
          <p:cNvPr id="16" name="图片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164288" y="2852936"/>
            <a:ext cx="1728192" cy="281338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US" altLang="zh-CN" dirty="0" smtClean="0"/>
              <a:t>1.2</a:t>
            </a:r>
            <a:r>
              <a:rPr lang="en-US" altLang="zh-CN" dirty="0"/>
              <a:t>.</a:t>
            </a:r>
            <a:r>
              <a:rPr lang="en-US" altLang="zh-CN" dirty="0" smtClean="0"/>
              <a:t>3</a:t>
            </a:r>
            <a:r>
              <a:rPr lang="zh-CN" altLang="en-US" dirty="0" smtClean="0"/>
              <a:t>回归分析</a:t>
            </a:r>
            <a:endParaRPr lang="tr-TR" dirty="0"/>
          </a:p>
        </p:txBody>
      </p:sp>
      <p:sp>
        <p:nvSpPr>
          <p:cNvPr id="90117" name="Rectangle 5"/>
          <p:cNvSpPr>
            <a:spLocks noGrp="1" noChangeArrowheads="1"/>
          </p:cNvSpPr>
          <p:nvPr>
            <p:ph type="body" sz="half" idx="1"/>
          </p:nvPr>
        </p:nvSpPr>
        <p:spPr/>
        <p:txBody>
          <a:bodyPr/>
          <a:lstStyle/>
          <a:p>
            <a:r>
              <a:rPr lang="zh-CN" altLang="en-US" dirty="0" smtClean="0"/>
              <a:t>例子</a:t>
            </a:r>
            <a:r>
              <a:rPr lang="tr-TR" dirty="0" smtClean="0"/>
              <a:t>: </a:t>
            </a:r>
            <a:r>
              <a:rPr lang="zh-CN" altLang="en-US" dirty="0" smtClean="0"/>
              <a:t>二手车价格</a:t>
            </a:r>
            <a:endParaRPr lang="tr-TR" dirty="0"/>
          </a:p>
          <a:p>
            <a:r>
              <a:rPr lang="tr-TR" i="1" dirty="0"/>
              <a:t>x </a:t>
            </a:r>
            <a:r>
              <a:rPr lang="tr-TR" dirty="0"/>
              <a:t>: </a:t>
            </a:r>
            <a:r>
              <a:rPr lang="zh-CN" altLang="en-US" dirty="0" smtClean="0"/>
              <a:t>里程</a:t>
            </a:r>
            <a:endParaRPr lang="tr-TR" dirty="0"/>
          </a:p>
          <a:p>
            <a:pPr>
              <a:buFont typeface="Wingdings" pitchFamily="2" charset="2"/>
              <a:buNone/>
            </a:pPr>
            <a:r>
              <a:rPr lang="tr-TR" dirty="0"/>
              <a:t>	</a:t>
            </a:r>
            <a:r>
              <a:rPr lang="tr-TR" i="1" dirty="0"/>
              <a:t>y </a:t>
            </a:r>
            <a:r>
              <a:rPr lang="tr-TR" dirty="0"/>
              <a:t>: </a:t>
            </a:r>
            <a:r>
              <a:rPr lang="zh-CN" altLang="en-US" dirty="0" smtClean="0"/>
              <a:t>价格</a:t>
            </a:r>
            <a:endParaRPr lang="en-US" altLang="zh-CN" dirty="0" smtClean="0"/>
          </a:p>
          <a:p>
            <a:pPr>
              <a:buFont typeface="Wingdings" pitchFamily="2" charset="2"/>
              <a:buNone/>
            </a:pPr>
            <a:r>
              <a:rPr lang="tr-TR" dirty="0"/>
              <a:t>		</a:t>
            </a:r>
            <a:r>
              <a:rPr lang="tr-TR" i="1" dirty="0"/>
              <a:t>y </a:t>
            </a:r>
            <a:r>
              <a:rPr lang="tr-TR" dirty="0"/>
              <a:t>= </a:t>
            </a:r>
            <a:r>
              <a:rPr lang="tr-TR" i="1" dirty="0"/>
              <a:t>g </a:t>
            </a:r>
            <a:r>
              <a:rPr lang="tr-TR" dirty="0"/>
              <a:t>(</a:t>
            </a:r>
            <a:r>
              <a:rPr lang="tr-TR" i="1" dirty="0"/>
              <a:t>x </a:t>
            </a:r>
            <a:r>
              <a:rPr lang="tr-TR" dirty="0"/>
              <a:t>| </a:t>
            </a:r>
            <a:r>
              <a:rPr lang="tr-TR" i="1" dirty="0" smtClean="0">
                <a:latin typeface="Symbol" pitchFamily="18" charset="2"/>
              </a:rPr>
              <a:t>q </a:t>
            </a:r>
            <a:r>
              <a:rPr lang="tr-TR" dirty="0" smtClean="0"/>
              <a:t>)</a:t>
            </a:r>
            <a:endParaRPr lang="tr-TR" dirty="0"/>
          </a:p>
          <a:p>
            <a:pPr>
              <a:buFont typeface="Wingdings" pitchFamily="2" charset="2"/>
              <a:buNone/>
            </a:pPr>
            <a:r>
              <a:rPr lang="tr-TR" dirty="0"/>
              <a:t>	</a:t>
            </a:r>
            <a:r>
              <a:rPr lang="tr-TR" i="1" dirty="0"/>
              <a:t>g </a:t>
            </a:r>
            <a:r>
              <a:rPr lang="tr-TR" dirty="0"/>
              <a:t>( </a:t>
            </a:r>
            <a:r>
              <a:rPr lang="tr-TR" dirty="0" smtClean="0"/>
              <a:t>)</a:t>
            </a:r>
            <a:r>
              <a:rPr lang="zh-CN" altLang="en-US" dirty="0" smtClean="0"/>
              <a:t>：</a:t>
            </a:r>
            <a:r>
              <a:rPr lang="tr-TR" dirty="0" smtClean="0"/>
              <a:t> </a:t>
            </a:r>
            <a:r>
              <a:rPr lang="zh-CN" altLang="en-US" dirty="0" smtClean="0"/>
              <a:t>模型</a:t>
            </a:r>
            <a:endParaRPr lang="tr-TR" dirty="0"/>
          </a:p>
          <a:p>
            <a:pPr>
              <a:buFont typeface="Wingdings" pitchFamily="2" charset="2"/>
              <a:buNone/>
            </a:pPr>
            <a:r>
              <a:rPr lang="tr-TR" dirty="0">
                <a:latin typeface="Symbol" pitchFamily="18" charset="2"/>
              </a:rPr>
              <a:t>	</a:t>
            </a:r>
            <a:r>
              <a:rPr lang="tr-TR" i="1" dirty="0" smtClean="0">
                <a:latin typeface="Symbol" pitchFamily="18" charset="2"/>
              </a:rPr>
              <a:t>q</a:t>
            </a:r>
            <a:r>
              <a:rPr lang="zh-CN" altLang="en-US" i="1" dirty="0" smtClean="0">
                <a:latin typeface="Symbol" pitchFamily="18" charset="2"/>
              </a:rPr>
              <a:t>：参数</a:t>
            </a: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vert="horz" lIns="0" tIns="0" rIns="0" bIns="0" anchor="b"/>
          <a:lstStyle/>
          <a:p>
            <a:fld id="{B25A429E-EC32-4435-B6D9-2C358E91B0C4}" type="slidenum">
              <a:rPr lang="tr-TR" sz="1800">
                <a:solidFill>
                  <a:srgbClr val="FF0000"/>
                </a:solidFill>
              </a:rPr>
              <a:pPr/>
              <a:t>14</a:t>
            </a:fld>
            <a:endParaRPr lang="tr-TR" sz="180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68313" y="476250"/>
            <a:ext cx="8229600" cy="1371600"/>
          </a:xfrm>
        </p:spPr>
        <p:txBody>
          <a:bodyPr/>
          <a:lstStyle/>
          <a:p>
            <a:r>
              <a:rPr lang="zh-CN" altLang="en-US" dirty="0" smtClean="0"/>
              <a:t>监督学习</a:t>
            </a:r>
            <a:endParaRPr lang="tr-TR" dirty="0"/>
          </a:p>
        </p:txBody>
      </p:sp>
      <p:sp>
        <p:nvSpPr>
          <p:cNvPr id="89091" name="Rectangle 3"/>
          <p:cNvSpPr>
            <a:spLocks noGrp="1" noChangeArrowheads="1"/>
          </p:cNvSpPr>
          <p:nvPr>
            <p:ph idx="1"/>
          </p:nvPr>
        </p:nvSpPr>
        <p:spPr/>
        <p:txBody>
          <a:bodyPr/>
          <a:lstStyle/>
          <a:p>
            <a:r>
              <a:rPr lang="zh-CN" altLang="en-US" dirty="0" smtClean="0">
                <a:solidFill>
                  <a:schemeClr val="accent1"/>
                </a:solidFill>
              </a:rPr>
              <a:t>分类，回归等均为监督式学习</a:t>
            </a:r>
            <a:endParaRPr lang="en-US" dirty="0" smtClean="0">
              <a:solidFill>
                <a:schemeClr val="accent1"/>
              </a:solidFill>
            </a:endParaRPr>
          </a:p>
          <a:p>
            <a:r>
              <a:rPr lang="zh-CN" altLang="en-US" dirty="0" smtClean="0">
                <a:solidFill>
                  <a:schemeClr val="accent1"/>
                </a:solidFill>
              </a:rPr>
              <a:t>根据规则，预测未来输入的输出</a:t>
            </a:r>
            <a:endParaRPr lang="tr-TR" dirty="0"/>
          </a:p>
          <a:p>
            <a:r>
              <a:rPr lang="zh-CN" altLang="en-US" dirty="0" smtClean="0">
                <a:solidFill>
                  <a:schemeClr val="accent1"/>
                </a:solidFill>
              </a:rPr>
              <a:t>训练数据是已知其类别的</a:t>
            </a:r>
            <a:endParaRPr lang="tr-TR" dirty="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15</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1.2.4</a:t>
            </a:r>
            <a:r>
              <a:rPr lang="zh-CN" altLang="en-US" dirty="0" smtClean="0"/>
              <a:t>非监督学习</a:t>
            </a:r>
            <a:endParaRPr lang="tr-TR" dirty="0"/>
          </a:p>
        </p:txBody>
      </p:sp>
      <p:sp>
        <p:nvSpPr>
          <p:cNvPr id="92163" name="Rectangle 3"/>
          <p:cNvSpPr>
            <a:spLocks noGrp="1" noChangeArrowheads="1"/>
          </p:cNvSpPr>
          <p:nvPr>
            <p:ph idx="1"/>
          </p:nvPr>
        </p:nvSpPr>
        <p:spPr/>
        <p:txBody>
          <a:bodyPr>
            <a:normAutofit fontScale="92500" lnSpcReduction="10000"/>
          </a:bodyPr>
          <a:lstStyle/>
          <a:p>
            <a:r>
              <a:rPr lang="zh-CN" altLang="en-US" dirty="0" smtClean="0"/>
              <a:t>与监督学习不同，有时并不知道已有数据（输入）的输出是什么，即只有输入数据，目标是发现输入数据中的规律</a:t>
            </a:r>
            <a:endParaRPr lang="en-US" dirty="0" smtClean="0"/>
          </a:p>
          <a:p>
            <a:r>
              <a:rPr lang="zh-CN" altLang="en-US" dirty="0" smtClean="0"/>
              <a:t>学习的目标是发现哪些模式更经常发生（统计学中为密度估计）</a:t>
            </a:r>
            <a:endParaRPr lang="tr-TR" dirty="0"/>
          </a:p>
          <a:p>
            <a:r>
              <a:rPr lang="zh-CN" altLang="en-US" dirty="0" smtClean="0"/>
              <a:t>聚类分析</a:t>
            </a:r>
            <a:r>
              <a:rPr lang="tr-TR" dirty="0" smtClean="0"/>
              <a:t>: </a:t>
            </a:r>
            <a:r>
              <a:rPr lang="zh-CN" altLang="en-US" dirty="0" smtClean="0"/>
              <a:t>将相似的例子聚在一起，</a:t>
            </a:r>
            <a:r>
              <a:rPr lang="zh-CN" altLang="en-US" sz="2400" dirty="0" smtClean="0"/>
              <a:t>例如</a:t>
            </a:r>
            <a:endParaRPr lang="en-US" altLang="zh-CN" sz="2400" dirty="0" smtClean="0"/>
          </a:p>
          <a:p>
            <a:pPr lvl="1"/>
            <a:r>
              <a:rPr lang="zh-CN" altLang="en-US" sz="2400" dirty="0" smtClean="0"/>
              <a:t>客户分组</a:t>
            </a:r>
            <a:endParaRPr lang="en-US" altLang="zh-CN" sz="2400" dirty="0" smtClean="0"/>
          </a:p>
          <a:p>
            <a:pPr lvl="1"/>
            <a:r>
              <a:rPr lang="zh-CN" altLang="en-US" dirty="0" smtClean="0"/>
              <a:t>图像压缩：输入中由</a:t>
            </a:r>
            <a:r>
              <a:rPr lang="en-US" altLang="zh-CN" dirty="0" smtClean="0"/>
              <a:t>RGB</a:t>
            </a:r>
            <a:r>
              <a:rPr lang="zh-CN" altLang="en-US" dirty="0" smtClean="0"/>
              <a:t>值表示的图像，聚类是将颜色相似的像素点分到相同的组。用一种颜色代表一组相似的颜色，对其进行编码，则可以实现压缩</a:t>
            </a:r>
            <a:endParaRPr lang="en-US" altLang="zh-CN" dirty="0" smtClean="0"/>
          </a:p>
          <a:p>
            <a:pPr lvl="1"/>
            <a:r>
              <a:rPr lang="zh-CN" altLang="en-US" sz="2400" dirty="0" smtClean="0"/>
              <a:t>文档聚类：相似的文档进行分组</a:t>
            </a:r>
            <a:endParaRPr lang="tr-TR" sz="2400" dirty="0"/>
          </a:p>
          <a:p>
            <a:pPr lvl="1"/>
            <a:r>
              <a:rPr lang="zh-CN" altLang="en-US" sz="2400" dirty="0" smtClean="0"/>
              <a:t>生物信息学</a:t>
            </a:r>
            <a:r>
              <a:rPr lang="tr-TR" sz="2400" dirty="0" smtClean="0"/>
              <a:t>: </a:t>
            </a:r>
            <a:r>
              <a:rPr lang="zh-CN" altLang="en-US" sz="2400" dirty="0" smtClean="0"/>
              <a:t>发现</a:t>
            </a:r>
            <a:r>
              <a:rPr lang="tr-TR" sz="2400" dirty="0" smtClean="0"/>
              <a:t> motifs</a:t>
            </a:r>
            <a:r>
              <a:rPr lang="zh-CN" altLang="en-US" sz="2400" dirty="0" smtClean="0"/>
              <a:t>（蛋白质结构中反复出现的氨基酸序列</a:t>
            </a:r>
            <a:endParaRPr lang="tr-TR" sz="2400" dirty="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16</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smtClean="0"/>
              <a:t>1.2.5</a:t>
            </a:r>
            <a:r>
              <a:rPr lang="zh-CN" altLang="en-US" dirty="0" smtClean="0"/>
              <a:t>增强学习</a:t>
            </a:r>
            <a:endParaRPr lang="tr-TR" dirty="0"/>
          </a:p>
        </p:txBody>
      </p:sp>
      <p:sp>
        <p:nvSpPr>
          <p:cNvPr id="93187" name="Rectangle 3"/>
          <p:cNvSpPr>
            <a:spLocks noGrp="1" noChangeArrowheads="1"/>
          </p:cNvSpPr>
          <p:nvPr>
            <p:ph idx="1"/>
          </p:nvPr>
        </p:nvSpPr>
        <p:spPr/>
        <p:txBody>
          <a:bodyPr/>
          <a:lstStyle/>
          <a:p>
            <a:r>
              <a:rPr lang="zh-CN" altLang="en-US" dirty="0" smtClean="0"/>
              <a:t>学习策略</a:t>
            </a:r>
            <a:r>
              <a:rPr lang="tr-TR" dirty="0" smtClean="0"/>
              <a:t>: </a:t>
            </a:r>
            <a:r>
              <a:rPr lang="zh-CN" altLang="en-US" dirty="0" smtClean="0"/>
              <a:t>策略是一组动作序列。机器学习是能够评估策略的好坏，并从以往好的动作序列中学习到策略</a:t>
            </a:r>
            <a:endParaRPr lang="tr-TR" dirty="0"/>
          </a:p>
          <a:p>
            <a:r>
              <a:rPr lang="zh-CN" altLang="en-US" dirty="0" smtClean="0"/>
              <a:t>单独的动作无所谓好坏，好的策略中的动作就是好的动作</a:t>
            </a:r>
            <a:endParaRPr lang="en-US" altLang="zh-CN" dirty="0" smtClean="0"/>
          </a:p>
          <a:p>
            <a:r>
              <a:rPr lang="zh-CN" altLang="en-US" dirty="0" smtClean="0"/>
              <a:t>游戏：单独移动并不能完全确定其好坏，正确的移动序列才是重要的</a:t>
            </a:r>
            <a:endParaRPr lang="en-US" altLang="zh-CN" dirty="0" smtClean="0"/>
          </a:p>
          <a:p>
            <a:r>
              <a:rPr lang="zh-CN" altLang="en-US" dirty="0" smtClean="0"/>
              <a:t>机器人导航：机器人可以在某一时刻向多个方向移，机器人应可以通过多次偿试，学习到正确的动作序列，尽快从初始状态到达目标状态。</a:t>
            </a:r>
            <a:endParaRPr lang="tr-TR" dirty="0"/>
          </a:p>
          <a:p>
            <a:r>
              <a:rPr lang="zh-CN" altLang="en-US" dirty="0" smtClean="0"/>
              <a:t>多智能机：机器人足球</a:t>
            </a:r>
            <a:endParaRPr lang="tr-TR" dirty="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17</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tr-TR"/>
              <a:t>Resources: Datasets</a:t>
            </a:r>
          </a:p>
        </p:txBody>
      </p:sp>
      <p:sp>
        <p:nvSpPr>
          <p:cNvPr id="94211" name="Rectangle 3"/>
          <p:cNvSpPr>
            <a:spLocks noGrp="1" noChangeArrowheads="1"/>
          </p:cNvSpPr>
          <p:nvPr>
            <p:ph idx="1"/>
          </p:nvPr>
        </p:nvSpPr>
        <p:spPr/>
        <p:txBody>
          <a:bodyPr/>
          <a:lstStyle/>
          <a:p>
            <a:r>
              <a:rPr lang="tr-TR"/>
              <a:t>UCI Repository: </a:t>
            </a:r>
            <a:r>
              <a:rPr lang="tr-TR" sz="2000">
                <a:solidFill>
                  <a:srgbClr val="3333FF"/>
                </a:solidFill>
                <a:hlinkClick r:id="rId2"/>
              </a:rPr>
              <a:t>http://www.ics.uci.edu/~mlearn/MLRepository.html</a:t>
            </a:r>
            <a:endParaRPr lang="tr-TR" sz="2000">
              <a:solidFill>
                <a:srgbClr val="3333FF"/>
              </a:solidFill>
            </a:endParaRPr>
          </a:p>
          <a:p>
            <a:r>
              <a:rPr lang="tr-TR"/>
              <a:t>UCI KDD Archive: </a:t>
            </a:r>
            <a:r>
              <a:rPr lang="tr-TR" sz="2000">
                <a:hlinkClick r:id="rId3"/>
              </a:rPr>
              <a:t>http://kdd.ics.uci.edu/summary.data.application.html</a:t>
            </a:r>
            <a:endParaRPr lang="tr-TR" sz="2000"/>
          </a:p>
          <a:p>
            <a:r>
              <a:rPr lang="tr-TR"/>
              <a:t>Statlib: </a:t>
            </a:r>
            <a:r>
              <a:rPr lang="tr-TR" sz="2000">
                <a:hlinkClick r:id="rId4"/>
              </a:rPr>
              <a:t>http://lib.stat.cmu.edu/</a:t>
            </a:r>
            <a:endParaRPr lang="tr-TR" sz="2000"/>
          </a:p>
          <a:p>
            <a:r>
              <a:rPr lang="tr-TR"/>
              <a:t>Delve: </a:t>
            </a:r>
            <a:r>
              <a:rPr lang="tr-TR" sz="2000">
                <a:hlinkClick r:id="rId5"/>
              </a:rPr>
              <a:t>http://www.cs.utoronto.ca/~delve/</a:t>
            </a:r>
            <a:endParaRPr lang="tr-TR" sz="200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18</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tr-TR"/>
              <a:t>Resources: Journals</a:t>
            </a:r>
          </a:p>
        </p:txBody>
      </p:sp>
      <p:sp>
        <p:nvSpPr>
          <p:cNvPr id="95235" name="Rectangle 3"/>
          <p:cNvSpPr>
            <a:spLocks noGrp="1" noChangeArrowheads="1"/>
          </p:cNvSpPr>
          <p:nvPr>
            <p:ph idx="1"/>
          </p:nvPr>
        </p:nvSpPr>
        <p:spPr/>
        <p:txBody>
          <a:bodyPr>
            <a:normAutofit lnSpcReduction="10000"/>
          </a:bodyPr>
          <a:lstStyle/>
          <a:p>
            <a:r>
              <a:rPr lang="tr-TR" dirty="0"/>
              <a:t>Journal of Machine Learning Research </a:t>
            </a:r>
            <a:r>
              <a:rPr lang="tr-TR" dirty="0">
                <a:hlinkClick r:id="rId2"/>
              </a:rPr>
              <a:t>www.jmlr.org</a:t>
            </a:r>
            <a:endParaRPr lang="tr-TR" dirty="0"/>
          </a:p>
          <a:p>
            <a:r>
              <a:rPr lang="tr-TR" dirty="0"/>
              <a:t>Machine Learning </a:t>
            </a:r>
          </a:p>
          <a:p>
            <a:r>
              <a:rPr lang="tr-TR" dirty="0"/>
              <a:t>Neural Computation</a:t>
            </a:r>
          </a:p>
          <a:p>
            <a:r>
              <a:rPr lang="tr-TR" dirty="0"/>
              <a:t>Neural Networks</a:t>
            </a:r>
          </a:p>
          <a:p>
            <a:r>
              <a:rPr lang="tr-TR" dirty="0"/>
              <a:t>IEEE Transactions on Neural Networks</a:t>
            </a:r>
          </a:p>
          <a:p>
            <a:r>
              <a:rPr lang="tr-TR" dirty="0"/>
              <a:t>IEEE Transactions on Pattern Analysis and Machine Intelligence</a:t>
            </a:r>
          </a:p>
          <a:p>
            <a:r>
              <a:rPr lang="tr-TR" dirty="0"/>
              <a:t>Annals of Statistics</a:t>
            </a:r>
          </a:p>
          <a:p>
            <a:r>
              <a:rPr lang="tr-TR" dirty="0"/>
              <a:t>Journal of the American Statistical Association</a:t>
            </a:r>
          </a:p>
          <a:p>
            <a:r>
              <a:rPr lang="tr-TR" dirty="0"/>
              <a:t>...</a:t>
            </a:r>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19</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ctrTitle"/>
          </p:nvPr>
        </p:nvSpPr>
        <p:spPr/>
        <p:txBody>
          <a:bodyPr/>
          <a:lstStyle/>
          <a:p>
            <a:r>
              <a:rPr lang="zh-CN" altLang="en-US" sz="2000" i="0" dirty="0" smtClean="0"/>
              <a:t>第一章</a:t>
            </a:r>
            <a:r>
              <a:rPr lang="tr-TR" sz="2000" i="0" dirty="0" smtClean="0"/>
              <a:t>:</a:t>
            </a:r>
            <a:r>
              <a:rPr lang="tr-TR" dirty="0" smtClean="0"/>
              <a:t> </a:t>
            </a:r>
            <a:r>
              <a:rPr lang="tr-TR" dirty="0"/>
              <a:t/>
            </a:r>
            <a:br>
              <a:rPr lang="tr-TR" dirty="0"/>
            </a:br>
            <a:r>
              <a:rPr lang="zh-CN" altLang="en-US" dirty="0" smtClean="0"/>
              <a:t>绪论</a:t>
            </a:r>
            <a:endParaRPr lang="tr-TR"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tr-TR" dirty="0"/>
              <a:t>Resources: Conferences</a:t>
            </a:r>
          </a:p>
        </p:txBody>
      </p:sp>
      <p:sp>
        <p:nvSpPr>
          <p:cNvPr id="96259" name="Rectangle 3"/>
          <p:cNvSpPr>
            <a:spLocks noGrp="1" noChangeArrowheads="1"/>
          </p:cNvSpPr>
          <p:nvPr>
            <p:ph idx="1"/>
          </p:nvPr>
        </p:nvSpPr>
        <p:spPr/>
        <p:txBody>
          <a:bodyPr>
            <a:normAutofit/>
          </a:bodyPr>
          <a:lstStyle/>
          <a:p>
            <a:pPr>
              <a:lnSpc>
                <a:spcPct val="80000"/>
              </a:lnSpc>
            </a:pPr>
            <a:r>
              <a:rPr lang="tr-TR" sz="2400" dirty="0"/>
              <a:t>International Conference on Machine Learning (ICML) </a:t>
            </a:r>
          </a:p>
          <a:p>
            <a:pPr>
              <a:lnSpc>
                <a:spcPct val="80000"/>
              </a:lnSpc>
            </a:pPr>
            <a:r>
              <a:rPr lang="tr-TR" sz="2400" dirty="0" smtClean="0"/>
              <a:t>European </a:t>
            </a:r>
            <a:r>
              <a:rPr lang="tr-TR" sz="2400" dirty="0"/>
              <a:t>Conference on Machine Learning (ECML)</a:t>
            </a:r>
          </a:p>
          <a:p>
            <a:pPr>
              <a:lnSpc>
                <a:spcPct val="80000"/>
              </a:lnSpc>
            </a:pPr>
            <a:r>
              <a:rPr lang="tr-TR" sz="2400" dirty="0" smtClean="0"/>
              <a:t>Neural </a:t>
            </a:r>
            <a:r>
              <a:rPr lang="tr-TR" sz="2400" dirty="0"/>
              <a:t>Information Processing Systems (</a:t>
            </a:r>
            <a:r>
              <a:rPr lang="tr-TR" sz="2400" dirty="0" smtClean="0"/>
              <a:t>NIPS</a:t>
            </a:r>
            <a:r>
              <a:rPr lang="en-US" sz="2400" dirty="0" smtClean="0"/>
              <a:t>-</a:t>
            </a:r>
            <a:r>
              <a:rPr lang="en-US" sz="2400" dirty="0" err="1" smtClean="0"/>
              <a:t>NeurIPS</a:t>
            </a:r>
            <a:r>
              <a:rPr lang="tr-TR" sz="2400" dirty="0" smtClean="0"/>
              <a:t>)</a:t>
            </a:r>
            <a:endParaRPr lang="tr-TR" sz="2400" dirty="0"/>
          </a:p>
          <a:p>
            <a:pPr>
              <a:lnSpc>
                <a:spcPct val="80000"/>
              </a:lnSpc>
            </a:pPr>
            <a:r>
              <a:rPr lang="tr-TR" sz="2400" dirty="0" smtClean="0"/>
              <a:t>Uncertainty </a:t>
            </a:r>
            <a:r>
              <a:rPr lang="tr-TR" sz="2400" dirty="0"/>
              <a:t>in Artificial Intelligence (UAI)</a:t>
            </a:r>
          </a:p>
          <a:p>
            <a:pPr>
              <a:lnSpc>
                <a:spcPct val="80000"/>
              </a:lnSpc>
            </a:pPr>
            <a:r>
              <a:rPr lang="tr-TR" sz="2400" dirty="0" smtClean="0"/>
              <a:t>Computational </a:t>
            </a:r>
            <a:r>
              <a:rPr lang="tr-TR" sz="2400" dirty="0"/>
              <a:t>Learning Theory (COLT)</a:t>
            </a:r>
          </a:p>
          <a:p>
            <a:pPr>
              <a:lnSpc>
                <a:spcPct val="80000"/>
              </a:lnSpc>
            </a:pPr>
            <a:r>
              <a:rPr lang="tr-TR" sz="2400" dirty="0" smtClean="0"/>
              <a:t>International </a:t>
            </a:r>
            <a:r>
              <a:rPr lang="tr-TR" sz="2400" dirty="0"/>
              <a:t>Conference on </a:t>
            </a:r>
            <a:r>
              <a:rPr lang="tr-TR" sz="2400" dirty="0" smtClean="0"/>
              <a:t>Artificial Neural </a:t>
            </a:r>
            <a:r>
              <a:rPr lang="tr-TR" sz="2400" dirty="0"/>
              <a:t>Networks </a:t>
            </a:r>
            <a:r>
              <a:rPr lang="tr-TR" sz="2400" dirty="0" smtClean="0"/>
              <a:t>(ICANN) </a:t>
            </a:r>
          </a:p>
          <a:p>
            <a:pPr>
              <a:lnSpc>
                <a:spcPct val="80000"/>
              </a:lnSpc>
            </a:pPr>
            <a:r>
              <a:rPr lang="tr-TR" sz="2400" dirty="0" smtClean="0"/>
              <a:t>International Conference on AI &amp; Statistics (AISTATS)</a:t>
            </a:r>
          </a:p>
          <a:p>
            <a:pPr>
              <a:lnSpc>
                <a:spcPct val="80000"/>
              </a:lnSpc>
            </a:pPr>
            <a:r>
              <a:rPr lang="tr-TR" sz="2400" dirty="0" smtClean="0"/>
              <a:t>International Conference on Pattern Recognition (ICPR)</a:t>
            </a:r>
          </a:p>
          <a:p>
            <a:pPr>
              <a:lnSpc>
                <a:spcPct val="80000"/>
              </a:lnSpc>
            </a:pPr>
            <a:r>
              <a:rPr lang="tr-TR" sz="2400" dirty="0" smtClean="0"/>
              <a:t>...</a:t>
            </a:r>
            <a:endParaRPr lang="tr-TR" sz="2400" dirty="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20</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第一章结束</a:t>
            </a:r>
            <a:endParaRPr lang="zh-CN" altLang="en-US" dirty="0"/>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21</a:t>
            </a:fld>
            <a:endParaRPr lang="tr-TR" sz="1800" dirty="0">
              <a:solidFill>
                <a:srgbClr val="FF0000"/>
              </a:solidFill>
            </a:endParaRPr>
          </a:p>
        </p:txBody>
      </p:sp>
    </p:spTree>
    <p:extLst>
      <p:ext uri="{BB962C8B-B14F-4D97-AF65-F5344CB8AC3E}">
        <p14:creationId xmlns:p14="http://schemas.microsoft.com/office/powerpoint/2010/main" val="3979231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手写体数字识别举例</a:t>
            </a:r>
            <a:endParaRPr lang="zh-CN" altLang="en-US" dirty="0"/>
          </a:p>
        </p:txBody>
      </p:sp>
      <p:sp>
        <p:nvSpPr>
          <p:cNvPr id="3" name="内容占位符 2"/>
          <p:cNvSpPr>
            <a:spLocks noGrp="1"/>
          </p:cNvSpPr>
          <p:nvPr>
            <p:ph idx="1"/>
          </p:nvPr>
        </p:nvSpPr>
        <p:spPr/>
        <p:txBody>
          <a:bodyPr/>
          <a:lstStyle/>
          <a:p>
            <a:r>
              <a:rPr lang="zh-CN" altLang="en-US" dirty="0" smtClean="0"/>
              <a:t>手写体训练数据，</a:t>
            </a:r>
            <a:r>
              <a:rPr lang="en-US" altLang="zh-CN" dirty="0" smtClean="0">
                <a:hlinkClick r:id="rId2" action="ppaction://hlinkfile"/>
              </a:rPr>
              <a:t>semeion.data</a:t>
            </a:r>
            <a:endParaRPr lang="en-US" altLang="zh-CN" dirty="0" smtClean="0"/>
          </a:p>
          <a:p>
            <a:r>
              <a:rPr lang="zh-CN" altLang="en-US" dirty="0" smtClean="0"/>
              <a:t>分类方法：</a:t>
            </a:r>
            <a:r>
              <a:rPr lang="en-US" altLang="zh-CN" dirty="0" smtClean="0">
                <a:hlinkClick r:id="rId3" action="ppaction://hlinkfile"/>
              </a:rPr>
              <a:t>kNN</a:t>
            </a:r>
            <a:r>
              <a:rPr lang="en-US" altLang="zh-CN" dirty="0" smtClean="0"/>
              <a:t>()</a:t>
            </a:r>
          </a:p>
          <a:p>
            <a:endParaRPr lang="zh-CN" altLang="en-US" dirty="0"/>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22</a:t>
            </a:fld>
            <a:endParaRPr lang="tr-TR" sz="1800" dirty="0">
              <a:solidFill>
                <a:srgbClr val="FF0000"/>
              </a:solidFill>
            </a:endParaRP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3356992"/>
            <a:ext cx="1742977" cy="2592288"/>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3284984"/>
            <a:ext cx="1728192" cy="2736304"/>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63888" y="3356992"/>
            <a:ext cx="1872208" cy="2736304"/>
          </a:xfrm>
          <a:prstGeom prst="rect">
            <a:avLst/>
          </a:prstGeom>
        </p:spPr>
      </p:pic>
      <p:pic>
        <p:nvPicPr>
          <p:cNvPr id="14" name="图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0072" y="3284983"/>
            <a:ext cx="1728192" cy="2813383"/>
          </a:xfrm>
          <a:prstGeom prst="rect">
            <a:avLst/>
          </a:prstGeom>
        </p:spPr>
      </p:pic>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65505" y="3096343"/>
            <a:ext cx="2091676" cy="2996953"/>
          </a:xfrm>
          <a:prstGeom prst="rect">
            <a:avLst/>
          </a:prstGeom>
        </p:spPr>
      </p:pic>
    </p:spTree>
    <p:extLst>
      <p:ext uri="{BB962C8B-B14F-4D97-AF65-F5344CB8AC3E}">
        <p14:creationId xmlns:p14="http://schemas.microsoft.com/office/powerpoint/2010/main" val="41684619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Semeion</a:t>
            </a:r>
            <a:r>
              <a:rPr lang="zh-CN" altLang="en-US" dirty="0"/>
              <a:t>数据</a:t>
            </a:r>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23</a:t>
            </a:fld>
            <a:endParaRPr lang="tr-TR" sz="1800" dirty="0">
              <a:solidFill>
                <a:srgbClr val="FF0000"/>
              </a:solidFill>
            </a:endParaRP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96136" y="1992995"/>
            <a:ext cx="2592288" cy="4100301"/>
          </a:xfrm>
          <a:prstGeom prst="rect">
            <a:avLst/>
          </a:prstGeom>
        </p:spPr>
      </p:pic>
      <p:sp>
        <p:nvSpPr>
          <p:cNvPr id="7" name="矩形 6"/>
          <p:cNvSpPr/>
          <p:nvPr/>
        </p:nvSpPr>
        <p:spPr>
          <a:xfrm>
            <a:off x="683568" y="3717032"/>
            <a:ext cx="432048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00000011………10000</a:t>
            </a:r>
            <a:endParaRPr lang="zh-CN" altLang="en-US" dirty="0"/>
          </a:p>
        </p:txBody>
      </p:sp>
      <mc:AlternateContent xmlns:mc="http://schemas.openxmlformats.org/markup-compatibility/2006" xmlns:a14="http://schemas.microsoft.com/office/drawing/2010/main">
        <mc:Choice Requires="a14">
          <p:sp>
            <p:nvSpPr>
              <p:cNvPr id="8" name="TextBox 7"/>
              <p:cNvSpPr txBox="1"/>
              <p:nvPr/>
            </p:nvSpPr>
            <p:spPr>
              <a:xfrm>
                <a:off x="539552" y="2060848"/>
                <a:ext cx="4968552" cy="510011"/>
              </a:xfrm>
              <a:prstGeom prst="rect">
                <a:avLst/>
              </a:prstGeom>
              <a:noFill/>
            </p:spPr>
            <p:txBody>
              <a:bodyPr wrap="square" rtlCol="0">
                <a:spAutoFit/>
              </a:bodyPr>
              <a:lstStyle/>
              <a:p>
                <a:r>
                  <a:rPr lang="zh-CN" altLang="en-US" sz="2400" b="0" dirty="0" smtClean="0"/>
                  <a:t>训练</a:t>
                </a:r>
                <a14:m>
                  <m:oMath xmlns:m="http://schemas.openxmlformats.org/officeDocument/2006/math">
                    <m:r>
                      <a:rPr lang="zh-CN" altLang="en-US" sz="2400" b="0" i="1" smtClean="0">
                        <a:latin typeface="Cambria Math"/>
                      </a:rPr>
                      <m:t>数据集：</m:t>
                    </m:r>
                    <m:r>
                      <a:rPr lang="en-US" altLang="zh-CN" sz="2400" b="0" i="1" smtClean="0">
                        <a:latin typeface="Cambria Math"/>
                      </a:rPr>
                      <m:t>𝑋</m:t>
                    </m:r>
                    <m:r>
                      <a:rPr lang="en-US" altLang="zh-CN" sz="2400" b="0" i="1" smtClean="0">
                        <a:latin typeface="Cambria Math"/>
                      </a:rPr>
                      <m:t>=</m:t>
                    </m:r>
                    <m:sSub>
                      <m:sSubPr>
                        <m:ctrlPr>
                          <a:rPr lang="en-US" altLang="zh-CN" sz="2400" b="0" i="1" smtClean="0">
                            <a:latin typeface="Cambria Math"/>
                          </a:rPr>
                        </m:ctrlPr>
                      </m:sSubPr>
                      <m:e>
                        <m:sSubSup>
                          <m:sSubSupPr>
                            <m:ctrlPr>
                              <a:rPr lang="en-US" altLang="zh-CN" sz="2400" i="1">
                                <a:latin typeface="Cambria Math"/>
                              </a:rPr>
                            </m:ctrlPr>
                          </m:sSubSupPr>
                          <m:e>
                            <m:r>
                              <a:rPr lang="en-US" altLang="zh-CN" sz="2400" i="1">
                                <a:latin typeface="Cambria Math"/>
                              </a:rPr>
                              <m:t>{</m:t>
                            </m:r>
                            <m:sSub>
                              <m:sSubPr>
                                <m:ctrlPr>
                                  <a:rPr lang="en-US" altLang="zh-CN" sz="2400" i="1">
                                    <a:latin typeface="Cambria Math"/>
                                  </a:rPr>
                                </m:ctrlPr>
                              </m:sSubPr>
                              <m:e>
                                <m:r>
                                  <a:rPr lang="en-US" altLang="zh-CN" sz="2400" i="1">
                                    <a:latin typeface="Cambria Math"/>
                                  </a:rPr>
                                  <m:t>𝑥</m:t>
                                </m:r>
                              </m:e>
                              <m:sub>
                                <m:r>
                                  <a:rPr lang="en-US" altLang="zh-CN" sz="2400" i="1">
                                    <a:latin typeface="Cambria Math"/>
                                  </a:rPr>
                                  <m:t>𝑖</m:t>
                                </m:r>
                              </m:sub>
                            </m:sSub>
                            <m:r>
                              <a:rPr lang="en-US" altLang="zh-CN" sz="2400" i="1">
                                <a:latin typeface="Cambria Math"/>
                              </a:rPr>
                              <m:t>}</m:t>
                            </m:r>
                          </m:e>
                          <m:sub/>
                          <m:sup>
                            <m:r>
                              <a:rPr lang="en-US" altLang="zh-CN" sz="2400" i="1">
                                <a:latin typeface="Cambria Math"/>
                              </a:rPr>
                              <m:t>𝑛</m:t>
                            </m:r>
                          </m:sup>
                        </m:sSubSup>
                      </m:e>
                      <m:sub>
                        <m:r>
                          <a:rPr lang="en-US" altLang="zh-CN" sz="2400" b="0" i="1" smtClean="0">
                            <a:latin typeface="Cambria Math"/>
                          </a:rPr>
                          <m:t>𝑖</m:t>
                        </m:r>
                        <m:r>
                          <a:rPr lang="en-US" altLang="zh-CN" sz="2400" b="0" i="1" smtClean="0">
                            <a:latin typeface="Cambria Math"/>
                          </a:rPr>
                          <m:t>=1</m:t>
                        </m:r>
                      </m:sub>
                    </m:sSub>
                  </m:oMath>
                </a14:m>
                <a:endParaRPr lang="zh-CN" alt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39552" y="2060848"/>
                <a:ext cx="4968552" cy="510011"/>
              </a:xfrm>
              <a:prstGeom prst="rect">
                <a:avLst/>
              </a:prstGeom>
              <a:blipFill rotWithShape="1">
                <a:blip r:embed="rId3"/>
                <a:stretch>
                  <a:fillRect l="-1963" t="-13095" b="-130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1560" y="2525995"/>
                <a:ext cx="4824536" cy="1200329"/>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a:rPr>
                        </m:ctrlPr>
                      </m:sSubPr>
                      <m:e>
                        <m:r>
                          <a:rPr lang="en-US" altLang="zh-CN" sz="2400" b="0" i="1" smtClean="0">
                            <a:latin typeface="Cambria Math"/>
                          </a:rPr>
                          <m:t>𝑥</m:t>
                        </m:r>
                      </m:e>
                      <m:sub>
                        <m:r>
                          <a:rPr lang="en-US" altLang="zh-CN" sz="2400" b="0" i="1" smtClean="0">
                            <a:latin typeface="Cambria Math"/>
                          </a:rPr>
                          <m:t>𝑖</m:t>
                        </m:r>
                      </m:sub>
                    </m:sSub>
                  </m:oMath>
                </a14:m>
                <a:r>
                  <a:rPr lang="zh-CN" altLang="en-US" sz="2400" dirty="0" smtClean="0"/>
                  <a:t>：</a:t>
                </a:r>
                <a:r>
                  <a:rPr lang="en-US" altLang="zh-CN" sz="2400" dirty="0" smtClean="0"/>
                  <a:t>256</a:t>
                </a:r>
                <a:r>
                  <a:rPr lang="zh-CN" altLang="en-US" sz="2400" dirty="0" smtClean="0"/>
                  <a:t>维向量，每维取值</a:t>
                </a:r>
                <a:r>
                  <a:rPr lang="en-US" altLang="zh-CN" sz="2400" dirty="0" smtClean="0"/>
                  <a:t>0</a:t>
                </a:r>
                <a:r>
                  <a:rPr lang="zh-CN" altLang="en-US" sz="2400" dirty="0" smtClean="0"/>
                  <a:t>，</a:t>
                </a:r>
                <a:r>
                  <a:rPr lang="en-US" altLang="zh-CN" sz="2400" dirty="0" smtClean="0"/>
                  <a:t>1</a:t>
                </a:r>
                <a:r>
                  <a:rPr lang="zh-CN" altLang="en-US" sz="2400" dirty="0" smtClean="0"/>
                  <a:t>。</a:t>
                </a:r>
                <a:r>
                  <a:rPr lang="en-US" altLang="zh-CN" sz="2400" dirty="0" smtClean="0"/>
                  <a:t>0</a:t>
                </a:r>
                <a:r>
                  <a:rPr lang="zh-CN" altLang="en-US" sz="2400" dirty="0" smtClean="0"/>
                  <a:t>表示无笔迹，</a:t>
                </a:r>
                <a:r>
                  <a:rPr lang="en-US" altLang="zh-CN" sz="2400" dirty="0" smtClean="0"/>
                  <a:t>1</a:t>
                </a:r>
                <a:r>
                  <a:rPr lang="zh-CN" altLang="en-US" sz="2400" dirty="0" smtClean="0"/>
                  <a:t>表示有笔迹。特征向量</a:t>
                </a:r>
                <a:endParaRPr lang="zh-CN" alt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11560" y="2525995"/>
                <a:ext cx="4824536" cy="1200329"/>
              </a:xfrm>
              <a:prstGeom prst="rect">
                <a:avLst/>
              </a:prstGeom>
              <a:blipFill rotWithShape="1">
                <a:blip r:embed="rId4"/>
                <a:stretch>
                  <a:fillRect l="-1894" t="-6091" b="-8629"/>
                </a:stretch>
              </a:blipFill>
            </p:spPr>
            <p:txBody>
              <a:bodyPr/>
              <a:lstStyle/>
              <a:p>
                <a:r>
                  <a:rPr lang="zh-CN" altLang="en-US">
                    <a:noFill/>
                  </a:rPr>
                  <a:t> </a:t>
                </a:r>
              </a:p>
            </p:txBody>
          </p:sp>
        </mc:Fallback>
      </mc:AlternateContent>
      <p:sp>
        <p:nvSpPr>
          <p:cNvPr id="13" name="TextBox 12"/>
          <p:cNvSpPr txBox="1"/>
          <p:nvPr/>
        </p:nvSpPr>
        <p:spPr>
          <a:xfrm>
            <a:off x="611560" y="4326195"/>
            <a:ext cx="4896544" cy="830997"/>
          </a:xfrm>
          <a:prstGeom prst="rect">
            <a:avLst/>
          </a:prstGeom>
          <a:noFill/>
        </p:spPr>
        <p:txBody>
          <a:bodyPr wrap="square" rtlCol="0">
            <a:spAutoFit/>
          </a:bodyPr>
          <a:lstStyle/>
          <a:p>
            <a:r>
              <a:rPr lang="zh-CN" altLang="en-US" sz="2400" dirty="0" smtClean="0"/>
              <a:t>类别向量：对应位</a:t>
            </a:r>
            <a:r>
              <a:rPr lang="en-US" altLang="zh-CN" sz="2400" dirty="0" smtClean="0"/>
              <a:t>1</a:t>
            </a:r>
            <a:r>
              <a:rPr lang="zh-CN" altLang="en-US" sz="2400" dirty="0" smtClean="0"/>
              <a:t>，表示为该类别（数字）</a:t>
            </a:r>
            <a:endParaRPr lang="zh-CN" altLang="en-US" sz="2400" dirty="0"/>
          </a:p>
        </p:txBody>
      </p:sp>
      <p:sp>
        <p:nvSpPr>
          <p:cNvPr id="14" name="矩形 13"/>
          <p:cNvSpPr/>
          <p:nvPr/>
        </p:nvSpPr>
        <p:spPr>
          <a:xfrm>
            <a:off x="755576" y="5229200"/>
            <a:ext cx="2376264" cy="639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1000000000</a:t>
            </a:r>
            <a:endParaRPr lang="zh-CN" altLang="en-US" dirty="0">
              <a:solidFill>
                <a:srgbClr val="FF0000"/>
              </a:solidFill>
            </a:endParaRPr>
          </a:p>
        </p:txBody>
      </p:sp>
    </p:spTree>
    <p:extLst>
      <p:ext uri="{BB962C8B-B14F-4D97-AF65-F5344CB8AC3E}">
        <p14:creationId xmlns:p14="http://schemas.microsoft.com/office/powerpoint/2010/main" val="1607054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Semeion</a:t>
            </a:r>
            <a:r>
              <a:rPr lang="zh-CN" altLang="en-US" dirty="0"/>
              <a:t>数据</a:t>
            </a:r>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24</a:t>
            </a:fld>
            <a:endParaRPr lang="tr-TR" sz="1800" dirty="0">
              <a:solidFill>
                <a:srgbClr val="FF0000"/>
              </a:solidFill>
            </a:endParaRPr>
          </a:p>
        </p:txBody>
      </p:sp>
      <p:sp>
        <p:nvSpPr>
          <p:cNvPr id="6" name="矩形 5"/>
          <p:cNvSpPr/>
          <p:nvPr/>
        </p:nvSpPr>
        <p:spPr>
          <a:xfrm>
            <a:off x="539552" y="1988840"/>
            <a:ext cx="8064896" cy="4185761"/>
          </a:xfrm>
          <a:prstGeom prst="rect">
            <a:avLst/>
          </a:prstGeom>
        </p:spPr>
        <p:txBody>
          <a:bodyPr wrap="square">
            <a:spAutoFit/>
          </a:bodyPr>
          <a:lstStyle/>
          <a:p>
            <a:r>
              <a:rPr lang="en-US" altLang="zh-CN" sz="1400" dirty="0"/>
              <a:t>0.0000 0.0000 0.0000 0.0000 0.0000 0.0000 1.0000 1.0000 1.0000 1.0000 1.0000 1.0000 1.0000 1.0000 0.0000 0.0000 0.0000 0.0000 0.0000 0.0000 0.0000 1.0000 1.0000 1.0000 1.0000 1.0000 1.0000 0.0000 1.0000 1.0000 0.0000 0.0000 0.0000 0.0000 0.0000 0.0000 1.0000 1.0000 1.0000 1.0000 1.0000 1.0000 0.0000 0.0000 0.0000 1.0000 1.0000 0.0000 0.0000 0.0000 0.0000 1.0000 1.0000 1.0000 1.0000 1.0000 0.0000 0.0000 0.0000 0.0000 1.0000 1.0000 1.0000 1.0000 0.0000 0.0000 0.0000 1.0000 1.0000 1.0000 1.0000 0.0000 1.0000 1.0000 1.0000 1.0000 1.0000 1.0000 1.0000 0.0000 0.0000 0.0000 0.0000 1.0000 1.0000 1.0000 0.0000 1.0000 1.0000 1.0000 1.0000 1.0000 0.0000 1.0000 1.0000 0.0000 0.0000 0.0000 1.0000 1.0000 1.0000 1.0000 1.0000 1.0000 1.0000 1.0000 0.0000 0.0000 0.0000 1.0000 1.0000 0.0000 0.0000 0.0000 1.0000 1.0000 1.0000 1.0000 1.0000 1.0000 0.0000 0.0000 0.0000 0.0000 1.0000 1.0000 0.0000 0.0000 0.0000 1.0000 1.0000 1.0000 1.0000 1.0000 1.0000 0.0000 0.0000 0.0000 0.0000 0.0000 1.0000 1.0000 0.0000 0.0000 0.0000 1.0000 1.0000 1.0000 1.0000 0.0000 0.0000 0.0000 0.0000 0.0000 0.0000 0.0000 1.0000 1.0000 0.0000 0.0000 0.0000 1.0000 1.0000 1.0000 0.0000 0.0000 0.0000 0.0000 0.0000 0.0000 1.0000 1.0000 1.0000 0.0000 0.0000 0.0000 1.0000 1.0000 1.0000 0.0000 0.0000 0.0000 0.0000 0.0000 0.0000 0.0000 1.0000 1.0000 0.0000 0.0000 0.0000 0.0000 1.0000 1.0000 1.0000 1.0000 0.0000 0.0000 0.0000 0.0000 1.0000 1.0000 1.0000 1.0000 0.0000 0.0000 0.0000 0.0000 1.0000 1.0000 1.0000 1.0000 0.0000 0.0000 0.0000 1.0000 1.0000 1.0000 0.0000 0.0000 0.0000 0.0000 0.0000 0.0000 1.0000 0.0000 1.0000 1.0000 1.0000 1.0000 1.0000 1.0000 1.0000 0.0000 0.0000 0.0000 0.0000 0.0000 0.0000 0.0000 0.0000 0.0000 0.0000 1.0000 1.0000 1.0000 1.0000 0.0000 0.0000 0.0000 0.0000 0.0000 0.0000 0.0000 0.0000 0.0000 </a:t>
            </a:r>
            <a:r>
              <a:rPr lang="en-US" altLang="zh-CN" sz="1400" dirty="0">
                <a:solidFill>
                  <a:srgbClr val="FF0000"/>
                </a:solidFill>
              </a:rPr>
              <a:t>1 0 0 0 0 0 0 0 0 0 </a:t>
            </a:r>
            <a:endParaRPr lang="zh-CN" altLang="en-US" sz="1400" dirty="0">
              <a:solidFill>
                <a:srgbClr val="FF0000"/>
              </a:solidFill>
            </a:endParaRPr>
          </a:p>
        </p:txBody>
      </p:sp>
    </p:spTree>
    <p:extLst>
      <p:ext uri="{BB962C8B-B14F-4D97-AF65-F5344CB8AC3E}">
        <p14:creationId xmlns:p14="http://schemas.microsoft.com/office/powerpoint/2010/main" val="4126332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kNN</a:t>
            </a:r>
            <a:r>
              <a:rPr lang="zh-CN" altLang="en-US" dirty="0" smtClean="0"/>
              <a:t>分类器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err="1" smtClean="0"/>
                  <a:t>kNN:k</a:t>
                </a:r>
                <a:r>
                  <a:rPr lang="en-US" altLang="zh-CN" dirty="0" smtClean="0"/>
                  <a:t> Nearest Neighbor</a:t>
                </a:r>
                <a:r>
                  <a:rPr lang="zh-CN" altLang="en-US" dirty="0" smtClean="0"/>
                  <a:t> </a:t>
                </a:r>
                <a:r>
                  <a:rPr lang="en-US" altLang="zh-CN" dirty="0" smtClean="0"/>
                  <a:t>(k</a:t>
                </a:r>
                <a:r>
                  <a:rPr lang="zh-CN" altLang="en-US" dirty="0" smtClean="0"/>
                  <a:t>近邻分类器</a:t>
                </a:r>
                <a:r>
                  <a:rPr lang="en-US" altLang="zh-CN" dirty="0" smtClean="0"/>
                  <a:t>)</a:t>
                </a:r>
              </a:p>
              <a:p>
                <a:r>
                  <a:rPr lang="zh-CN" altLang="en-US" dirty="0" smtClean="0"/>
                  <a:t>原理：对于一个未知类别输入</a:t>
                </a:r>
                <a:r>
                  <a:rPr lang="en-US" altLang="zh-CN" dirty="0" smtClean="0"/>
                  <a:t>x</a:t>
                </a:r>
                <a:r>
                  <a:rPr lang="zh-CN" altLang="en-US" dirty="0" smtClean="0"/>
                  <a:t>，在（训练）数据中找出与此数据距离最近的</a:t>
                </a:r>
                <a:r>
                  <a:rPr lang="en-US" altLang="zh-CN" dirty="0" smtClean="0"/>
                  <a:t>k</a:t>
                </a:r>
                <a:r>
                  <a:rPr lang="zh-CN" altLang="en-US" dirty="0" smtClean="0"/>
                  <a:t>个数据，</a:t>
                </a:r>
                <a:r>
                  <a:rPr lang="en-US" altLang="zh-CN" dirty="0" smtClean="0"/>
                  <a:t>k</a:t>
                </a:r>
                <a:r>
                  <a:rPr lang="zh-CN" altLang="en-US" dirty="0" smtClean="0"/>
                  <a:t>个数据中类别出现次数最多的类别作为对输入数据类别的预测。</a:t>
                </a:r>
                <a:endParaRPr lang="en-US" altLang="zh-CN" dirty="0" smtClean="0"/>
              </a:p>
              <a:p>
                <a:endParaRPr lang="en-US" altLang="zh-CN" dirty="0"/>
              </a:p>
              <a:p>
                <a:r>
                  <a:rPr lang="zh-CN" altLang="en-US" dirty="0" smtClean="0"/>
                  <a:t>特征空间：</a:t>
                </a:r>
                <a:r>
                  <a:rPr lang="en-US" altLang="zh-CN" dirty="0" smtClean="0"/>
                  <a:t>256</a:t>
                </a:r>
                <a:r>
                  <a:rPr lang="zh-CN" altLang="en-US" dirty="0" smtClean="0"/>
                  <a:t>维空间，每个输入数据</a:t>
                </a:r>
                <a14:m>
                  <m:oMath xmlns:m="http://schemas.openxmlformats.org/officeDocument/2006/math">
                    <m:sSub>
                      <m:sSubPr>
                        <m:ctrlPr>
                          <a:rPr lang="en-US" altLang="zh-CN" i="1" smtClean="0">
                            <a:latin typeface="Cambria Math"/>
                          </a:rPr>
                        </m:ctrlPr>
                      </m:sSubPr>
                      <m:e>
                        <m:r>
                          <a:rPr lang="en-US" altLang="zh-CN" b="0" i="1" smtClean="0">
                            <a:latin typeface="Cambria Math"/>
                          </a:rPr>
                          <m:t>𝑥</m:t>
                        </m:r>
                      </m:e>
                      <m:sub>
                        <m:r>
                          <a:rPr lang="en-US" altLang="zh-CN" b="0" i="1" smtClean="0">
                            <a:latin typeface="Cambria Math"/>
                          </a:rPr>
                          <m:t>𝑖</m:t>
                        </m:r>
                      </m:sub>
                    </m:sSub>
                  </m:oMath>
                </a14:m>
                <a:r>
                  <a:rPr lang="zh-CN" altLang="en-US" dirty="0" smtClean="0"/>
                  <a:t>是空间中的一个点</a:t>
                </a:r>
                <a:endParaRPr lang="en-US" altLang="zh-CN" dirty="0" smtClean="0"/>
              </a:p>
              <a:p>
                <a:r>
                  <a:rPr lang="zh-CN" altLang="en-US" dirty="0" smtClean="0"/>
                  <a:t>对于输入</a:t>
                </a:r>
                <a:r>
                  <a:rPr lang="en-US" altLang="zh-CN" dirty="0" smtClean="0"/>
                  <a:t>x,</a:t>
                </a:r>
                <a:r>
                  <a:rPr lang="zh-CN" altLang="en-US" dirty="0" smtClean="0"/>
                  <a:t>找</a:t>
                </a:r>
                <a:r>
                  <a:rPr lang="en-US" altLang="zh-CN" dirty="0" smtClean="0"/>
                  <a:t>k</a:t>
                </a:r>
                <a:r>
                  <a:rPr lang="zh-CN" altLang="en-US" dirty="0" smtClean="0"/>
                  <a:t>个与之最近的点，由</a:t>
                </a:r>
                <a:r>
                  <a:rPr lang="en-US" altLang="zh-CN" dirty="0" smtClean="0"/>
                  <a:t>k</a:t>
                </a:r>
                <a:r>
                  <a:rPr lang="zh-CN" altLang="en-US" dirty="0" smtClean="0"/>
                  <a:t>个近邻的类别推出（预测）输入</a:t>
                </a:r>
                <a:r>
                  <a:rPr lang="en-US" altLang="zh-CN" dirty="0" smtClean="0"/>
                  <a:t>x</a:t>
                </a:r>
                <a:r>
                  <a:rPr lang="zh-CN" altLang="en-US" dirty="0" smtClean="0"/>
                  <a:t>的类别。</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t="-1667" r="-593"/>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25</a:t>
            </a:fld>
            <a:endParaRPr lang="tr-TR" sz="1800" dirty="0">
              <a:solidFill>
                <a:srgbClr val="FF0000"/>
              </a:solidFill>
            </a:endParaRPr>
          </a:p>
        </p:txBody>
      </p:sp>
    </p:spTree>
    <p:extLst>
      <p:ext uri="{BB962C8B-B14F-4D97-AF65-F5344CB8AC3E}">
        <p14:creationId xmlns:p14="http://schemas.microsoft.com/office/powerpoint/2010/main" val="2045439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smtClean="0"/>
              <a:t>1.1 </a:t>
            </a:r>
            <a:r>
              <a:rPr lang="zh-CN" altLang="en-US" dirty="0" smtClean="0"/>
              <a:t>什么是机器学习</a:t>
            </a:r>
            <a:endParaRPr lang="tr-TR" dirty="0"/>
          </a:p>
        </p:txBody>
      </p:sp>
      <p:sp>
        <p:nvSpPr>
          <p:cNvPr id="302083" name="Rectangle 3"/>
          <p:cNvSpPr>
            <a:spLocks noGrp="1" noChangeArrowheads="1"/>
          </p:cNvSpPr>
          <p:nvPr>
            <p:ph idx="1"/>
          </p:nvPr>
        </p:nvSpPr>
        <p:spPr/>
        <p:txBody>
          <a:bodyPr>
            <a:normAutofit fontScale="92500" lnSpcReduction="10000"/>
          </a:bodyPr>
          <a:lstStyle/>
          <a:p>
            <a:pPr>
              <a:lnSpc>
                <a:spcPct val="90000"/>
              </a:lnSpc>
            </a:pPr>
            <a:r>
              <a:rPr lang="en-US" altLang="zh-CN" dirty="0"/>
              <a:t>Langley</a:t>
            </a:r>
            <a:r>
              <a:rPr lang="zh-CN" altLang="en-US" dirty="0"/>
              <a:t>（</a:t>
            </a:r>
            <a:r>
              <a:rPr lang="en-US" altLang="zh-CN" dirty="0"/>
              <a:t>1996) </a:t>
            </a:r>
            <a:r>
              <a:rPr lang="zh-CN" altLang="en-US" dirty="0" smtClean="0"/>
              <a:t>：“</a:t>
            </a:r>
            <a:r>
              <a:rPr lang="zh-CN" altLang="en-US" dirty="0"/>
              <a:t>机器学习是一门人工智能的科学，该领域的主要研究对象是人工智能，特别是如何在</a:t>
            </a:r>
            <a:r>
              <a:rPr lang="zh-CN" altLang="en-US" dirty="0">
                <a:hlinkClick r:id="rId2"/>
              </a:rPr>
              <a:t>经验</a:t>
            </a:r>
            <a:r>
              <a:rPr lang="zh-CN" altLang="en-US" dirty="0"/>
              <a:t>学习中改善具体算法的</a:t>
            </a:r>
            <a:r>
              <a:rPr lang="zh-CN" altLang="en-US" dirty="0">
                <a:solidFill>
                  <a:srgbClr val="FF0000"/>
                </a:solidFill>
              </a:rPr>
              <a:t>性能</a:t>
            </a:r>
            <a:r>
              <a:rPr lang="zh-CN" altLang="en-US" dirty="0"/>
              <a:t>”。（</a:t>
            </a:r>
            <a:r>
              <a:rPr lang="en-US" altLang="zh-CN" dirty="0"/>
              <a:t>Machine learning is a science of the artificial. The field's main objects of study are artifacts, specifically algorithms that improve their performance with experience.'</a:t>
            </a:r>
            <a:r>
              <a:rPr lang="zh-CN" altLang="en-US" dirty="0" smtClean="0"/>
              <a:t>）</a:t>
            </a:r>
            <a:endParaRPr lang="en-US" altLang="zh-CN" dirty="0" smtClean="0"/>
          </a:p>
          <a:p>
            <a:pPr>
              <a:lnSpc>
                <a:spcPct val="90000"/>
              </a:lnSpc>
            </a:pPr>
            <a:r>
              <a:rPr lang="en-US" altLang="zh-CN" dirty="0"/>
              <a:t>Tom Mitchell</a:t>
            </a:r>
            <a:r>
              <a:rPr lang="zh-CN" altLang="en-US" dirty="0"/>
              <a:t>的机器学习</a:t>
            </a:r>
            <a:r>
              <a:rPr lang="en-US" altLang="zh-CN" dirty="0"/>
              <a:t>(1997</a:t>
            </a:r>
            <a:r>
              <a:rPr lang="en-US" altLang="zh-CN" dirty="0" smtClean="0"/>
              <a:t>)</a:t>
            </a:r>
            <a:r>
              <a:rPr lang="zh-CN" altLang="en-US" dirty="0" smtClean="0"/>
              <a:t>：“</a:t>
            </a:r>
            <a:r>
              <a:rPr lang="zh-CN" altLang="en-US" dirty="0"/>
              <a:t>机器学习是对能通过</a:t>
            </a:r>
            <a:r>
              <a:rPr lang="zh-CN" altLang="en-US" dirty="0">
                <a:hlinkClick r:id="rId2"/>
              </a:rPr>
              <a:t>经验</a:t>
            </a:r>
            <a:r>
              <a:rPr lang="zh-CN" altLang="en-US" dirty="0"/>
              <a:t>自动</a:t>
            </a:r>
            <a:r>
              <a:rPr lang="zh-CN" altLang="en-US" dirty="0">
                <a:solidFill>
                  <a:srgbClr val="FF0000"/>
                </a:solidFill>
              </a:rPr>
              <a:t>改进</a:t>
            </a:r>
            <a:r>
              <a:rPr lang="zh-CN" altLang="en-US" dirty="0"/>
              <a:t>的计算机算法的研究”。（</a:t>
            </a:r>
            <a:r>
              <a:rPr lang="en-US" altLang="zh-CN" dirty="0"/>
              <a:t>Machine Learning is the study of computer algorithms that improve automatically through experience.</a:t>
            </a:r>
            <a:r>
              <a:rPr lang="zh-CN" altLang="en-US" dirty="0" smtClean="0"/>
              <a:t>）</a:t>
            </a:r>
          </a:p>
          <a:p>
            <a:pPr>
              <a:lnSpc>
                <a:spcPct val="90000"/>
              </a:lnSpc>
            </a:pPr>
            <a:r>
              <a:rPr lang="en-US" altLang="zh-CN" dirty="0" err="1" smtClean="0"/>
              <a:t>Alpaydin</a:t>
            </a:r>
            <a:r>
              <a:rPr lang="zh-CN" altLang="en-US" dirty="0" smtClean="0"/>
              <a:t>（</a:t>
            </a:r>
            <a:r>
              <a:rPr lang="en-US" altLang="zh-CN" dirty="0" smtClean="0"/>
              <a:t>2004</a:t>
            </a:r>
            <a:r>
              <a:rPr lang="zh-CN" altLang="en-US" dirty="0" smtClean="0"/>
              <a:t>）：“机器学习使用数据或以往的</a:t>
            </a:r>
            <a:r>
              <a:rPr lang="zh-CN" altLang="en-US" dirty="0" smtClean="0">
                <a:hlinkClick r:id="rId2"/>
              </a:rPr>
              <a:t>经验</a:t>
            </a:r>
            <a:r>
              <a:rPr lang="zh-CN" altLang="en-US" dirty="0" smtClean="0"/>
              <a:t>训练计算机（程序），以优化某种</a:t>
            </a:r>
            <a:r>
              <a:rPr lang="zh-CN" altLang="en-US" dirty="0" smtClean="0">
                <a:solidFill>
                  <a:srgbClr val="FF0000"/>
                </a:solidFill>
              </a:rPr>
              <a:t>性能</a:t>
            </a:r>
            <a:r>
              <a:rPr lang="zh-CN" altLang="en-US" dirty="0" smtClean="0"/>
              <a:t>标准。”（</a:t>
            </a:r>
            <a:r>
              <a:rPr lang="en-US" altLang="zh-CN" dirty="0" smtClean="0"/>
              <a:t>Machine learning is programming computers to optimize a performance criterion using example data or past experience.</a:t>
            </a:r>
            <a:r>
              <a:rPr lang="zh-CN" altLang="en-US" dirty="0" smtClean="0"/>
              <a:t>）</a:t>
            </a:r>
            <a:endParaRPr lang="en-US" altLang="zh-CN" dirty="0" smtClean="0"/>
          </a:p>
        </p:txBody>
      </p:sp>
      <p:sp>
        <p:nvSpPr>
          <p:cNvPr id="8" name="Slide Number Placeholder 7"/>
          <p:cNvSpPr>
            <a:spLocks noGrp="1"/>
          </p:cNvSpPr>
          <p:nvPr>
            <p:ph type="sldNum" sz="quarter" idx="12"/>
          </p:nvPr>
        </p:nvSpPr>
        <p:spPr/>
        <p:txBody>
          <a:bodyPr/>
          <a:lstStyle/>
          <a:p>
            <a:fld id="{6DF4C409-C017-451C-B236-E185BBA6E0E4}" type="slidenum">
              <a:rPr lang="tr-TR" sz="1800" smtClean="0">
                <a:solidFill>
                  <a:srgbClr val="FF0000"/>
                </a:solidFill>
              </a:rPr>
              <a:pPr/>
              <a:t>3</a:t>
            </a:fld>
            <a:endParaRPr lang="tr-TR" sz="1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idx="1"/>
          </p:nvPr>
        </p:nvSpPr>
        <p:spPr/>
        <p:txBody>
          <a:bodyPr>
            <a:normAutofit/>
          </a:bodyPr>
          <a:lstStyle/>
          <a:p>
            <a:r>
              <a:rPr lang="zh-CN" altLang="en-US" dirty="0" smtClean="0"/>
              <a:t>对于某些应用，没有明确的输入输出对应关系（没有明确的将输入转化为输出的</a:t>
            </a:r>
            <a:r>
              <a:rPr lang="zh-CN" altLang="en-US" dirty="0" smtClean="0"/>
              <a:t>算法</a:t>
            </a:r>
            <a:r>
              <a:rPr lang="en-US" altLang="zh-CN" dirty="0" smtClean="0"/>
              <a:t>—y=</a:t>
            </a:r>
            <a:r>
              <a:rPr lang="en-US" altLang="zh-CN" dirty="0" err="1" smtClean="0"/>
              <a:t>ax+b</a:t>
            </a:r>
            <a:r>
              <a:rPr lang="zh-CN" altLang="en-US" dirty="0" smtClean="0"/>
              <a:t>）</a:t>
            </a:r>
            <a:r>
              <a:rPr lang="tr-TR" dirty="0" smtClean="0"/>
              <a:t> </a:t>
            </a:r>
            <a:endParaRPr lang="tr-TR" dirty="0" smtClean="0"/>
          </a:p>
          <a:p>
            <a:pPr lvl="1">
              <a:buFont typeface="Wingdings" panose="05000000000000000000" pitchFamily="2" charset="2"/>
              <a:buChar char="Ø"/>
            </a:pPr>
            <a:r>
              <a:rPr lang="zh-CN" altLang="en-US" dirty="0" smtClean="0"/>
              <a:t>手写体识别，人脸识别</a:t>
            </a:r>
            <a:r>
              <a:rPr lang="en-US" altLang="zh-CN" dirty="0" smtClean="0"/>
              <a:t>---------</a:t>
            </a:r>
          </a:p>
          <a:p>
            <a:pPr lvl="1">
              <a:buFont typeface="Wingdings" panose="05000000000000000000" pitchFamily="2" charset="2"/>
              <a:buChar char="Ø"/>
            </a:pPr>
            <a:r>
              <a:rPr lang="zh-CN" altLang="en-US" dirty="0" smtClean="0"/>
              <a:t>垃圾邮件</a:t>
            </a:r>
            <a:endParaRPr lang="en-US" altLang="zh-CN" dirty="0" smtClean="0"/>
          </a:p>
          <a:p>
            <a:pPr lvl="1">
              <a:buFont typeface="Wingdings" panose="05000000000000000000" pitchFamily="2" charset="2"/>
              <a:buChar char="Ø"/>
            </a:pPr>
            <a:r>
              <a:rPr lang="zh-CN" altLang="en-US" dirty="0" smtClean="0"/>
              <a:t>顾客消费倾向</a:t>
            </a:r>
            <a:endParaRPr lang="en-US" altLang="zh-CN" dirty="0" smtClean="0"/>
          </a:p>
          <a:p>
            <a:pPr lvl="1">
              <a:buFont typeface="Wingdings" panose="05000000000000000000" pitchFamily="2" charset="2"/>
              <a:buChar char="Ø"/>
            </a:pPr>
            <a:r>
              <a:rPr lang="zh-CN" altLang="en-US" dirty="0" smtClean="0"/>
              <a:t>电影分级，分类</a:t>
            </a:r>
            <a:endParaRPr lang="en-US" altLang="zh-CN" dirty="0" smtClean="0"/>
          </a:p>
          <a:p>
            <a:pPr lvl="1">
              <a:buFont typeface="Wingdings" panose="05000000000000000000" pitchFamily="2" charset="2"/>
              <a:buChar char="Ø"/>
            </a:pPr>
            <a:r>
              <a:rPr lang="zh-CN" altLang="en-US" dirty="0" smtClean="0"/>
              <a:t>网络舆情分析（正、负能量）</a:t>
            </a:r>
            <a:endParaRPr lang="en-US" altLang="zh-CN" dirty="0" smtClean="0"/>
          </a:p>
          <a:p>
            <a:pPr lvl="1">
              <a:buFont typeface="Wingdings" panose="05000000000000000000" pitchFamily="2" charset="2"/>
              <a:buChar char="Ø"/>
            </a:pPr>
            <a:r>
              <a:rPr lang="en-US" altLang="zh-CN" dirty="0" smtClean="0"/>
              <a:t>……</a:t>
            </a:r>
          </a:p>
          <a:p>
            <a:pPr lvl="1">
              <a:buFont typeface="Wingdings" pitchFamily="2" charset="2"/>
              <a:buNone/>
            </a:pPr>
            <a:r>
              <a:rPr lang="tr-TR" dirty="0" smtClean="0"/>
              <a:t>Build </a:t>
            </a:r>
            <a:r>
              <a:rPr lang="tr-TR" dirty="0"/>
              <a:t>a model that is </a:t>
            </a:r>
            <a:r>
              <a:rPr lang="tr-TR" i="1" dirty="0">
                <a:solidFill>
                  <a:schemeClr val="accent1"/>
                </a:solidFill>
              </a:rPr>
              <a:t>a good and useful approximation</a:t>
            </a:r>
            <a:r>
              <a:rPr lang="tr-TR" dirty="0">
                <a:solidFill>
                  <a:schemeClr val="accent1"/>
                </a:solidFill>
              </a:rPr>
              <a:t> </a:t>
            </a:r>
            <a:r>
              <a:rPr lang="tr-TR" dirty="0"/>
              <a:t>to the data.</a:t>
            </a:r>
            <a:r>
              <a:rPr lang="tr-TR" i="1" dirty="0"/>
              <a:t> </a:t>
            </a:r>
            <a:r>
              <a:rPr lang="tr-TR" dirty="0"/>
              <a:t> </a:t>
            </a:r>
          </a:p>
        </p:txBody>
      </p:sp>
      <p:sp>
        <p:nvSpPr>
          <p:cNvPr id="11" name="Slide Number Placeholder 10"/>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4</a:t>
            </a:fld>
            <a:endParaRPr lang="tr-TR" sz="1800" dirty="0">
              <a:solidFill>
                <a:srgbClr val="FF0000"/>
              </a:solidFill>
            </a:endParaRPr>
          </a:p>
        </p:txBody>
      </p:sp>
      <p:sp>
        <p:nvSpPr>
          <p:cNvPr id="2" name="标题 1"/>
          <p:cNvSpPr>
            <a:spLocks noGrp="1"/>
          </p:cNvSpPr>
          <p:nvPr>
            <p:ph type="title"/>
          </p:nvPr>
        </p:nvSpPr>
        <p:spPr/>
        <p:txBody>
          <a:bodyPr/>
          <a:lstStyle/>
          <a:p>
            <a:r>
              <a:rPr lang="zh-CN" altLang="en-US" dirty="0" smtClean="0"/>
              <a:t>为什么要机器学习</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机器学习一般过程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数据</a:t>
            </a:r>
            <a:endParaRPr lang="en-US" altLang="zh-CN" dirty="0" smtClean="0"/>
          </a:p>
          <a:p>
            <a:r>
              <a:rPr lang="zh-CN" altLang="en-US" dirty="0" smtClean="0"/>
              <a:t>建一个模型，尽可能好地模拟或近似数据（</a:t>
            </a:r>
            <a:r>
              <a:rPr lang="tr-TR" altLang="zh-CN" dirty="0"/>
              <a:t>Build a model that is </a:t>
            </a:r>
            <a:r>
              <a:rPr lang="tr-TR" altLang="zh-CN" i="1" dirty="0">
                <a:solidFill>
                  <a:schemeClr val="accent1"/>
                </a:solidFill>
              </a:rPr>
              <a:t>a good and useful approximation</a:t>
            </a:r>
            <a:r>
              <a:rPr lang="tr-TR" altLang="zh-CN" dirty="0">
                <a:solidFill>
                  <a:schemeClr val="accent1"/>
                </a:solidFill>
              </a:rPr>
              <a:t> </a:t>
            </a:r>
            <a:r>
              <a:rPr lang="tr-TR" altLang="zh-CN" dirty="0"/>
              <a:t>to the data.</a:t>
            </a:r>
            <a:r>
              <a:rPr lang="tr-TR" altLang="zh-CN" i="1" dirty="0"/>
              <a:t> </a:t>
            </a:r>
            <a:r>
              <a:rPr lang="tr-TR" altLang="zh-CN" dirty="0"/>
              <a:t> </a:t>
            </a:r>
            <a:r>
              <a:rPr lang="zh-CN" altLang="en-US" dirty="0" smtClean="0"/>
              <a:t>）</a:t>
            </a:r>
            <a:endParaRPr lang="en-US" altLang="zh-CN" dirty="0" smtClean="0"/>
          </a:p>
          <a:p>
            <a:pPr marL="0" indent="0">
              <a:buNone/>
            </a:pPr>
            <a:r>
              <a:rPr lang="zh-CN" altLang="en-US" dirty="0" smtClean="0"/>
              <a:t>机器学习用实例数据或过去经验训练计算机，以优化某种性能标准。</a:t>
            </a:r>
            <a:endParaRPr lang="en-US" altLang="zh-CN" dirty="0" smtClean="0"/>
          </a:p>
          <a:p>
            <a:pPr marL="0" indent="0">
              <a:buNone/>
            </a:pPr>
            <a:r>
              <a:rPr lang="zh-CN" altLang="en-US" dirty="0" smtClean="0"/>
              <a:t>依赖某种模型，机器学习过程就执行计算机程序，利用训练数据或以往经验来优化该模型的参数。</a:t>
            </a:r>
            <a:endParaRPr lang="en-US" altLang="zh-CN" dirty="0" smtClean="0"/>
          </a:p>
          <a:p>
            <a:pPr marL="0" indent="0">
              <a:buNone/>
            </a:pPr>
            <a:r>
              <a:rPr lang="zh-CN" altLang="en-US" dirty="0" smtClean="0"/>
              <a:t>模型分为预测性的，描述性的或者两者兼备。前者用于预测未来，后者用于从数据中获取知识</a:t>
            </a:r>
            <a:endParaRPr lang="en-US" altLang="zh-CN" dirty="0" smtClean="0"/>
          </a:p>
          <a:p>
            <a:endParaRPr lang="en-US" altLang="zh-CN" dirty="0" smtClean="0"/>
          </a:p>
          <a:p>
            <a:pPr marL="0" indent="0">
              <a:buNone/>
            </a:pPr>
            <a:r>
              <a:rPr lang="zh-CN" altLang="en-US" dirty="0" smtClean="0"/>
              <a:t> </a:t>
            </a:r>
            <a:endParaRPr lang="tr-TR" altLang="zh-CN" dirty="0"/>
          </a:p>
          <a:p>
            <a:endParaRPr lang="zh-CN" altLang="en-US" dirty="0"/>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5</a:t>
            </a:fld>
            <a:endParaRPr lang="tr-TR" sz="1800" dirty="0">
              <a:solidFill>
                <a:srgbClr val="FF0000"/>
              </a:solidFill>
            </a:endParaRPr>
          </a:p>
        </p:txBody>
      </p:sp>
    </p:spTree>
    <p:extLst>
      <p:ext uri="{BB962C8B-B14F-4D97-AF65-F5344CB8AC3E}">
        <p14:creationId xmlns:p14="http://schemas.microsoft.com/office/powerpoint/2010/main" val="4087616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dirty="0" smtClean="0"/>
              <a:t>数据挖掘</a:t>
            </a:r>
            <a:endParaRPr lang="tr-TR" dirty="0"/>
          </a:p>
        </p:txBody>
      </p:sp>
      <p:sp>
        <p:nvSpPr>
          <p:cNvPr id="86019" name="Rectangle 3"/>
          <p:cNvSpPr>
            <a:spLocks noGrp="1" noChangeArrowheads="1"/>
          </p:cNvSpPr>
          <p:nvPr>
            <p:ph idx="1"/>
          </p:nvPr>
        </p:nvSpPr>
        <p:spPr/>
        <p:txBody>
          <a:bodyPr/>
          <a:lstStyle/>
          <a:p>
            <a:pPr>
              <a:lnSpc>
                <a:spcPct val="90000"/>
              </a:lnSpc>
            </a:pPr>
            <a:r>
              <a:rPr lang="zh-CN" altLang="en-US" dirty="0" smtClean="0">
                <a:solidFill>
                  <a:schemeClr val="accent1"/>
                </a:solidFill>
              </a:rPr>
              <a:t>零售</a:t>
            </a:r>
            <a:r>
              <a:rPr lang="tr-TR" dirty="0" smtClean="0">
                <a:solidFill>
                  <a:schemeClr val="accent1"/>
                </a:solidFill>
              </a:rPr>
              <a:t>:</a:t>
            </a:r>
            <a:r>
              <a:rPr lang="tr-TR" dirty="0" smtClean="0"/>
              <a:t> </a:t>
            </a:r>
            <a:r>
              <a:rPr lang="zh-CN" altLang="en-US" dirty="0" smtClean="0"/>
              <a:t>购物篮分析，客户关系管理</a:t>
            </a:r>
            <a:endParaRPr lang="tr-TR" dirty="0">
              <a:solidFill>
                <a:schemeClr val="tx2"/>
              </a:solidFill>
            </a:endParaRPr>
          </a:p>
          <a:p>
            <a:pPr>
              <a:lnSpc>
                <a:spcPct val="90000"/>
              </a:lnSpc>
            </a:pPr>
            <a:r>
              <a:rPr lang="zh-CN" altLang="en-US" dirty="0" smtClean="0">
                <a:solidFill>
                  <a:schemeClr val="accent1"/>
                </a:solidFill>
              </a:rPr>
              <a:t>金融</a:t>
            </a:r>
            <a:r>
              <a:rPr lang="tr-TR" dirty="0" smtClean="0">
                <a:solidFill>
                  <a:schemeClr val="accent1"/>
                </a:solidFill>
              </a:rPr>
              <a:t>:</a:t>
            </a:r>
            <a:r>
              <a:rPr lang="tr-TR" dirty="0" smtClean="0"/>
              <a:t> </a:t>
            </a:r>
            <a:r>
              <a:rPr lang="zh-CN" altLang="en-US" dirty="0" smtClean="0"/>
              <a:t>信用评级，欺诈分析，股票市场</a:t>
            </a:r>
            <a:endParaRPr lang="tr-TR" dirty="0"/>
          </a:p>
          <a:p>
            <a:pPr>
              <a:lnSpc>
                <a:spcPct val="90000"/>
              </a:lnSpc>
            </a:pPr>
            <a:r>
              <a:rPr lang="zh-CN" altLang="en-US" dirty="0" smtClean="0">
                <a:solidFill>
                  <a:schemeClr val="accent1"/>
                </a:solidFill>
              </a:rPr>
              <a:t>制造业：优化，控制，故障诊断</a:t>
            </a:r>
            <a:endParaRPr lang="tr-TR" dirty="0"/>
          </a:p>
          <a:p>
            <a:pPr>
              <a:lnSpc>
                <a:spcPct val="90000"/>
              </a:lnSpc>
            </a:pPr>
            <a:r>
              <a:rPr lang="zh-CN" altLang="en-US" dirty="0" smtClean="0">
                <a:solidFill>
                  <a:schemeClr val="accent1"/>
                </a:solidFill>
              </a:rPr>
              <a:t>医学：医疗诊断</a:t>
            </a:r>
            <a:endParaRPr lang="en-US" altLang="zh-CN" dirty="0" smtClean="0">
              <a:solidFill>
                <a:schemeClr val="accent1"/>
              </a:solidFill>
            </a:endParaRPr>
          </a:p>
          <a:p>
            <a:pPr>
              <a:lnSpc>
                <a:spcPct val="90000"/>
              </a:lnSpc>
            </a:pPr>
            <a:r>
              <a:rPr lang="zh-CN" altLang="en-US" dirty="0" smtClean="0">
                <a:solidFill>
                  <a:schemeClr val="accent1"/>
                </a:solidFill>
              </a:rPr>
              <a:t>通讯：垃圾邮件分析，入侵检测</a:t>
            </a:r>
            <a:endParaRPr lang="tr-TR" dirty="0"/>
          </a:p>
          <a:p>
            <a:pPr>
              <a:lnSpc>
                <a:spcPct val="90000"/>
              </a:lnSpc>
            </a:pPr>
            <a:r>
              <a:rPr lang="zh-CN" altLang="en-US" dirty="0" smtClean="0">
                <a:solidFill>
                  <a:schemeClr val="accent1"/>
                </a:solidFill>
              </a:rPr>
              <a:t>生物信息学</a:t>
            </a:r>
            <a:r>
              <a:rPr lang="tr-TR" dirty="0" smtClean="0">
                <a:solidFill>
                  <a:schemeClr val="accent1"/>
                </a:solidFill>
              </a:rPr>
              <a:t>: </a:t>
            </a:r>
            <a:r>
              <a:rPr lang="tr-TR" dirty="0" smtClean="0"/>
              <a:t>Motifs</a:t>
            </a:r>
            <a:r>
              <a:rPr lang="en-US" dirty="0" smtClean="0"/>
              <a:t> </a:t>
            </a:r>
            <a:r>
              <a:rPr lang="zh-CN" altLang="en-US" dirty="0" smtClean="0"/>
              <a:t>发现，序列比对</a:t>
            </a:r>
            <a:endParaRPr lang="en-US" altLang="zh-CN" dirty="0" smtClean="0"/>
          </a:p>
          <a:p>
            <a:pPr>
              <a:lnSpc>
                <a:spcPct val="90000"/>
              </a:lnSpc>
            </a:pPr>
            <a:r>
              <a:rPr lang="en-US" dirty="0" smtClean="0">
                <a:solidFill>
                  <a:schemeClr val="accent1"/>
                </a:solidFill>
              </a:rPr>
              <a:t>Web </a:t>
            </a:r>
            <a:r>
              <a:rPr lang="zh-CN" altLang="en-US" dirty="0" smtClean="0">
                <a:solidFill>
                  <a:schemeClr val="accent1"/>
                </a:solidFill>
              </a:rPr>
              <a:t>挖掘：搜索引擎</a:t>
            </a:r>
            <a:endParaRPr lang="tr-TR" dirty="0"/>
          </a:p>
          <a:p>
            <a:pPr>
              <a:lnSpc>
                <a:spcPct val="90000"/>
              </a:lnSpc>
            </a:pPr>
            <a:r>
              <a:rPr lang="tr-TR" dirty="0" smtClean="0"/>
              <a:t>...</a:t>
            </a:r>
            <a:endParaRPr lang="en-US" dirty="0" smtClean="0"/>
          </a:p>
          <a:p>
            <a:pPr>
              <a:lnSpc>
                <a:spcPct val="90000"/>
              </a:lnSpc>
              <a:buFont typeface="Wingdings" panose="05000000000000000000" pitchFamily="2" charset="2"/>
              <a:buChar char="Ø"/>
            </a:pPr>
            <a:r>
              <a:rPr lang="zh-CN" altLang="en-US" dirty="0" smtClean="0"/>
              <a:t>大数据分析</a:t>
            </a:r>
            <a:r>
              <a:rPr lang="en-US" altLang="zh-CN" dirty="0" smtClean="0"/>
              <a:t>…</a:t>
            </a:r>
            <a:endParaRPr lang="tr-TR" dirty="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6</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人工智能，模式识别</a:t>
            </a:r>
            <a:endParaRPr lang="zh-CN" altLang="en-US" dirty="0"/>
          </a:p>
        </p:txBody>
      </p:sp>
      <p:sp>
        <p:nvSpPr>
          <p:cNvPr id="3" name="内容占位符 2"/>
          <p:cNvSpPr>
            <a:spLocks noGrp="1"/>
          </p:cNvSpPr>
          <p:nvPr>
            <p:ph idx="1"/>
          </p:nvPr>
        </p:nvSpPr>
        <p:spPr/>
        <p:txBody>
          <a:bodyPr/>
          <a:lstStyle/>
          <a:p>
            <a:r>
              <a:rPr lang="zh-CN" altLang="en-US" dirty="0" smtClean="0"/>
              <a:t>是人工智能的组成部分</a:t>
            </a:r>
            <a:endParaRPr lang="en-US" altLang="zh-CN" dirty="0" smtClean="0"/>
          </a:p>
          <a:p>
            <a:r>
              <a:rPr lang="zh-CN" altLang="en-US" dirty="0" smtClean="0"/>
              <a:t>可以解决模式识别的问题：人脸识别，手写体识别 </a:t>
            </a:r>
            <a:endParaRPr lang="en-US" altLang="zh-CN" dirty="0" smtClean="0"/>
          </a:p>
          <a:p>
            <a:pPr marL="0" indent="0">
              <a:buNone/>
            </a:pPr>
            <a:r>
              <a:rPr lang="zh-CN" altLang="en-US" dirty="0" smtClean="0"/>
              <a:t>        手写体识别：</a:t>
            </a:r>
            <a:r>
              <a:rPr lang="en-US" altLang="zh-CN" dirty="0" err="1" smtClean="0"/>
              <a:t>semeion.data</a:t>
            </a:r>
            <a:endParaRPr lang="zh-CN" altLang="en-US" dirty="0"/>
          </a:p>
        </p:txBody>
      </p:sp>
      <p:sp>
        <p:nvSpPr>
          <p:cNvPr id="5" name="灯片编号占位符 4"/>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7</a:t>
            </a:fld>
            <a:endParaRPr lang="tr-TR" sz="1800" dirty="0">
              <a:solidFill>
                <a:srgbClr val="FF0000"/>
              </a:solidFill>
            </a:endParaRPr>
          </a:p>
        </p:txBody>
      </p:sp>
      <p:pic>
        <p:nvPicPr>
          <p:cNvPr id="6" name="内容占位符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3789040"/>
            <a:ext cx="1800200" cy="2448272"/>
          </a:xfrm>
          <a:prstGeom prst="rect">
            <a:avLst/>
          </a:prstGeom>
        </p:spPr>
      </p:pic>
      <p:sp>
        <p:nvSpPr>
          <p:cNvPr id="7" name="矩形 6"/>
          <p:cNvSpPr/>
          <p:nvPr/>
        </p:nvSpPr>
        <p:spPr>
          <a:xfrm>
            <a:off x="539552" y="3826783"/>
            <a:ext cx="6840760" cy="2554545"/>
          </a:xfrm>
          <a:prstGeom prst="rect">
            <a:avLst/>
          </a:prstGeom>
        </p:spPr>
        <p:txBody>
          <a:bodyPr wrap="square">
            <a:spAutoFit/>
          </a:bodyPr>
          <a:lstStyle/>
          <a:p>
            <a:r>
              <a:rPr lang="en-US" altLang="zh-CN" sz="1000" dirty="0"/>
              <a:t>0.0000 0.0000 0.0000 0.0000 0.0000 0.0000 1.0000 1.0000 1.0000 1.0000 1.0000 1.0000 1.0000 1.0000 0.0000 0.0000 0.0000 0.0000 0.0000 0.0000 0.0000 1.0000 1.0000 1.0000 1.0000 1.0000 1.0000 0.0000 1.0000 1.0000 0.0000 0.0000 0.0000 0.0000 0.0000 0.0000 1.0000 1.0000 1.0000 1.0000 1.0000 1.0000 0.0000 0.0000 0.0000 1.0000 1.0000 0.0000 0.0000 0.0000 0.0000 1.0000 1.0000 1.0000 1.0000 1.0000 0.0000 0.0000 0.0000 0.0000 1.0000 1.0000 1.0000 1.0000 0.0000 0.0000 0.0000 1.0000 1.0000 1.0000 1.0000 0.0000 1.0000 1.0000 1.0000 1.0000 1.0000 1.0000 1.0000 0.0000 0.0000 0.0000 0.0000 1.0000 1.0000 1.0000 0.0000 1.0000 1.0000 1.0000 1.0000 1.0000 0.0000 1.0000 1.0000 0.0000 0.0000 0.0000 1.0000 1.0000 1.0000 1.0000 1.0000 1.0000 1.0000 1.0000 0.0000 0.0000 0.0000 1.0000 1.0000 0.0000 0.0000 0.0000 1.0000 1.0000 1.0000 1.0000 1.0000 1.0000 0.0000 0.0000 0.0000 0.0000 1.0000 1.0000 0.0000 0.0000 0.0000 1.0000 1.0000 1.0000 1.0000 1.0000 1.0000 0.0000 0.0000 0.0000 0.0000 0.0000 1.0000 1.0000 0.0000 0.0000 0.0000 1.0000 1.0000 1.0000 1.0000 0.0000 0.0000 0.0000 0.0000 0.0000 0.0000 0.0000 1.0000 1.0000 0.0000 0.0000 0.0000 1.0000 1.0000 1.0000 0.0000 0.0000 0.0000 0.0000 0.0000 0.0000 1.0000 1.0000 1.0000 0.0000 0.0000 0.0000 1.0000 1.0000 1.0000 0.0000 0.0000 0.0000 0.0000 0.0000 0.0000 0.0000 1.0000 1.0000 0.0000 0.0000 0.0000 0.0000 1.0000 1.0000 1.0000 1.0000 0.0000 0.0000 0.0000 0.0000 1.0000 1.0000 1.0000 1.0000 0.0000 0.0000 0.0000 0.0000 1.0000 1.0000 1.0000 1.0000 0.0000 0.0000 0.0000 1.0000 1.0000 1.0000 0.0000 0.0000 0.0000 0.0000 0.0000 0.0000 1.0000 0.0000 1.0000 1.0000 1.0000 1.0000 1.0000 1.0000 1.0000 0.0000 0.0000 0.0000 0.0000 0.0000 0.0000 0.0000 0.0000 0.0000 0.0000 1.0000 1.0000 1.0000 1.0000 0.0000 0.0000 0.0000 0.0000 0.0000 0.0000 0.0000 0.0000 0.0000 </a:t>
            </a:r>
            <a:r>
              <a:rPr lang="en-US" altLang="zh-CN" sz="1000" dirty="0">
                <a:solidFill>
                  <a:srgbClr val="FF0000"/>
                </a:solidFill>
              </a:rPr>
              <a:t>1 0 0 0 0 0 0 0 0 0 </a:t>
            </a:r>
            <a:endParaRPr lang="zh-CN" altLang="en-US" sz="1000" dirty="0">
              <a:solidFill>
                <a:srgbClr val="FF0000"/>
              </a:solidFill>
            </a:endParaRPr>
          </a:p>
        </p:txBody>
      </p:sp>
    </p:spTree>
    <p:extLst>
      <p:ext uri="{BB962C8B-B14F-4D97-AF65-F5344CB8AC3E}">
        <p14:creationId xmlns:p14="http://schemas.microsoft.com/office/powerpoint/2010/main" val="161789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US" dirty="0" smtClean="0"/>
              <a:t>1.2</a:t>
            </a:r>
            <a:r>
              <a:rPr lang="zh-CN" altLang="en-US" dirty="0" smtClean="0"/>
              <a:t>机器学习的应用实例</a:t>
            </a:r>
            <a:endParaRPr lang="tr-TR" dirty="0"/>
          </a:p>
        </p:txBody>
      </p:sp>
      <p:sp>
        <p:nvSpPr>
          <p:cNvPr id="84995" name="Rectangle 3"/>
          <p:cNvSpPr>
            <a:spLocks noGrp="1" noChangeArrowheads="1"/>
          </p:cNvSpPr>
          <p:nvPr>
            <p:ph idx="1"/>
          </p:nvPr>
        </p:nvSpPr>
        <p:spPr/>
        <p:txBody>
          <a:bodyPr>
            <a:normAutofit/>
          </a:bodyPr>
          <a:lstStyle/>
          <a:p>
            <a:pPr marL="0" indent="0">
              <a:buNone/>
            </a:pPr>
            <a:r>
              <a:rPr lang="en-US" altLang="zh-CN" dirty="0" smtClean="0"/>
              <a:t>1.2.1</a:t>
            </a:r>
            <a:r>
              <a:rPr lang="zh-CN" altLang="en-US" dirty="0" smtClean="0"/>
              <a:t>学习关联性</a:t>
            </a:r>
            <a:endParaRPr lang="en-US" altLang="zh-CN" dirty="0" smtClean="0"/>
          </a:p>
          <a:p>
            <a:pPr lvl="1"/>
            <a:r>
              <a:rPr lang="zh-CN" altLang="en-US" dirty="0" smtClean="0"/>
              <a:t>发现关联规则：是对形如</a:t>
            </a:r>
            <a:r>
              <a:rPr lang="en-US" altLang="zh-CN" dirty="0" smtClean="0"/>
              <a:t>P(Y|X)</a:t>
            </a:r>
            <a:r>
              <a:rPr lang="zh-CN" altLang="en-US" dirty="0" smtClean="0"/>
              <a:t>的条件概率感兴趣</a:t>
            </a:r>
            <a:endParaRPr lang="tr-TR" dirty="0"/>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8</a:t>
            </a:fld>
            <a:endParaRPr lang="tr-TR" sz="18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smtClean="0"/>
              <a:t>购物篮分析</a:t>
            </a:r>
            <a:endParaRPr lang="tr-TR" dirty="0"/>
          </a:p>
        </p:txBody>
      </p:sp>
      <p:sp>
        <p:nvSpPr>
          <p:cNvPr id="87043" name="Rectangle 3"/>
          <p:cNvSpPr>
            <a:spLocks noGrp="1" noChangeArrowheads="1"/>
          </p:cNvSpPr>
          <p:nvPr>
            <p:ph idx="1"/>
          </p:nvPr>
        </p:nvSpPr>
        <p:spPr/>
        <p:txBody>
          <a:bodyPr/>
          <a:lstStyle/>
          <a:p>
            <a:r>
              <a:rPr lang="zh-CN" altLang="en-US" dirty="0" smtClean="0"/>
              <a:t>比如</a:t>
            </a:r>
            <a:r>
              <a:rPr lang="en-US" altLang="zh-CN" dirty="0"/>
              <a:t>X</a:t>
            </a:r>
            <a:r>
              <a:rPr lang="zh-CN" altLang="en-US" dirty="0"/>
              <a:t>是已知的顾客已经购买的商品或商品集，</a:t>
            </a:r>
            <a:r>
              <a:rPr lang="en-US" altLang="zh-CN" dirty="0"/>
              <a:t>Y</a:t>
            </a:r>
            <a:r>
              <a:rPr lang="zh-CN" altLang="en-US" dirty="0"/>
              <a:t>表示在条件</a:t>
            </a:r>
            <a:r>
              <a:rPr lang="en-US" altLang="zh-CN" dirty="0"/>
              <a:t>X</a:t>
            </a:r>
            <a:r>
              <a:rPr lang="zh-CN" altLang="en-US" dirty="0"/>
              <a:t>下可能购买的商品。 </a:t>
            </a:r>
            <a:r>
              <a:rPr lang="en-US" dirty="0" smtClean="0"/>
              <a:t>X</a:t>
            </a:r>
            <a:r>
              <a:rPr lang="zh-CN" altLang="en-US" dirty="0" smtClean="0"/>
              <a:t>，</a:t>
            </a:r>
            <a:r>
              <a:rPr lang="en-US" altLang="zh-CN" dirty="0" smtClean="0"/>
              <a:t>Y</a:t>
            </a:r>
            <a:r>
              <a:rPr lang="zh-CN" altLang="en-US" dirty="0" smtClean="0"/>
              <a:t>也可以是某种服务。</a:t>
            </a:r>
            <a:endParaRPr lang="tr-TR" dirty="0"/>
          </a:p>
          <a:p>
            <a:pPr>
              <a:buFont typeface="Wingdings" pitchFamily="2" charset="2"/>
              <a:buNone/>
            </a:pPr>
            <a:r>
              <a:rPr lang="tr-TR" dirty="0"/>
              <a:t>	</a:t>
            </a:r>
          </a:p>
          <a:p>
            <a:pPr>
              <a:buFont typeface="Wingdings" pitchFamily="2" charset="2"/>
              <a:buNone/>
            </a:pPr>
            <a:r>
              <a:rPr lang="tr-TR" dirty="0"/>
              <a:t>	</a:t>
            </a:r>
          </a:p>
        </p:txBody>
      </p:sp>
      <p:sp>
        <p:nvSpPr>
          <p:cNvPr id="9" name="Slide Number Placeholder 8"/>
          <p:cNvSpPr>
            <a:spLocks noGrp="1"/>
          </p:cNvSpPr>
          <p:nvPr>
            <p:ph type="sldNum" sz="quarter" idx="12"/>
          </p:nvPr>
        </p:nvSpPr>
        <p:spPr/>
        <p:txBody>
          <a:bodyPr vert="horz" lIns="0" tIns="0" rIns="0" bIns="0" anchor="b"/>
          <a:lstStyle/>
          <a:p>
            <a:fld id="{6DF4C409-C017-451C-B236-E185BBA6E0E4}" type="slidenum">
              <a:rPr lang="tr-TR" sz="1800">
                <a:solidFill>
                  <a:srgbClr val="FF0000"/>
                </a:solidFill>
              </a:rPr>
              <a:pPr/>
              <a:t>9</a:t>
            </a:fld>
            <a:endParaRPr lang="tr-TR" sz="1800"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5252</TotalTime>
  <Words>1763</Words>
  <Application>Microsoft Office PowerPoint</Application>
  <PresentationFormat>全屏显示(4:3)</PresentationFormat>
  <Paragraphs>164</Paragraphs>
  <Slides>25</Slides>
  <Notes>3</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Flow</vt:lpstr>
      <vt:lpstr>  机器学习 </vt:lpstr>
      <vt:lpstr>第一章:  绪论</vt:lpstr>
      <vt:lpstr>1.1 什么是机器学习</vt:lpstr>
      <vt:lpstr>为什么要机器学习</vt:lpstr>
      <vt:lpstr>机器学习一般过程</vt:lpstr>
      <vt:lpstr>数据挖掘</vt:lpstr>
      <vt:lpstr>人工智能，模式识别</vt:lpstr>
      <vt:lpstr>1.2机器学习的应用实例</vt:lpstr>
      <vt:lpstr>购物篮分析</vt:lpstr>
      <vt:lpstr>1.2.2分类</vt:lpstr>
      <vt:lpstr>信用评级</vt:lpstr>
      <vt:lpstr>PowerPoint 演示文稿</vt:lpstr>
      <vt:lpstr>人脸识别</vt:lpstr>
      <vt:lpstr>1.2.3回归分析</vt:lpstr>
      <vt:lpstr>监督学习</vt:lpstr>
      <vt:lpstr>1.2.4非监督学习</vt:lpstr>
      <vt:lpstr>1.2.5增强学习</vt:lpstr>
      <vt:lpstr>Resources: Datasets</vt:lpstr>
      <vt:lpstr>Resources: Journals</vt:lpstr>
      <vt:lpstr>Resources: Conferences</vt:lpstr>
      <vt:lpstr>第一章结束</vt:lpstr>
      <vt:lpstr>手写体数字识别举例</vt:lpstr>
      <vt:lpstr>Semeion数据</vt:lpstr>
      <vt:lpstr>Semeion数据</vt:lpstr>
      <vt:lpstr>kNN分类器</vt:lpstr>
    </vt:vector>
  </TitlesOfParts>
  <Company>BOGAZICI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lenovo</cp:lastModifiedBy>
  <cp:revision>292</cp:revision>
  <dcterms:created xsi:type="dcterms:W3CDTF">2005-01-24T14:46:28Z</dcterms:created>
  <dcterms:modified xsi:type="dcterms:W3CDTF">2022-09-16T04:09:26Z</dcterms:modified>
</cp:coreProperties>
</file>