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</p:sldMasterIdLst>
  <p:notesMasterIdLst>
    <p:notesMasterId r:id="rId40"/>
  </p:notesMasterIdLst>
  <p:handoutMasterIdLst>
    <p:handoutMasterId r:id="rId41"/>
  </p:handoutMasterIdLst>
  <p:sldIdLst>
    <p:sldId id="256" r:id="rId2"/>
    <p:sldId id="459" r:id="rId3"/>
    <p:sldId id="460" r:id="rId4"/>
    <p:sldId id="492" r:id="rId5"/>
    <p:sldId id="493" r:id="rId6"/>
    <p:sldId id="494" r:id="rId7"/>
    <p:sldId id="495" r:id="rId8"/>
    <p:sldId id="496" r:id="rId9"/>
    <p:sldId id="517" r:id="rId10"/>
    <p:sldId id="518" r:id="rId11"/>
    <p:sldId id="497" r:id="rId12"/>
    <p:sldId id="498" r:id="rId13"/>
    <p:sldId id="499" r:id="rId14"/>
    <p:sldId id="500" r:id="rId15"/>
    <p:sldId id="501" r:id="rId16"/>
    <p:sldId id="502" r:id="rId17"/>
    <p:sldId id="506" r:id="rId18"/>
    <p:sldId id="505" r:id="rId19"/>
    <p:sldId id="503" r:id="rId20"/>
    <p:sldId id="504" r:id="rId21"/>
    <p:sldId id="507" r:id="rId22"/>
    <p:sldId id="508" r:id="rId23"/>
    <p:sldId id="509" r:id="rId24"/>
    <p:sldId id="510" r:id="rId25"/>
    <p:sldId id="511" r:id="rId26"/>
    <p:sldId id="512" r:id="rId27"/>
    <p:sldId id="513" r:id="rId28"/>
    <p:sldId id="514" r:id="rId29"/>
    <p:sldId id="526" r:id="rId30"/>
    <p:sldId id="515" r:id="rId31"/>
    <p:sldId id="516" r:id="rId32"/>
    <p:sldId id="519" r:id="rId33"/>
    <p:sldId id="520" r:id="rId34"/>
    <p:sldId id="521" r:id="rId35"/>
    <p:sldId id="522" r:id="rId36"/>
    <p:sldId id="523" r:id="rId37"/>
    <p:sldId id="524" r:id="rId38"/>
    <p:sldId id="525" r:id="rId39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99CCFF"/>
    <a:srgbClr val="B2B2B2"/>
    <a:srgbClr val="66FF33"/>
    <a:srgbClr val="3333FF"/>
    <a:srgbClr val="990033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241" autoAdjust="0"/>
  </p:normalViewPr>
  <p:slideViewPr>
    <p:cSldViewPr>
      <p:cViewPr>
        <p:scale>
          <a:sx n="73" d="100"/>
          <a:sy n="73" d="100"/>
        </p:scale>
        <p:origin x="-1604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52BA44FE-7B85-43D5-AE63-0C17B3098B30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3488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31E5A5A0-617D-497C-ABE4-338040C919AB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1407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45DB-4308-4D31-8986-49B2179901C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1B5D-C583-49A4-BB48-8BFB0EE914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1F93-15A9-49B8-8A66-92005BA982F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6B73DB-64DA-4021-9E79-6D5FA54F99A0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FAC6385-E1AF-4C1C-97A4-8637B2D460B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AB8D-3F76-49F2-A93D-717D0CF5353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2778-EF39-4F4B-AC23-AF85414C9DA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3DAC-9BB8-45D2-B4AC-60723BA3F75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ADC7-1EA8-4E32-A169-A8458046E25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C680-7754-4417-960D-DD18787A755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4E7F-769E-4EF8-83A3-CED047E5F33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82F-80C0-4721-BEC6-A4EC8F3CC5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CE86FA7-7AE7-4E8F-AC50-94444DF92F7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12/7/2022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2F12FB-8D5F-43C4-BFEC-5786600BF0ED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6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7.png"/><Relationship Id="rId4" Type="http://schemas.openxmlformats.org/officeDocument/2006/relationships/image" Target="../media/image4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2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2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/>
            </a:r>
            <a:br>
              <a:rPr lang="tr-TR" dirty="0"/>
            </a:br>
            <a:r>
              <a:rPr lang="zh-CN" altLang="en-US" dirty="0" smtClean="0"/>
              <a:t>机器学习</a:t>
            </a:r>
            <a:r>
              <a:rPr lang="tr-TR" sz="5400" dirty="0" smtClean="0"/>
              <a:t/>
            </a:r>
            <a:br>
              <a:rPr lang="tr-TR" sz="5400" dirty="0" smtClean="0"/>
            </a:b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i="1" dirty="0"/>
              <a:t>南开大学</a:t>
            </a:r>
            <a:endParaRPr lang="en-US" altLang="zh-CN" sz="2400" i="1" dirty="0"/>
          </a:p>
          <a:p>
            <a:pPr>
              <a:lnSpc>
                <a:spcPct val="80000"/>
              </a:lnSpc>
            </a:pPr>
            <a:r>
              <a:rPr lang="zh-CN" altLang="en-US" sz="2400" i="1" smtClean="0"/>
              <a:t>计算机学院</a:t>
            </a:r>
            <a:endParaRPr lang="tr-TR" altLang="zh-CN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928802"/>
            <a:ext cx="8229600" cy="3886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单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sigmoid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输出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属于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c1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类，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r=1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，属于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c2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类，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r=0)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&gt;2 softmax outputs</a:t>
            </a:r>
          </a:p>
          <a:p>
            <a:endParaRPr lang="tr-TR" dirty="0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</a:t>
            </a:r>
            <a:r>
              <a:rPr lang="zh-CN" altLang="en-US" dirty="0"/>
              <a:t>类</a:t>
            </a:r>
            <a:endParaRPr lang="tr-TR" dirty="0"/>
          </a:p>
        </p:txBody>
      </p:sp>
      <p:graphicFrame>
        <p:nvGraphicFramePr>
          <p:cNvPr id="435210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1624013" y="2525713"/>
          <a:ext cx="495935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57" name="Equation" r:id="rId3" imgW="2666880" imgH="749160" progId="Equation.3">
                  <p:embed/>
                </p:oleObj>
              </mc:Choice>
              <mc:Fallback>
                <p:oleObj name="Equation" r:id="rId3" imgW="2666880" imgH="7491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2525713"/>
                        <a:ext cx="4959350" cy="139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5DD5-5E2D-4BBE-B710-698D7CA6DC19}" type="slidenum">
              <a:rPr lang="tr-TR"/>
              <a:pPr/>
              <a:t>10</a:t>
            </a:fld>
            <a:endParaRPr lang="tr-TR"/>
          </a:p>
        </p:txBody>
      </p:sp>
      <p:graphicFrame>
        <p:nvGraphicFramePr>
          <p:cNvPr id="435212" name="Object 1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714500" y="4745038"/>
          <a:ext cx="6338888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58" name="Equation" r:id="rId5" imgW="3149280" imgH="736560" progId="Equation.3">
                  <p:embed/>
                </p:oleObj>
              </mc:Choice>
              <mc:Fallback>
                <p:oleObj name="Equation" r:id="rId5" imgW="3149280" imgH="7365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745038"/>
                        <a:ext cx="6338888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学习布尔函数 </a:t>
            </a:r>
            <a:r>
              <a:rPr lang="tr-TR" dirty="0" smtClean="0"/>
              <a:t>AND</a:t>
            </a:r>
            <a:endParaRPr lang="tr-T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F08-6D04-4D6A-AC2F-1F5B3C1D77D2}" type="slidenum">
              <a:rPr lang="tr-TR"/>
              <a:pPr/>
              <a:t>11</a:t>
            </a:fld>
            <a:endParaRPr lang="tr-TR"/>
          </a:p>
        </p:txBody>
      </p:sp>
      <p:pic>
        <p:nvPicPr>
          <p:cNvPr id="405513" name="Picture 9" descr="Per2-and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67" y="2708920"/>
            <a:ext cx="5759995" cy="2898601"/>
          </a:xfrm>
          <a:prstGeom prst="rect">
            <a:avLst/>
          </a:prstGeom>
          <a:noFill/>
        </p:spPr>
      </p:pic>
      <p:pic>
        <p:nvPicPr>
          <p:cNvPr id="4055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9563" y="2856334"/>
            <a:ext cx="21336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43608" y="2060848"/>
                <a:ext cx="29775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−1.5)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060848"/>
                <a:ext cx="2977545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204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95536" y="5877272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</a:t>
            </a:r>
            <a:r>
              <a:rPr lang="zh-CN" altLang="en-US" dirty="0" smtClean="0"/>
              <a:t>运算：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195736" y="5919663"/>
                <a:ext cx="29775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−0.5)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919663"/>
                <a:ext cx="2977546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204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5722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异或</a:t>
            </a:r>
            <a:r>
              <a:rPr lang="tr-TR" dirty="0" smtClean="0"/>
              <a:t>XOR</a:t>
            </a:r>
            <a:endParaRPr lang="tr-TR" dirty="0"/>
          </a:p>
        </p:txBody>
      </p:sp>
      <p:sp>
        <p:nvSpPr>
          <p:cNvPr id="406534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不</a:t>
            </a:r>
            <a:r>
              <a:rPr lang="zh-CN" altLang="en-US" sz="2000" dirty="0">
                <a:solidFill>
                  <a:schemeClr val="tx2"/>
                </a:solidFill>
                <a:latin typeface="+mj-lt"/>
              </a:rPr>
              <a:t>存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在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baseline="-25000" dirty="0" smtClean="0">
                <a:solidFill>
                  <a:schemeClr val="tx2"/>
                </a:solidFill>
                <a:latin typeface="+mj-lt"/>
              </a:rPr>
              <a:t>0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满足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: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406538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1116013" y="4292600"/>
          <a:ext cx="28035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11" name="Equation" r:id="rId3" imgW="1384200" imgH="888840" progId="Equation.3">
                  <p:embed/>
                </p:oleObj>
              </mc:Choice>
              <mc:Fallback>
                <p:oleObj name="Equation" r:id="rId3" imgW="1384200" imgH="8888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92600"/>
                        <a:ext cx="2803525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C5143-AE91-4249-953E-68279BCA7499}" type="slidenum">
              <a:rPr lang="tr-TR"/>
              <a:pPr/>
              <a:t>12</a:t>
            </a:fld>
            <a:endParaRPr lang="tr-TR"/>
          </a:p>
        </p:txBody>
      </p:sp>
      <p:pic>
        <p:nvPicPr>
          <p:cNvPr id="40653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813" y="1557338"/>
            <a:ext cx="2181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6536" name="Picture 8" descr="Per-xor_co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1196975"/>
            <a:ext cx="3024188" cy="2855913"/>
          </a:xfrm>
          <a:prstGeom prst="rect">
            <a:avLst/>
          </a:prstGeom>
          <a:noFill/>
        </p:spPr>
      </p:pic>
      <p:sp>
        <p:nvSpPr>
          <p:cNvPr id="406537" name="Text Box 9"/>
          <p:cNvSpPr txBox="1">
            <a:spLocks noChangeArrowheads="1"/>
          </p:cNvSpPr>
          <p:nvPr/>
        </p:nvSpPr>
        <p:spPr bwMode="auto">
          <a:xfrm>
            <a:off x="4643438" y="4652963"/>
            <a:ext cx="34674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(Minsky and Papert, 1969)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578" name="Picture 26" descr="Mlp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492896"/>
            <a:ext cx="3312616" cy="3923243"/>
          </a:xfrm>
          <a:prstGeom prst="rect">
            <a:avLst/>
          </a:prstGeom>
          <a:noFill/>
        </p:spPr>
      </p:pic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多层感知器</a:t>
            </a:r>
            <a:endParaRPr lang="tr-TR" dirty="0"/>
          </a:p>
        </p:txBody>
      </p:sp>
      <p:graphicFrame>
        <p:nvGraphicFramePr>
          <p:cNvPr id="407580" name="Object 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401792"/>
              </p:ext>
            </p:extLst>
          </p:nvPr>
        </p:nvGraphicFramePr>
        <p:xfrm>
          <a:off x="4640263" y="2556420"/>
          <a:ext cx="3822700" cy="274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53" name="Equation" r:id="rId4" imgW="1981080" imgH="1422360" progId="Equation.3">
                  <p:embed/>
                </p:oleObj>
              </mc:Choice>
              <mc:Fallback>
                <p:oleObj name="Equation" r:id="rId4" imgW="1981080" imgH="142236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2556420"/>
                        <a:ext cx="3822700" cy="274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A4F8-E2AC-49FE-842A-7F060937B573}" type="slidenum">
              <a:rPr lang="tr-TR"/>
              <a:pPr/>
              <a:t>13</a:t>
            </a:fld>
            <a:endParaRPr lang="tr-TR"/>
          </a:p>
        </p:txBody>
      </p:sp>
      <p:sp>
        <p:nvSpPr>
          <p:cNvPr id="407579" name="Rectangle 27"/>
          <p:cNvSpPr>
            <a:spLocks noChangeArrowheads="1"/>
          </p:cNvSpPr>
          <p:nvPr/>
        </p:nvSpPr>
        <p:spPr bwMode="auto">
          <a:xfrm>
            <a:off x="4932363" y="5661025"/>
            <a:ext cx="3143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(Rumelhart et al., 1986)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700808"/>
            <a:ext cx="7464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隐藏层及输出层的每个单元均为一个感知器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C490-73CE-4F5E-9840-A182E2F85A38}" type="slidenum">
              <a:rPr lang="tr-TR"/>
              <a:pPr/>
              <a:t>14</a:t>
            </a:fld>
            <a:endParaRPr lang="tr-TR"/>
          </a:p>
        </p:txBody>
      </p:sp>
      <p:pic>
        <p:nvPicPr>
          <p:cNvPr id="408585" name="Picture 9" descr="Mlp-xor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953" y="1310585"/>
            <a:ext cx="4824263" cy="4494679"/>
          </a:xfrm>
          <a:prstGeom prst="rect">
            <a:avLst/>
          </a:prstGeom>
          <a:noFill/>
        </p:spPr>
      </p:pic>
      <p:sp>
        <p:nvSpPr>
          <p:cNvPr id="408587" name="Text Box 11"/>
          <p:cNvSpPr txBox="1">
            <a:spLocks noChangeArrowheads="1"/>
          </p:cNvSpPr>
          <p:nvPr/>
        </p:nvSpPr>
        <p:spPr bwMode="auto">
          <a:xfrm>
            <a:off x="827088" y="6021388"/>
            <a:ext cx="705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XOR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= 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AND ~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OR (~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AND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084168" y="4077072"/>
                <a:ext cx="3528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−0.5)</m:t>
                      </m:r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4077072"/>
                <a:ext cx="352839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705" name="Picture 9" descr="Mlp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2816"/>
            <a:ext cx="4073525" cy="4536381"/>
          </a:xfrm>
          <a:prstGeom prst="rect">
            <a:avLst/>
          </a:prstGeom>
          <a:noFill/>
        </p:spPr>
      </p:pic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误差反传（</a:t>
            </a:r>
            <a:r>
              <a:rPr lang="en-US" altLang="zh-CN" sz="4000" dirty="0" smtClean="0"/>
              <a:t>BP</a:t>
            </a:r>
            <a:r>
              <a:rPr lang="zh-CN" altLang="en-US" sz="4000" dirty="0" smtClean="0"/>
              <a:t>）：</a:t>
            </a:r>
            <a:r>
              <a:rPr lang="tr-TR" sz="4000" dirty="0" smtClean="0"/>
              <a:t>Backpropagation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zh-CN" altLang="en-US" sz="4000" dirty="0" smtClean="0"/>
              <a:t>后向传播算法</a:t>
            </a:r>
            <a:endParaRPr lang="tr-TR" sz="400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78D8-0F00-4566-9A92-C34AA1C3C919}" type="slidenum">
              <a:rPr lang="tr-TR"/>
              <a:pPr/>
              <a:t>15</a:t>
            </a:fld>
            <a:endParaRPr lang="tr-TR"/>
          </a:p>
        </p:txBody>
      </p:sp>
      <p:grpSp>
        <p:nvGrpSpPr>
          <p:cNvPr id="413710" name="Group 14"/>
          <p:cNvGrpSpPr>
            <a:grpSpLocks/>
          </p:cNvGrpSpPr>
          <p:nvPr/>
        </p:nvGrpSpPr>
        <p:grpSpPr bwMode="auto">
          <a:xfrm>
            <a:off x="4508501" y="1866900"/>
            <a:ext cx="4154487" cy="3432175"/>
            <a:chOff x="2840" y="1223"/>
            <a:chExt cx="2617" cy="2162"/>
          </a:xfrm>
        </p:grpSpPr>
        <p:graphicFrame>
          <p:nvGraphicFramePr>
            <p:cNvPr id="413707" name="Object 11"/>
            <p:cNvGraphicFramePr>
              <a:graphicFrameLocks noChangeAspect="1"/>
            </p:cNvGraphicFramePr>
            <p:nvPr/>
          </p:nvGraphicFramePr>
          <p:xfrm>
            <a:off x="2840" y="1223"/>
            <a:ext cx="2617" cy="2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80" name="Equation" r:id="rId4" imgW="2286000" imgH="1866600" progId="Equation.3">
                    <p:embed/>
                  </p:oleObj>
                </mc:Choice>
                <mc:Fallback>
                  <p:oleObj name="Equation" r:id="rId4" imgW="2286000" imgH="18666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1223"/>
                          <a:ext cx="2617" cy="2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709" name="Rectangle 13"/>
            <p:cNvSpPr>
              <a:spLocks noChangeArrowheads="1"/>
            </p:cNvSpPr>
            <p:nvPr/>
          </p:nvSpPr>
          <p:spPr bwMode="auto">
            <a:xfrm>
              <a:off x="3152" y="2795"/>
              <a:ext cx="1724" cy="59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BF8D-2848-4E14-9B19-F6E8A37C5D0B}" type="slidenum">
              <a:rPr lang="tr-TR">
                <a:latin typeface="+mj-lt"/>
              </a:rPr>
              <a:pPr/>
              <a:t>16</a:t>
            </a:fld>
            <a:endParaRPr lang="tr-TR">
              <a:latin typeface="+mj-lt"/>
            </a:endParaRPr>
          </a:p>
        </p:txBody>
      </p:sp>
      <p:graphicFrame>
        <p:nvGraphicFramePr>
          <p:cNvPr id="415772" name="Object 2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79463" y="4227513"/>
          <a:ext cx="2174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42" name="Equation" r:id="rId3" imgW="1206360" imgH="228600" progId="Equation.3">
                  <p:embed/>
                </p:oleObj>
              </mc:Choice>
              <mc:Fallback>
                <p:oleObj name="Equation" r:id="rId3" imgW="1206360" imgH="2286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4227513"/>
                        <a:ext cx="21748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74" name="Object 3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73138" y="1928813"/>
          <a:ext cx="228917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43" name="Equation" r:id="rId5" imgW="1015920" imgH="431640" progId="Equation.3">
                  <p:embed/>
                </p:oleObj>
              </mc:Choice>
              <mc:Fallback>
                <p:oleObj name="Equation" r:id="rId5" imgW="1015920" imgH="43164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1928813"/>
                        <a:ext cx="2289175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81" name="Object 37"/>
          <p:cNvGraphicFramePr>
            <a:graphicFrameLocks noChangeAspect="1"/>
          </p:cNvGraphicFramePr>
          <p:nvPr/>
        </p:nvGraphicFramePr>
        <p:xfrm>
          <a:off x="3914775" y="3236913"/>
          <a:ext cx="4192588" cy="311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44" name="Equation" r:id="rId7" imgW="2184120" imgH="1625400" progId="Equation.3">
                  <p:embed/>
                </p:oleObj>
              </mc:Choice>
              <mc:Fallback>
                <p:oleObj name="Equation" r:id="rId7" imgW="2184120" imgH="16254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5" y="3236913"/>
                        <a:ext cx="4192588" cy="31194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dirty="0" smtClean="0">
                <a:solidFill>
                  <a:schemeClr val="tx2"/>
                </a:solidFill>
                <a:latin typeface="+mj-lt"/>
              </a:rPr>
              <a:t>回归</a:t>
            </a:r>
            <a:endParaRPr lang="tr-TR" sz="4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15760" name="Rectangle 16"/>
          <p:cNvSpPr>
            <a:spLocks noChangeArrowheads="1"/>
          </p:cNvSpPr>
          <p:nvPr/>
        </p:nvSpPr>
        <p:spPr bwMode="auto">
          <a:xfrm>
            <a:off x="6786578" y="5000636"/>
            <a:ext cx="1000132" cy="4318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415762" name="Rectangle 18"/>
          <p:cNvSpPr>
            <a:spLocks noChangeArrowheads="1"/>
          </p:cNvSpPr>
          <p:nvPr/>
        </p:nvSpPr>
        <p:spPr bwMode="auto">
          <a:xfrm>
            <a:off x="1285851" y="4214818"/>
            <a:ext cx="1000133" cy="4318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415763" name="Line 19"/>
          <p:cNvSpPr>
            <a:spLocks noChangeShapeType="1"/>
          </p:cNvSpPr>
          <p:nvPr/>
        </p:nvSpPr>
        <p:spPr bwMode="auto">
          <a:xfrm flipV="1">
            <a:off x="1692275" y="4724400"/>
            <a:ext cx="0" cy="936625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15764" name="Line 20"/>
          <p:cNvSpPr>
            <a:spLocks noChangeShapeType="1"/>
          </p:cNvSpPr>
          <p:nvPr/>
        </p:nvSpPr>
        <p:spPr bwMode="auto">
          <a:xfrm flipV="1">
            <a:off x="1692275" y="3068638"/>
            <a:ext cx="0" cy="936625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15765" name="Line 21"/>
          <p:cNvSpPr>
            <a:spLocks noChangeShapeType="1"/>
          </p:cNvSpPr>
          <p:nvPr/>
        </p:nvSpPr>
        <p:spPr bwMode="auto">
          <a:xfrm flipV="1">
            <a:off x="2987675" y="1412875"/>
            <a:ext cx="1439863" cy="503238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15766" name="Line 22"/>
          <p:cNvSpPr>
            <a:spLocks noChangeShapeType="1"/>
          </p:cNvSpPr>
          <p:nvPr/>
        </p:nvSpPr>
        <p:spPr bwMode="auto">
          <a:xfrm>
            <a:off x="7019925" y="1484313"/>
            <a:ext cx="0" cy="4318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15767" name="Line 23"/>
          <p:cNvSpPr>
            <a:spLocks noChangeShapeType="1"/>
          </p:cNvSpPr>
          <p:nvPr/>
        </p:nvSpPr>
        <p:spPr bwMode="auto">
          <a:xfrm>
            <a:off x="7019925" y="2852738"/>
            <a:ext cx="0" cy="288925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15768" name="Text Box 24"/>
          <p:cNvSpPr txBox="1">
            <a:spLocks noChangeArrowheads="1"/>
          </p:cNvSpPr>
          <p:nvPr/>
        </p:nvSpPr>
        <p:spPr bwMode="auto">
          <a:xfrm>
            <a:off x="395288" y="3429000"/>
            <a:ext cx="966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>
                <a:solidFill>
                  <a:srgbClr val="3333FF"/>
                </a:solidFill>
                <a:latin typeface="+mj-lt"/>
              </a:rPr>
              <a:t>Forward</a:t>
            </a:r>
          </a:p>
        </p:txBody>
      </p:sp>
      <p:sp>
        <p:nvSpPr>
          <p:cNvPr id="415769" name="Text Box 25"/>
          <p:cNvSpPr txBox="1">
            <a:spLocks noChangeArrowheads="1"/>
          </p:cNvSpPr>
          <p:nvPr/>
        </p:nvSpPr>
        <p:spPr bwMode="auto">
          <a:xfrm>
            <a:off x="7380288" y="2852738"/>
            <a:ext cx="11095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>
                <a:solidFill>
                  <a:srgbClr val="FF0000"/>
                </a:solidFill>
                <a:latin typeface="+mj-lt"/>
              </a:rPr>
              <a:t>Backward</a:t>
            </a:r>
          </a:p>
        </p:txBody>
      </p:sp>
      <p:sp>
        <p:nvSpPr>
          <p:cNvPr id="415770" name="Text Box 26"/>
          <p:cNvSpPr txBox="1">
            <a:spLocks noChangeArrowheads="1"/>
          </p:cNvSpPr>
          <p:nvPr/>
        </p:nvSpPr>
        <p:spPr bwMode="auto">
          <a:xfrm>
            <a:off x="1476375" y="580548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 b="1" i="1">
                <a:latin typeface="+mj-lt"/>
              </a:rPr>
              <a:t>x</a:t>
            </a:r>
          </a:p>
        </p:txBody>
      </p:sp>
      <p:graphicFrame>
        <p:nvGraphicFramePr>
          <p:cNvPr id="415779" name="Object 35"/>
          <p:cNvGraphicFramePr>
            <a:graphicFrameLocks noChangeAspect="1"/>
          </p:cNvGraphicFramePr>
          <p:nvPr/>
        </p:nvGraphicFramePr>
        <p:xfrm>
          <a:off x="4578350" y="692150"/>
          <a:ext cx="33686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45" name="Equation" r:id="rId9" imgW="1688760" imgH="419040" progId="Equation.3">
                  <p:embed/>
                </p:oleObj>
              </mc:Choice>
              <mc:Fallback>
                <p:oleObj name="Equation" r:id="rId9" imgW="1688760" imgH="41904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692150"/>
                        <a:ext cx="3368675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80" name="Object 36"/>
          <p:cNvGraphicFramePr>
            <a:graphicFrameLocks noChangeAspect="1"/>
          </p:cNvGraphicFramePr>
          <p:nvPr/>
        </p:nvGraphicFramePr>
        <p:xfrm>
          <a:off x="5160963" y="1998663"/>
          <a:ext cx="24209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46" name="Equation" r:id="rId11" imgW="1168200" imgH="342720" progId="Equation.3">
                  <p:embed/>
                </p:oleObj>
              </mc:Choice>
              <mc:Fallback>
                <p:oleObj name="Equation" r:id="rId11" imgW="1168200" imgH="34272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1998663"/>
                        <a:ext cx="2420937" cy="7096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13239" y="2132856"/>
            <a:ext cx="7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ym typeface="Symbol"/>
              </a:rPr>
              <a:t>再乘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多输出回归</a:t>
            </a:r>
            <a:endParaRPr lang="tr-TR" dirty="0"/>
          </a:p>
        </p:txBody>
      </p:sp>
      <p:graphicFrame>
        <p:nvGraphicFramePr>
          <p:cNvPr id="419864" name="Object 24"/>
          <p:cNvGraphicFramePr>
            <a:graphicFrameLocks noGrp="1" noChangeAspect="1"/>
          </p:cNvGraphicFramePr>
          <p:nvPr>
            <p:ph idx="1"/>
          </p:nvPr>
        </p:nvGraphicFramePr>
        <p:xfrm>
          <a:off x="747713" y="2135188"/>
          <a:ext cx="5918200" cy="363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7" name="Equation" r:id="rId3" imgW="2730240" imgH="1676160" progId="Equation.3">
                  <p:embed/>
                </p:oleObj>
              </mc:Choice>
              <mc:Fallback>
                <p:oleObj name="Equation" r:id="rId3" imgW="2730240" imgH="16761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2135188"/>
                        <a:ext cx="5918200" cy="363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7952-7333-421C-994C-C7885003BFFB}" type="slidenum">
              <a:rPr lang="tr-TR"/>
              <a:pPr/>
              <a:t>17</a:t>
            </a:fld>
            <a:endParaRPr lang="tr-TR"/>
          </a:p>
        </p:txBody>
      </p:sp>
      <p:sp>
        <p:nvSpPr>
          <p:cNvPr id="419848" name="Oval 8"/>
          <p:cNvSpPr>
            <a:spLocks noChangeArrowheads="1"/>
          </p:cNvSpPr>
          <p:nvPr/>
        </p:nvSpPr>
        <p:spPr bwMode="auto">
          <a:xfrm>
            <a:off x="7019925" y="3500438"/>
            <a:ext cx="431800" cy="431800"/>
          </a:xfrm>
          <a:prstGeom prst="ellipse">
            <a:avLst/>
          </a:prstGeom>
          <a:solidFill>
            <a:srgbClr val="FF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33CC"/>
              </a:solidFill>
            </a:endParaRPr>
          </a:p>
        </p:txBody>
      </p:sp>
      <p:sp>
        <p:nvSpPr>
          <p:cNvPr id="419849" name="Oval 9"/>
          <p:cNvSpPr>
            <a:spLocks noChangeArrowheads="1"/>
          </p:cNvSpPr>
          <p:nvPr/>
        </p:nvSpPr>
        <p:spPr bwMode="auto">
          <a:xfrm>
            <a:off x="7019925" y="450850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33CC"/>
              </a:solidFill>
            </a:endParaRPr>
          </a:p>
        </p:txBody>
      </p:sp>
      <p:sp>
        <p:nvSpPr>
          <p:cNvPr id="419850" name="Oval 10"/>
          <p:cNvSpPr>
            <a:spLocks noChangeArrowheads="1"/>
          </p:cNvSpPr>
          <p:nvPr/>
        </p:nvSpPr>
        <p:spPr bwMode="auto">
          <a:xfrm>
            <a:off x="8027988" y="2133600"/>
            <a:ext cx="431800" cy="431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33CC"/>
              </a:solidFill>
            </a:endParaRPr>
          </a:p>
        </p:txBody>
      </p:sp>
      <p:sp>
        <p:nvSpPr>
          <p:cNvPr id="419851" name="Oval 11"/>
          <p:cNvSpPr>
            <a:spLocks noChangeArrowheads="1"/>
          </p:cNvSpPr>
          <p:nvPr/>
        </p:nvSpPr>
        <p:spPr bwMode="auto">
          <a:xfrm>
            <a:off x="6227763" y="2133600"/>
            <a:ext cx="431800" cy="431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33CC"/>
              </a:solidFill>
            </a:endParaRPr>
          </a:p>
        </p:txBody>
      </p:sp>
      <p:sp>
        <p:nvSpPr>
          <p:cNvPr id="419852" name="Line 12"/>
          <p:cNvSpPr>
            <a:spLocks noChangeShapeType="1"/>
          </p:cNvSpPr>
          <p:nvPr/>
        </p:nvSpPr>
        <p:spPr bwMode="auto">
          <a:xfrm flipV="1">
            <a:off x="7235825" y="3933825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19853" name="Oval 13"/>
          <p:cNvSpPr>
            <a:spLocks noChangeArrowheads="1"/>
          </p:cNvSpPr>
          <p:nvPr/>
        </p:nvSpPr>
        <p:spPr bwMode="auto">
          <a:xfrm>
            <a:off x="6948488" y="2133600"/>
            <a:ext cx="431800" cy="431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33CC"/>
              </a:solidFill>
            </a:endParaRPr>
          </a:p>
        </p:txBody>
      </p:sp>
      <p:sp>
        <p:nvSpPr>
          <p:cNvPr id="419854" name="Line 14"/>
          <p:cNvSpPr>
            <a:spLocks noChangeShapeType="1"/>
          </p:cNvSpPr>
          <p:nvPr/>
        </p:nvSpPr>
        <p:spPr bwMode="auto">
          <a:xfrm flipH="1" flipV="1">
            <a:off x="7164388" y="2565400"/>
            <a:ext cx="71437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19855" name="Line 15"/>
          <p:cNvSpPr>
            <a:spLocks noChangeShapeType="1"/>
          </p:cNvSpPr>
          <p:nvPr/>
        </p:nvSpPr>
        <p:spPr bwMode="auto">
          <a:xfrm flipV="1">
            <a:off x="7308850" y="2565400"/>
            <a:ext cx="86360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19857" name="Line 17"/>
          <p:cNvSpPr>
            <a:spLocks noChangeShapeType="1"/>
          </p:cNvSpPr>
          <p:nvPr/>
        </p:nvSpPr>
        <p:spPr bwMode="auto">
          <a:xfrm flipH="1" flipV="1">
            <a:off x="6443663" y="2565400"/>
            <a:ext cx="720725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19858" name="Text Box 18"/>
          <p:cNvSpPr txBox="1">
            <a:spLocks noChangeArrowheads="1"/>
          </p:cNvSpPr>
          <p:nvPr/>
        </p:nvSpPr>
        <p:spPr bwMode="auto">
          <a:xfrm>
            <a:off x="7451725" y="3500438"/>
            <a:ext cx="47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z</a:t>
            </a:r>
            <a:r>
              <a:rPr lang="tr-TR" sz="2400" i="1" baseline="-25000">
                <a:latin typeface="Lucida Bright" pitchFamily="18" charset="0"/>
              </a:rPr>
              <a:t>h</a:t>
            </a:r>
          </a:p>
        </p:txBody>
      </p:sp>
      <p:sp>
        <p:nvSpPr>
          <p:cNvPr id="419860" name="Text Box 20"/>
          <p:cNvSpPr txBox="1">
            <a:spLocks noChangeArrowheads="1"/>
          </p:cNvSpPr>
          <p:nvPr/>
        </p:nvSpPr>
        <p:spPr bwMode="auto">
          <a:xfrm>
            <a:off x="7235825" y="2636838"/>
            <a:ext cx="541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v</a:t>
            </a:r>
            <a:r>
              <a:rPr lang="tr-TR" sz="2400" i="1" baseline="-25000">
                <a:latin typeface="Lucida Bright" pitchFamily="18" charset="0"/>
              </a:rPr>
              <a:t>ih</a:t>
            </a:r>
          </a:p>
        </p:txBody>
      </p:sp>
      <p:sp>
        <p:nvSpPr>
          <p:cNvPr id="419861" name="Text Box 21"/>
          <p:cNvSpPr txBox="1">
            <a:spLocks noChangeArrowheads="1"/>
          </p:cNvSpPr>
          <p:nvPr/>
        </p:nvSpPr>
        <p:spPr bwMode="auto">
          <a:xfrm>
            <a:off x="6804025" y="15573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y</a:t>
            </a:r>
            <a:r>
              <a:rPr lang="tr-TR" sz="2400" i="1" baseline="-25000">
                <a:latin typeface="Lucida Bright" pitchFamily="18" charset="0"/>
              </a:rPr>
              <a:t>i</a:t>
            </a:r>
          </a:p>
        </p:txBody>
      </p:sp>
      <p:sp>
        <p:nvSpPr>
          <p:cNvPr id="419862" name="Text Box 22"/>
          <p:cNvSpPr txBox="1">
            <a:spLocks noChangeArrowheads="1"/>
          </p:cNvSpPr>
          <p:nvPr/>
        </p:nvSpPr>
        <p:spPr bwMode="auto">
          <a:xfrm>
            <a:off x="7596188" y="4581525"/>
            <a:ext cx="409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x</a:t>
            </a:r>
            <a:r>
              <a:rPr lang="tr-TR" sz="2400" i="1" baseline="-25000">
                <a:latin typeface="Lucida Bright" pitchFamily="18" charset="0"/>
              </a:rPr>
              <a:t>j</a:t>
            </a:r>
          </a:p>
        </p:txBody>
      </p:sp>
      <p:sp>
        <p:nvSpPr>
          <p:cNvPr id="419863" name="Text Box 23"/>
          <p:cNvSpPr txBox="1">
            <a:spLocks noChangeArrowheads="1"/>
          </p:cNvSpPr>
          <p:nvPr/>
        </p:nvSpPr>
        <p:spPr bwMode="auto">
          <a:xfrm>
            <a:off x="6516688" y="3933825"/>
            <a:ext cx="62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w</a:t>
            </a:r>
            <a:r>
              <a:rPr lang="tr-TR" sz="2400" i="1" baseline="-25000">
                <a:latin typeface="Lucida Bright" pitchFamily="18" charset="0"/>
              </a:rPr>
              <a:t>hj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A77-43D9-4E59-8870-E489C6972DD4}" type="slidenum">
              <a:rPr lang="tr-TR"/>
              <a:pPr/>
              <a:t>18</a:t>
            </a:fld>
            <a:endParaRPr lang="tr-TR"/>
          </a:p>
        </p:txBody>
      </p:sp>
      <p:pic>
        <p:nvPicPr>
          <p:cNvPr id="4188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309563"/>
            <a:ext cx="6972300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A07E-712E-4C96-ADF0-8E4B02326F8F}" type="slidenum">
              <a:rPr lang="tr-TR"/>
              <a:pPr/>
              <a:t>19</a:t>
            </a:fld>
            <a:endParaRPr lang="tr-TR"/>
          </a:p>
        </p:txBody>
      </p:sp>
      <p:pic>
        <p:nvPicPr>
          <p:cNvPr id="41678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620713"/>
            <a:ext cx="45815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6783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8" y="2349500"/>
            <a:ext cx="51816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827584" y="4797152"/>
            <a:ext cx="2880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x~U</a:t>
            </a:r>
            <a:r>
              <a:rPr lang="en-US" altLang="zh-CN" sz="2000" dirty="0" smtClean="0"/>
              <a:t>(-0.5,0.5)</a:t>
            </a:r>
          </a:p>
          <a:p>
            <a:r>
              <a:rPr lang="en-US" altLang="zh-CN" sz="2000" dirty="0"/>
              <a:t>y</a:t>
            </a:r>
            <a:r>
              <a:rPr lang="en-US" altLang="zh-CN" sz="2000" dirty="0" smtClean="0"/>
              <a:t>=f(x)+N(0,0.1)</a:t>
            </a:r>
          </a:p>
          <a:p>
            <a:r>
              <a:rPr lang="en-US" altLang="zh-CN" sz="2000" dirty="0" smtClean="0"/>
              <a:t>f(x)=sin(6x)—</a:t>
            </a:r>
            <a:r>
              <a:rPr lang="zh-CN" altLang="en-US" sz="2000" dirty="0" smtClean="0"/>
              <a:t>虚线</a:t>
            </a:r>
            <a:endParaRPr lang="en-US" altLang="zh-CN" sz="2000" dirty="0" smtClean="0"/>
          </a:p>
          <a:p>
            <a:r>
              <a:rPr lang="zh-CN" altLang="en-US" sz="2000" dirty="0" smtClean="0"/>
              <a:t>具有两个隐层单元的</a:t>
            </a:r>
            <a:r>
              <a:rPr lang="en-US" altLang="zh-CN" sz="2000" dirty="0" smtClean="0"/>
              <a:t>MLP 100,200,300</a:t>
            </a:r>
            <a:r>
              <a:rPr lang="zh-CN" altLang="en-US" sz="2000" dirty="0" smtClean="0"/>
              <a:t>周期后</a:t>
            </a:r>
            <a:endParaRPr lang="en-US" altLang="zh-CN" sz="2000" dirty="0" smtClean="0"/>
          </a:p>
          <a:p>
            <a:r>
              <a:rPr lang="zh-CN" altLang="en-US" sz="2000" dirty="0" smtClean="0"/>
              <a:t>的</a:t>
            </a:r>
            <a:r>
              <a:rPr lang="zh-CN" altLang="en-US" sz="2000" dirty="0"/>
              <a:t>拟合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44208" y="164099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训练与验证集上的误差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/>
          <a:lstStyle/>
          <a:p>
            <a:r>
              <a:rPr lang="zh-CN" altLang="en-US" sz="2800" dirty="0" smtClean="0"/>
              <a:t>第十一章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zh-CN" altLang="en-US" sz="5400" dirty="0" smtClean="0"/>
              <a:t>多层感知器</a:t>
            </a:r>
            <a:endParaRPr lang="en-GB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9A42-BD76-4FF8-B931-9E5852720B2E}" type="slidenum">
              <a:rPr lang="tr-TR"/>
              <a:pPr/>
              <a:t>20</a:t>
            </a:fld>
            <a:endParaRPr lang="tr-TR"/>
          </a:p>
        </p:txBody>
      </p:sp>
      <p:pic>
        <p:nvPicPr>
          <p:cNvPr id="417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9" y="509589"/>
            <a:ext cx="7281812" cy="407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1763713" y="1701800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>
                <a:latin typeface="Lucida Bright" pitchFamily="18" charset="0"/>
              </a:rPr>
              <a:t>w</a:t>
            </a:r>
            <a:r>
              <a:rPr lang="tr-TR" sz="1800" i="1" baseline="-25000">
                <a:latin typeface="Lucida Bright" pitchFamily="18" charset="0"/>
              </a:rPr>
              <a:t>h</a:t>
            </a:r>
            <a:r>
              <a:rPr lang="tr-TR" sz="1800" i="1">
                <a:latin typeface="Lucida Bright" pitchFamily="18" charset="0"/>
              </a:rPr>
              <a:t>x</a:t>
            </a:r>
            <a:r>
              <a:rPr lang="tr-TR" sz="1800">
                <a:latin typeface="Lucida Bright" pitchFamily="18" charset="0"/>
              </a:rPr>
              <a:t>+</a:t>
            </a:r>
            <a:r>
              <a:rPr lang="tr-TR" sz="1800" i="1">
                <a:latin typeface="Lucida Bright" pitchFamily="18" charset="0"/>
              </a:rPr>
              <a:t>w</a:t>
            </a:r>
            <a:r>
              <a:rPr lang="tr-TR" sz="1800" baseline="-25000">
                <a:latin typeface="Lucida Bright" pitchFamily="18" charset="0"/>
              </a:rPr>
              <a:t>0</a:t>
            </a:r>
            <a:endParaRPr lang="tr-TR" sz="1800" i="1" baseline="-25000">
              <a:latin typeface="Lucida Bright" pitchFamily="18" charset="0"/>
            </a:endParaRPr>
          </a:p>
        </p:txBody>
      </p:sp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4067175" y="2205038"/>
            <a:ext cx="403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>
                <a:latin typeface="Lucida Bright" pitchFamily="18" charset="0"/>
              </a:rPr>
              <a:t>z</a:t>
            </a:r>
            <a:r>
              <a:rPr lang="tr-TR" sz="1800" i="1" baseline="-25000">
                <a:latin typeface="Lucida Bright" pitchFamily="18" charset="0"/>
              </a:rPr>
              <a:t>h</a:t>
            </a:r>
            <a:endParaRPr lang="tr-TR" sz="2400" i="1">
              <a:latin typeface="Lucida Bright" pitchFamily="18" charset="0"/>
            </a:endParaRPr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6732588" y="1989138"/>
            <a:ext cx="627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>
                <a:latin typeface="Lucida Bright" pitchFamily="18" charset="0"/>
              </a:rPr>
              <a:t>v</a:t>
            </a:r>
            <a:r>
              <a:rPr lang="tr-TR" sz="1800" i="1" baseline="-25000">
                <a:latin typeface="Lucida Bright" pitchFamily="18" charset="0"/>
              </a:rPr>
              <a:t>h</a:t>
            </a:r>
            <a:r>
              <a:rPr lang="tr-TR" sz="1800" i="1">
                <a:latin typeface="Lucida Bright" pitchFamily="18" charset="0"/>
              </a:rPr>
              <a:t>z</a:t>
            </a:r>
            <a:r>
              <a:rPr lang="tr-TR" sz="1800" i="1" baseline="-25000">
                <a:latin typeface="Lucida Bright" pitchFamily="18" charset="0"/>
              </a:rPr>
              <a:t>h</a:t>
            </a:r>
            <a:endParaRPr lang="tr-TR" sz="2400" i="1">
              <a:latin typeface="Lucida Bright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589" y="5149641"/>
            <a:ext cx="7281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第一层上隐层单元权重超平面，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隐层单元输出，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隐层单元输出乘以第二层权重。虚线对应两个隐层单元，一个乘以负权重。相加时实现隆起。红线为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f(x),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蓝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4653136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a)                                b)                                  c)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928802"/>
            <a:ext cx="8229600" cy="3886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只需要一个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sigmoid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输出单元：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y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for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(C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and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(C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≡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1-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y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</a:p>
          <a:p>
            <a:endParaRPr lang="tr-TR" i="1" baseline="30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两类判别式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两类分类</a:t>
            </a:r>
            <a:r>
              <a:rPr lang="en-US" altLang="zh-CN" dirty="0" smtClean="0"/>
              <a:t>)</a:t>
            </a:r>
            <a:endParaRPr lang="tr-TR" dirty="0"/>
          </a:p>
        </p:txBody>
      </p:sp>
      <p:graphicFrame>
        <p:nvGraphicFramePr>
          <p:cNvPr id="420873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611650"/>
              </p:ext>
            </p:extLst>
          </p:nvPr>
        </p:nvGraphicFramePr>
        <p:xfrm>
          <a:off x="467544" y="2947318"/>
          <a:ext cx="5529263" cy="300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49" name="Equation" r:id="rId3" imgW="2806560" imgH="1523880" progId="Equation.3">
                  <p:embed/>
                </p:oleObj>
              </mc:Choice>
              <mc:Fallback>
                <p:oleObj name="Equation" r:id="rId3" imgW="2806560" imgH="15238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947318"/>
                        <a:ext cx="5529263" cy="300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C4C4-96F5-4F19-AB7D-C0CE01D568D6}" type="slidenum">
              <a:rPr lang="tr-TR"/>
              <a:pPr/>
              <a:t>21</a:t>
            </a:fld>
            <a:endParaRPr lang="tr-TR"/>
          </a:p>
        </p:txBody>
      </p:sp>
      <p:sp>
        <p:nvSpPr>
          <p:cNvPr id="2" name="TextBox 1"/>
          <p:cNvSpPr txBox="1"/>
          <p:nvPr/>
        </p:nvSpPr>
        <p:spPr>
          <a:xfrm>
            <a:off x="7020272" y="328498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梯度下降：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60150" y="3717032"/>
                <a:ext cx="1572290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/>
                      </a:rPr>
                      <m:t>∆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=-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/>
                      </a:rPr>
                      <m:t>𝜂</m:t>
                    </m:r>
                    <m:f>
                      <m:f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2400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zh-CN" altLang="en-US" sz="240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150" y="3717032"/>
                <a:ext cx="1572290" cy="681982"/>
              </a:xfrm>
              <a:prstGeom prst="rect">
                <a:avLst/>
              </a:prstGeom>
              <a:blipFill rotWithShape="1">
                <a:blip r:embed="rId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76256" y="4365104"/>
                <a:ext cx="20215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/>
                        </a:rPr>
                        <m:t>y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𝑠𝑖𝑔𝑚𝑜𝑖𝑑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365104"/>
                <a:ext cx="2021515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76256" y="4725144"/>
                <a:ext cx="1839543" cy="67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𝑑𝑎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(1−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725144"/>
                <a:ext cx="1839543" cy="67672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/>
              <a:t>K</a:t>
            </a:r>
            <a:r>
              <a:rPr lang="tr-TR" dirty="0"/>
              <a:t>&gt;2 </a:t>
            </a:r>
            <a:r>
              <a:rPr lang="zh-CN" altLang="en-US" dirty="0" smtClean="0"/>
              <a:t>类</a:t>
            </a:r>
            <a:endParaRPr lang="tr-TR" dirty="0"/>
          </a:p>
        </p:txBody>
      </p:sp>
      <p:graphicFrame>
        <p:nvGraphicFramePr>
          <p:cNvPr id="421898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1003300" y="2195513"/>
          <a:ext cx="6977063" cy="33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72" name="Equation" r:id="rId3" imgW="3390840" imgH="1650960" progId="Equation.3">
                  <p:embed/>
                </p:oleObj>
              </mc:Choice>
              <mc:Fallback>
                <p:oleObj name="Equation" r:id="rId3" imgW="3390840" imgH="16509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2195513"/>
                        <a:ext cx="6977063" cy="339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682A-A611-4FB0-A9C7-F17CA643D109}" type="slidenum">
              <a:rPr lang="tr-TR"/>
              <a:pPr/>
              <a:t>22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291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00034" y="1928802"/>
                <a:ext cx="8229600" cy="3886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zh-CN" altLang="en-US" dirty="0" smtClean="0">
                    <a:latin typeface="+mj-lt"/>
                  </a:rPr>
                  <a:t>只有一层隐层单元的</a:t>
                </a:r>
                <a:r>
                  <a:rPr lang="tr-TR" dirty="0" smtClean="0">
                    <a:latin typeface="+mj-lt"/>
                  </a:rPr>
                  <a:t>MLP</a:t>
                </a:r>
                <a:r>
                  <a:rPr lang="zh-CN" altLang="en-US" dirty="0" smtClean="0">
                    <a:latin typeface="+mj-lt"/>
                  </a:rPr>
                  <a:t>是一个通用的逼近器</a:t>
                </a:r>
                <a:r>
                  <a:rPr lang="tr-TR" dirty="0" smtClean="0">
                    <a:latin typeface="+mj-lt"/>
                  </a:rPr>
                  <a:t>, </a:t>
                </a:r>
                <a:r>
                  <a:rPr lang="zh-CN" altLang="en-US" dirty="0" smtClean="0">
                    <a:latin typeface="+mj-lt"/>
                  </a:rPr>
                  <a:t>多层隐藏层是可以的，而且可能会使得网络更简单：回归</a:t>
                </a:r>
                <a:endParaRPr lang="en-US" altLang="zh-CN" dirty="0" smtClean="0">
                  <a:latin typeface="+mj-lt"/>
                </a:endParaRPr>
              </a:p>
              <a:p>
                <a:endParaRPr lang="en-US" altLang="zh-CN" dirty="0">
                  <a:latin typeface="+mj-lt"/>
                </a:endParaRPr>
              </a:p>
              <a:p>
                <a:endParaRPr lang="en-US" altLang="zh-CN" dirty="0" smtClean="0">
                  <a:latin typeface="+mj-lt"/>
                </a:endParaRPr>
              </a:p>
              <a:p>
                <a:endParaRPr lang="en-US" altLang="zh-CN" dirty="0">
                  <a:latin typeface="+mj-lt"/>
                </a:endParaRPr>
              </a:p>
              <a:p>
                <a:endParaRPr lang="en-US" altLang="zh-CN" dirty="0" smtClean="0">
                  <a:latin typeface="+mj-lt"/>
                </a:endParaRPr>
              </a:p>
              <a:p>
                <a:endParaRPr lang="en-US" altLang="zh-CN" dirty="0" smtClean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 smtClean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 smtClean="0">
                  <a:latin typeface="+mj-lt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+mj-lt"/>
                </a:endParaRPr>
              </a:p>
              <a:p>
                <a:r>
                  <a:rPr lang="zh-CN" altLang="en-US" dirty="0" smtClean="0">
                    <a:latin typeface="+mj-lt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j-lt"/>
                  </a:rPr>
                  <a:t>是第一、二层的权重，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j-lt"/>
                  </a:rPr>
                  <a:t>是一、二隐藏层的输出，</a:t>
                </a:r>
                <a:r>
                  <a:rPr lang="en-US" altLang="zh-CN" b="1" dirty="0" smtClean="0">
                    <a:latin typeface="+mj-lt"/>
                  </a:rPr>
                  <a:t>v</a:t>
                </a:r>
                <a:r>
                  <a:rPr lang="zh-CN" altLang="en-US" dirty="0" smtClean="0">
                    <a:latin typeface="+mj-lt"/>
                  </a:rPr>
                  <a:t>是第三层的权重</a:t>
                </a:r>
                <a:endParaRPr lang="tr-TR" dirty="0">
                  <a:latin typeface="+mj-lt"/>
                </a:endParaRPr>
              </a:p>
            </p:txBody>
          </p:sp>
        </mc:Choice>
        <mc:Fallback xmlns="">
          <p:sp>
            <p:nvSpPr>
              <p:cNvPr id="4229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0034" y="1928802"/>
                <a:ext cx="8229600" cy="3886200"/>
              </a:xfrm>
              <a:blipFill rotWithShape="1">
                <a:blip r:embed="rId3"/>
                <a:stretch>
                  <a:fillRect l="-296" t="-2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多个隐藏层</a:t>
            </a:r>
            <a:endParaRPr lang="tr-TR" dirty="0"/>
          </a:p>
        </p:txBody>
      </p:sp>
      <p:graphicFrame>
        <p:nvGraphicFramePr>
          <p:cNvPr id="42291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628361"/>
              </p:ext>
            </p:extLst>
          </p:nvPr>
        </p:nvGraphicFramePr>
        <p:xfrm>
          <a:off x="1111250" y="2492896"/>
          <a:ext cx="7064375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92" name="Equation" r:id="rId4" imgW="3759120" imgH="1422360" progId="Equation.3">
                  <p:embed/>
                </p:oleObj>
              </mc:Choice>
              <mc:Fallback>
                <p:oleObj name="Equation" r:id="rId4" imgW="3759120" imgH="14223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2492896"/>
                        <a:ext cx="7064375" cy="267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CB9C-704B-4659-A981-ED419319D293}" type="slidenum">
              <a:rPr lang="tr-TR"/>
              <a:pPr/>
              <a:t>23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动量：在当前的改变中考虑上一次更新，取移动平均（如同因上次更新而存在动量），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自适应学习率</a:t>
            </a:r>
            <a:endParaRPr lang="en-US" altLang="zh-CN" dirty="0" smtClean="0">
              <a:solidFill>
                <a:schemeClr val="tx2"/>
              </a:solidFill>
              <a:latin typeface="+mj-lt"/>
            </a:endParaRPr>
          </a:p>
          <a:p>
            <a:endParaRPr lang="en-US" dirty="0">
              <a:solidFill>
                <a:schemeClr val="tx2"/>
              </a:solidFill>
              <a:latin typeface="+mj-lt"/>
            </a:endParaRPr>
          </a:p>
          <a:p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  <a:sym typeface="Symbol"/>
              </a:rPr>
              <a:t>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  <a:sym typeface="Symbol"/>
              </a:rPr>
              <a:t>决定参数的改变量，通常在</a:t>
            </a:r>
            <a:r>
              <a:rPr lang="en-US" altLang="zh-CN" sz="2000" dirty="0" smtClean="0">
                <a:solidFill>
                  <a:schemeClr val="tx2"/>
                </a:solidFill>
                <a:latin typeface="+mj-lt"/>
                <a:sym typeface="Symbol"/>
              </a:rPr>
              <a:t>0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  <a:sym typeface="Symbol"/>
              </a:rPr>
              <a:t>至</a:t>
            </a:r>
            <a:r>
              <a:rPr lang="en-US" altLang="zh-CN" sz="2000" dirty="0" smtClean="0">
                <a:solidFill>
                  <a:schemeClr val="tx2"/>
                </a:solidFill>
                <a:latin typeface="+mj-lt"/>
                <a:sym typeface="Symbol"/>
              </a:rPr>
              <a:t>1.0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  <a:sym typeface="Symbol"/>
              </a:rPr>
              <a:t>间取值，如果训练误差减小，增加一个常量</a:t>
            </a:r>
            <a:r>
              <a:rPr lang="en-US" altLang="zh-CN" sz="2000" dirty="0" smtClean="0">
                <a:solidFill>
                  <a:schemeClr val="tx2"/>
                </a:solidFill>
                <a:latin typeface="+mj-lt"/>
                <a:sym typeface="Symbol"/>
              </a:rPr>
              <a:t>a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  <a:sym typeface="Symbol"/>
              </a:rPr>
              <a:t>，否则其值减小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改善收敛性</a:t>
            </a:r>
            <a:endParaRPr lang="tr-TR" dirty="0"/>
          </a:p>
        </p:txBody>
      </p:sp>
      <p:graphicFrame>
        <p:nvGraphicFramePr>
          <p:cNvPr id="423943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481042"/>
              </p:ext>
            </p:extLst>
          </p:nvPr>
        </p:nvGraphicFramePr>
        <p:xfrm>
          <a:off x="2123728" y="2924944"/>
          <a:ext cx="29956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92" name="Equation" r:id="rId3" imgW="1447560" imgH="457200" progId="Equation.3">
                  <p:embed/>
                </p:oleObj>
              </mc:Choice>
              <mc:Fallback>
                <p:oleObj name="Equation" r:id="rId3" imgW="144756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924944"/>
                        <a:ext cx="2995612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6A30-31FB-4475-A74E-645553E62A33}" type="slidenum">
              <a:rPr lang="tr-TR"/>
              <a:pPr/>
              <a:t>24</a:t>
            </a:fld>
            <a:endParaRPr lang="tr-TR"/>
          </a:p>
        </p:txBody>
      </p:sp>
      <p:graphicFrame>
        <p:nvGraphicFramePr>
          <p:cNvPr id="423945" name="Object 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88639758"/>
              </p:ext>
            </p:extLst>
          </p:nvPr>
        </p:nvGraphicFramePr>
        <p:xfrm>
          <a:off x="2051720" y="4077072"/>
          <a:ext cx="319405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93" name="Equation" r:id="rId5" imgW="1549080" imgH="482400" progId="Equation.3">
                  <p:embed/>
                </p:oleObj>
              </mc:Choice>
              <mc:Fallback>
                <p:oleObj name="Equation" r:id="rId5" imgW="1549080" imgH="482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077072"/>
                        <a:ext cx="3194050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过拟合</a:t>
            </a:r>
            <a:r>
              <a:rPr lang="tr-TR" dirty="0" smtClean="0"/>
              <a:t>/</a:t>
            </a:r>
            <a:r>
              <a:rPr lang="zh-CN" altLang="en-US" dirty="0" smtClean="0"/>
              <a:t>过分训练</a:t>
            </a:r>
            <a:endParaRPr lang="tr-T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6D72-7150-4B26-B453-32DE50ACA0C9}" type="slidenum">
              <a:rPr lang="tr-TR"/>
              <a:pPr/>
              <a:t>25</a:t>
            </a:fld>
            <a:endParaRPr lang="tr-TR"/>
          </a:p>
        </p:txBody>
      </p:sp>
      <p:sp>
        <p:nvSpPr>
          <p:cNvPr id="424965" name="Text Box 5"/>
          <p:cNvSpPr txBox="1">
            <a:spLocks noChangeArrowheads="1"/>
          </p:cNvSpPr>
          <p:nvPr/>
        </p:nvSpPr>
        <p:spPr bwMode="auto">
          <a:xfrm>
            <a:off x="684213" y="1484313"/>
            <a:ext cx="8180445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一个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</a:rPr>
              <a:t>d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个输入，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</a:rPr>
              <a:t>H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个隐层单元，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个输出的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</a:rPr>
              <a:t>MLP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共有权重数：</a:t>
            </a:r>
            <a:endParaRPr lang="en-US" altLang="zh-CN" sz="2400" dirty="0" smtClean="0">
              <a:solidFill>
                <a:schemeClr val="tx2"/>
              </a:solidFill>
              <a:latin typeface="+mj-lt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H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+1)+(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H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+1)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zh-CN" altLang="en-US" sz="2400" i="1" dirty="0" smtClean="0">
                <a:solidFill>
                  <a:schemeClr val="tx2"/>
                </a:solidFill>
                <a:latin typeface="+mj-lt"/>
              </a:rPr>
              <a:t>，时间空间复杂度均为</a:t>
            </a:r>
            <a:r>
              <a:rPr lang="en-US" altLang="zh-CN" sz="2400" i="1" dirty="0" smtClean="0">
                <a:solidFill>
                  <a:schemeClr val="tx2"/>
                </a:solidFill>
                <a:latin typeface="+mj-lt"/>
              </a:rPr>
              <a:t>O(H.(</a:t>
            </a:r>
            <a:r>
              <a:rPr lang="en-US" altLang="zh-CN" sz="2400" i="1" dirty="0" err="1" smtClean="0">
                <a:solidFill>
                  <a:schemeClr val="tx2"/>
                </a:solidFill>
                <a:latin typeface="+mj-lt"/>
              </a:rPr>
              <a:t>K+d</a:t>
            </a:r>
            <a:r>
              <a:rPr lang="en-US" altLang="zh-CN" sz="2400" i="1" dirty="0" smtClean="0">
                <a:solidFill>
                  <a:schemeClr val="tx2"/>
                </a:solidFill>
                <a:latin typeface="+mj-lt"/>
              </a:rPr>
              <a:t>)),</a:t>
            </a:r>
            <a:r>
              <a:rPr lang="zh-CN" altLang="en-US" sz="2400" i="1" dirty="0" smtClean="0">
                <a:solidFill>
                  <a:schemeClr val="tx2"/>
                </a:solidFill>
                <a:latin typeface="+mj-lt"/>
              </a:rPr>
              <a:t>训练周期为</a:t>
            </a:r>
            <a:endParaRPr lang="en-US" altLang="zh-CN" sz="2400" i="1" dirty="0" smtClean="0">
              <a:solidFill>
                <a:schemeClr val="tx2"/>
              </a:solidFill>
              <a:latin typeface="+mj-lt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i="1" dirty="0" smtClean="0">
                <a:solidFill>
                  <a:schemeClr val="tx2"/>
                </a:solidFill>
                <a:latin typeface="+mj-lt"/>
              </a:rPr>
              <a:t>e,</a:t>
            </a:r>
            <a:r>
              <a:rPr lang="zh-CN" altLang="en-US" sz="2400" i="1" dirty="0" smtClean="0">
                <a:solidFill>
                  <a:schemeClr val="tx2"/>
                </a:solidFill>
                <a:latin typeface="+mj-lt"/>
              </a:rPr>
              <a:t>则训练时间复杂度为</a:t>
            </a:r>
            <a:r>
              <a:rPr lang="en-US" altLang="zh-CN" sz="2400" i="1" dirty="0" smtClean="0">
                <a:solidFill>
                  <a:schemeClr val="tx2"/>
                </a:solidFill>
                <a:latin typeface="+mj-lt"/>
              </a:rPr>
              <a:t>O(</a:t>
            </a:r>
            <a:r>
              <a:rPr lang="en-US" altLang="zh-CN" sz="2400" i="1" dirty="0" err="1" smtClean="0">
                <a:solidFill>
                  <a:schemeClr val="tx2"/>
                </a:solidFill>
                <a:latin typeface="+mj-lt"/>
              </a:rPr>
              <a:t>e.H</a:t>
            </a:r>
            <a:r>
              <a:rPr lang="en-US" altLang="zh-CN" sz="2400" i="1" dirty="0" smtClean="0">
                <a:solidFill>
                  <a:schemeClr val="tx2"/>
                </a:solidFill>
                <a:latin typeface="+mj-lt"/>
              </a:rPr>
              <a:t>.(</a:t>
            </a:r>
            <a:r>
              <a:rPr lang="en-US" altLang="zh-CN" sz="2400" i="1" dirty="0" err="1" smtClean="0">
                <a:solidFill>
                  <a:schemeClr val="tx2"/>
                </a:solidFill>
                <a:latin typeface="+mj-lt"/>
              </a:rPr>
              <a:t>K+d</a:t>
            </a:r>
            <a:r>
              <a:rPr lang="en-US" altLang="zh-CN" sz="2400" i="1" dirty="0" smtClean="0">
                <a:solidFill>
                  <a:schemeClr val="tx2"/>
                </a:solidFill>
                <a:latin typeface="+mj-lt"/>
              </a:rPr>
              <a:t>))</a:t>
            </a:r>
            <a:endParaRPr lang="tr-TR" sz="2400" i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2496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80928"/>
            <a:ext cx="4319761" cy="341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5796136" y="4379620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随着复杂度增加，训练误差固定但验证误差开始增加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过拟合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FD52-02EA-43EB-8A01-914FC7B336C9}" type="slidenum">
              <a:rPr lang="tr-TR"/>
              <a:pPr/>
              <a:t>26</a:t>
            </a:fld>
            <a:endParaRPr lang="tr-TR"/>
          </a:p>
        </p:txBody>
      </p:sp>
      <p:pic>
        <p:nvPicPr>
          <p:cNvPr id="425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712197"/>
            <a:ext cx="5184750" cy="4084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475656" y="4797152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随着周期的增加，训练误差越来越小，验证误差也会开始增加，导致过拟合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构造网络</a:t>
            </a:r>
            <a:r>
              <a:rPr lang="en-US" altLang="zh-CN" dirty="0" smtClean="0"/>
              <a:t>--</a:t>
            </a:r>
            <a:r>
              <a:rPr lang="tr-TR" dirty="0" smtClean="0"/>
              <a:t> </a:t>
            </a:r>
            <a:r>
              <a:rPr lang="tr-TR" dirty="0"/>
              <a:t>MLP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261D-29E3-4DC2-89A2-E3804A9D4E34}" type="slidenum">
              <a:rPr lang="tr-TR"/>
              <a:pPr/>
              <a:t>27</a:t>
            </a:fld>
            <a:endParaRPr lang="tr-TR"/>
          </a:p>
        </p:txBody>
      </p:sp>
      <p:pic>
        <p:nvPicPr>
          <p:cNvPr id="427017" name="Picture 9" descr="Mlp-struct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205038"/>
            <a:ext cx="6913562" cy="2664122"/>
          </a:xfrm>
          <a:prstGeom prst="rect">
            <a:avLst/>
          </a:prstGeom>
          <a:noFill/>
        </p:spPr>
      </p:pic>
      <p:sp>
        <p:nvSpPr>
          <p:cNvPr id="427018" name="Text Box 10"/>
          <p:cNvSpPr txBox="1">
            <a:spLocks noChangeArrowheads="1"/>
          </p:cNvSpPr>
          <p:nvPr/>
        </p:nvSpPr>
        <p:spPr bwMode="auto">
          <a:xfrm>
            <a:off x="611188" y="5085184"/>
            <a:ext cx="2589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LeCun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et al, 1989)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5805264"/>
            <a:ext cx="7072362" cy="916211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B2B2B2"/>
                </a:solidFill>
                <a:latin typeface="+mj-lt"/>
              </a:rPr>
              <a:t>每一层连接下一层的少量单元（局部组群，检测一个特征的特征（如视频中的边</a:t>
            </a:r>
            <a:r>
              <a:rPr lang="zh-CN" altLang="en-US" sz="2000" dirty="0">
                <a:solidFill>
                  <a:srgbClr val="B2B2B2"/>
                </a:solidFill>
                <a:latin typeface="+mj-lt"/>
              </a:rPr>
              <a:t>、</a:t>
            </a:r>
            <a:r>
              <a:rPr lang="zh-CN" altLang="en-US" sz="2000" dirty="0" smtClean="0">
                <a:solidFill>
                  <a:srgbClr val="B2B2B2"/>
                </a:solidFill>
                <a:latin typeface="+mj-lt"/>
              </a:rPr>
              <a:t>角））。不同隐层单元检测不同局部特征</a:t>
            </a:r>
            <a:endParaRPr lang="tr-TR" sz="2000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权重共享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进一</a:t>
            </a:r>
            <a:r>
              <a:rPr lang="zh-CN" altLang="en-US" dirty="0"/>
              <a:t>步</a:t>
            </a:r>
            <a:r>
              <a:rPr lang="zh-CN" altLang="en-US" dirty="0" smtClean="0"/>
              <a:t>减少</a:t>
            </a:r>
            <a:r>
              <a:rPr lang="zh-CN" altLang="en-US" dirty="0" smtClean="0"/>
              <a:t>参数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FB19-799F-436E-91E3-67466A9CDE5A}" type="slidenum">
              <a:rPr lang="tr-TR"/>
              <a:pPr/>
              <a:t>28</a:t>
            </a:fld>
            <a:endParaRPr lang="tr-TR"/>
          </a:p>
        </p:txBody>
      </p:sp>
      <p:pic>
        <p:nvPicPr>
          <p:cNvPr id="428040" name="Picture 8" descr="Mlp-share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2060575"/>
            <a:ext cx="5667375" cy="283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卷积神经</a:t>
            </a:r>
            <a:r>
              <a:rPr lang="zh-CN" altLang="en-US" dirty="0"/>
              <a:t>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916832"/>
                <a:ext cx="8229600" cy="1152128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二维卷积</a:t>
                </a:r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𝐾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𝐾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916832"/>
                <a:ext cx="8229600" cy="1152128"/>
              </a:xfrm>
              <a:blipFill rotWithShape="1">
                <a:blip r:embed="rId2"/>
                <a:stretch>
                  <a:fillRect l="-74" t="-41799" b="-75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AB8D-3F76-49F2-A93D-717D0CF53539}" type="slidenum">
              <a:rPr lang="tr-TR" smtClean="0"/>
              <a:pPr/>
              <a:t>29</a:t>
            </a:fld>
            <a:endParaRPr lang="tr-TR"/>
          </a:p>
        </p:txBody>
      </p:sp>
      <p:sp>
        <p:nvSpPr>
          <p:cNvPr id="6" name="矩形 5"/>
          <p:cNvSpPr/>
          <p:nvPr/>
        </p:nvSpPr>
        <p:spPr>
          <a:xfrm>
            <a:off x="1547664" y="3140968"/>
            <a:ext cx="432048" cy="432048"/>
          </a:xfrm>
          <a:prstGeom prst="rect">
            <a:avLst/>
          </a:prstGeom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51720" y="3140968"/>
            <a:ext cx="432048" cy="432048"/>
          </a:xfrm>
          <a:prstGeom prst="rect">
            <a:avLst/>
          </a:prstGeom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55776" y="3140968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59832" y="3140968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47664" y="3645024"/>
            <a:ext cx="432048" cy="432048"/>
          </a:xfrm>
          <a:prstGeom prst="rect">
            <a:avLst/>
          </a:prstGeom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51720" y="3645024"/>
            <a:ext cx="432048" cy="432048"/>
          </a:xfrm>
          <a:prstGeom prst="rect">
            <a:avLst/>
          </a:prstGeom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555776" y="364502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059832" y="364502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547664" y="414908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051720" y="414908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55776" y="414908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59832" y="414908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923928" y="335699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427984" y="335699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923928" y="3861048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427984" y="3861048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547664" y="4869160"/>
                <a:ext cx="1944216" cy="864096"/>
              </a:xfrm>
              <a:prstGeom prst="rect">
                <a:avLst/>
              </a:prstGeom>
              <a:noFill/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𝑎𝑤</m:t>
                      </m:r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𝑏𝑥</m:t>
                      </m:r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altLang="zh-CN" sz="2400" b="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𝑒𝑦</m:t>
                      </m:r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𝑓𝑧</m:t>
                      </m:r>
                    </m:oMath>
                  </m:oMathPara>
                </a14:m>
                <a:endParaRPr lang="zh-CN" altLang="en-US" sz="2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869160"/>
                <a:ext cx="1944216" cy="864096"/>
              </a:xfrm>
              <a:prstGeom prst="rect">
                <a:avLst/>
              </a:prstGeom>
              <a:blipFill rotWithShape="1">
                <a:blip r:embed="rId3"/>
                <a:stretch>
                  <a:fillRect b="-6207"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563888" y="4869160"/>
                <a:ext cx="1944216" cy="8640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𝑏𝑤</m:t>
                      </m:r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𝑐𝑥</m:t>
                      </m:r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altLang="zh-CN" sz="2400" b="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𝑓𝑦</m:t>
                      </m:r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𝑔𝑧</m:t>
                      </m:r>
                    </m:oMath>
                  </m:oMathPara>
                </a14:m>
                <a:endParaRPr lang="zh-CN" altLang="en-US" sz="2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869160"/>
                <a:ext cx="1944216" cy="864096"/>
              </a:xfrm>
              <a:prstGeom prst="rect">
                <a:avLst/>
              </a:prstGeom>
              <a:blipFill rotWithShape="1">
                <a:blip r:embed="rId4"/>
                <a:stretch>
                  <a:fillRect b="-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580112" y="4869160"/>
                <a:ext cx="1944216" cy="8640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400" b="0" dirty="0" smtClean="0">
                    <a:solidFill>
                      <a:srgbClr val="3333FF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3333FF"/>
                        </a:solidFill>
                        <a:latin typeface="Cambria Math"/>
                      </a:rPr>
                      <m:t>𝑤</m:t>
                    </m:r>
                    <m:r>
                      <a:rPr lang="en-US" altLang="zh-CN" sz="2400" b="0" i="1" smtClean="0">
                        <a:solidFill>
                          <a:srgbClr val="3333FF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3333FF"/>
                        </a:solidFill>
                        <a:latin typeface="Cambria Math"/>
                      </a:rPr>
                      <m:t>𝑑𝑥</m:t>
                    </m:r>
                    <m:r>
                      <a:rPr lang="en-US" altLang="zh-CN" sz="2400" b="0" i="1" smtClean="0">
                        <a:solidFill>
                          <a:srgbClr val="3333FF"/>
                        </a:solidFill>
                        <a:latin typeface="Cambria Math"/>
                      </a:rPr>
                      <m:t>+</m:t>
                    </m:r>
                  </m:oMath>
                </a14:m>
                <a:endParaRPr lang="en-US" altLang="zh-CN" sz="2400" b="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:pPr algn="ctr"/>
                <a:r>
                  <a:rPr lang="en-US" altLang="zh-CN" sz="2400" b="0" dirty="0" smtClean="0">
                    <a:solidFill>
                      <a:srgbClr val="3333FF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3333FF"/>
                        </a:solidFill>
                        <a:latin typeface="Cambria Math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3333FF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3333FF"/>
                        </a:solidFill>
                        <a:latin typeface="Cambria Math"/>
                      </a:rPr>
                      <m:t>h𝑧</m:t>
                    </m:r>
                  </m:oMath>
                </a14:m>
                <a:endParaRPr lang="zh-CN" altLang="en-US" sz="2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869160"/>
                <a:ext cx="1944216" cy="864096"/>
              </a:xfrm>
              <a:prstGeom prst="rect">
                <a:avLst/>
              </a:prstGeom>
              <a:blipFill rotWithShape="1">
                <a:blip r:embed="rId5"/>
                <a:stretch>
                  <a:fillRect t="-2069" b="-12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547664" y="5805264"/>
                <a:ext cx="1944216" cy="8640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𝑒𝑤</m:t>
                      </m:r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𝑓𝑥</m:t>
                      </m:r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altLang="zh-CN" sz="2400" b="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𝑖𝑦</m:t>
                      </m:r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𝑗𝑧</m:t>
                      </m:r>
                    </m:oMath>
                  </m:oMathPara>
                </a14:m>
                <a:endParaRPr lang="zh-CN" altLang="en-US" sz="2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805264"/>
                <a:ext cx="1944216" cy="864096"/>
              </a:xfrm>
              <a:prstGeom prst="rect">
                <a:avLst/>
              </a:prstGeom>
              <a:blipFill rotWithShape="1">
                <a:blip r:embed="rId6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563888" y="5805264"/>
                <a:ext cx="1944216" cy="8640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400" b="0" dirty="0" smtClean="0">
                    <a:solidFill>
                      <a:srgbClr val="3333FF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3333FF"/>
                        </a:solidFill>
                        <a:latin typeface="Cambria Math"/>
                      </a:rPr>
                      <m:t>𝑤</m:t>
                    </m:r>
                    <m:r>
                      <a:rPr lang="en-US" altLang="zh-CN" sz="2400" b="0" i="1" smtClean="0">
                        <a:solidFill>
                          <a:srgbClr val="3333FF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3333FF"/>
                        </a:solidFill>
                        <a:latin typeface="Cambria Math"/>
                      </a:rPr>
                      <m:t>𝑔𝑥</m:t>
                    </m:r>
                    <m:r>
                      <a:rPr lang="en-US" altLang="zh-CN" sz="2400" b="0" i="1" smtClean="0">
                        <a:solidFill>
                          <a:srgbClr val="3333FF"/>
                        </a:solidFill>
                        <a:latin typeface="Cambria Math"/>
                      </a:rPr>
                      <m:t>+</m:t>
                    </m:r>
                  </m:oMath>
                </a14:m>
                <a:endParaRPr lang="en-US" altLang="zh-CN" sz="2400" b="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:pPr algn="ctr"/>
                <a:r>
                  <a:rPr lang="en-US" altLang="zh-CN" sz="2400" b="0" dirty="0" smtClean="0">
                    <a:solidFill>
                      <a:srgbClr val="3333FF"/>
                    </a:solidFill>
                  </a:rPr>
                  <a:t>j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3333FF"/>
                        </a:solidFill>
                        <a:latin typeface="Cambria Math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3333FF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3333FF"/>
                        </a:solidFill>
                        <a:latin typeface="Cambria Math"/>
                      </a:rPr>
                      <m:t>𝑘𝑧</m:t>
                    </m:r>
                  </m:oMath>
                </a14:m>
                <a:endParaRPr lang="zh-CN" altLang="en-US" sz="2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805264"/>
                <a:ext cx="1944216" cy="864096"/>
              </a:xfrm>
              <a:prstGeom prst="rect">
                <a:avLst/>
              </a:prstGeom>
              <a:blipFill rotWithShape="1">
                <a:blip r:embed="rId7"/>
                <a:stretch>
                  <a:fillRect t="-1370" b="-12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580112" y="5805264"/>
                <a:ext cx="1944216" cy="8640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400" b="0" dirty="0" smtClean="0">
                    <a:solidFill>
                      <a:srgbClr val="3333FF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3333FF"/>
                        </a:solidFill>
                        <a:latin typeface="Cambria Math"/>
                      </a:rPr>
                      <m:t>𝑤</m:t>
                    </m:r>
                    <m:r>
                      <a:rPr lang="en-US" altLang="zh-CN" sz="2400" b="0" i="1" smtClean="0">
                        <a:solidFill>
                          <a:srgbClr val="3333FF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3333FF"/>
                        </a:solidFill>
                        <a:latin typeface="Cambria Math"/>
                      </a:rPr>
                      <m:t>h𝑥</m:t>
                    </m:r>
                    <m:r>
                      <a:rPr lang="en-US" altLang="zh-CN" sz="2400" b="0" i="1" smtClean="0">
                        <a:solidFill>
                          <a:srgbClr val="3333FF"/>
                        </a:solidFill>
                        <a:latin typeface="Cambria Math"/>
                      </a:rPr>
                      <m:t>+</m:t>
                    </m:r>
                  </m:oMath>
                </a14:m>
                <a:endParaRPr lang="en-US" altLang="zh-CN" sz="2400" b="0" i="1" dirty="0" smtClean="0">
                  <a:solidFill>
                    <a:srgbClr val="3333FF"/>
                  </a:solidFill>
                  <a:latin typeface="Cambria Math"/>
                </a:endParaRPr>
              </a:p>
              <a:p>
                <a:pPr algn="ctr"/>
                <a:r>
                  <a:rPr lang="en-US" altLang="zh-CN" sz="2400" b="0" dirty="0" smtClean="0">
                    <a:solidFill>
                      <a:srgbClr val="3333FF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3333FF"/>
                        </a:solidFill>
                        <a:latin typeface="Cambria Math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3333FF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3333FF"/>
                        </a:solidFill>
                        <a:latin typeface="Cambria Math"/>
                      </a:rPr>
                      <m:t>𝑙𝑧</m:t>
                    </m:r>
                  </m:oMath>
                </a14:m>
                <a:endParaRPr lang="zh-CN" altLang="en-US" sz="2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805264"/>
                <a:ext cx="1944216" cy="864096"/>
              </a:xfrm>
              <a:prstGeom prst="rect">
                <a:avLst/>
              </a:prstGeom>
              <a:blipFill rotWithShape="1">
                <a:blip r:embed="rId8"/>
                <a:stretch>
                  <a:fillRect t="-1370" b="-12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5004048" y="328498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9512" y="2708920"/>
            <a:ext cx="936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输入</a:t>
            </a:r>
            <a:r>
              <a:rPr lang="en-US" altLang="zh-CN" sz="2400" dirty="0" smtClean="0"/>
              <a:t>I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en-US" sz="2400" dirty="0" smtClean="0"/>
              <a:t>图像，</a:t>
            </a:r>
            <a:endParaRPr lang="en-US" altLang="zh-CN" sz="2400" dirty="0" smtClean="0"/>
          </a:p>
          <a:p>
            <a:r>
              <a:rPr lang="zh-CN" altLang="en-US" sz="2400" dirty="0" smtClean="0"/>
              <a:t>文本，</a:t>
            </a:r>
            <a:endParaRPr lang="en-US" altLang="zh-CN" sz="2400" dirty="0" smtClean="0"/>
          </a:p>
          <a:p>
            <a:r>
              <a:rPr lang="zh-CN" altLang="en-US" sz="2400" dirty="0" smtClean="0"/>
              <a:t>语音</a:t>
            </a:r>
            <a:endParaRPr lang="zh-CN" altLang="en-US" sz="2400" dirty="0"/>
          </a:p>
        </p:txBody>
      </p:sp>
      <p:cxnSp>
        <p:nvCxnSpPr>
          <p:cNvPr id="31" name="直接箭头连接符 30"/>
          <p:cNvCxnSpPr>
            <a:endCxn id="22" idx="1"/>
          </p:cNvCxnSpPr>
          <p:nvPr/>
        </p:nvCxnSpPr>
        <p:spPr>
          <a:xfrm>
            <a:off x="1187624" y="530120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1187624" y="3573016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187624" y="357301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355976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2555776" y="4653136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2555776" y="465313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128" y="3284984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稀疏连接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参数</a:t>
            </a:r>
            <a:r>
              <a:rPr lang="zh-CN" altLang="en-US" sz="2400" dirty="0"/>
              <a:t>（核）共享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705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</a:t>
            </a:r>
            <a:endParaRPr lang="tr-TR" dirty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人脑</a:t>
            </a:r>
            <a:endParaRPr lang="en-US" altLang="zh-CN" dirty="0" smtClean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神经元（网络）及各神经元间的连接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突触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)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神经元数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10</a:t>
            </a:r>
            <a:r>
              <a:rPr lang="tr-TR" baseline="30000" dirty="0" smtClean="0">
                <a:solidFill>
                  <a:schemeClr val="tx2"/>
                </a:solidFill>
                <a:latin typeface="+mj-lt"/>
              </a:rPr>
              <a:t>10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（几百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-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上千亿）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连接数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每个神经元的突触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10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5</a:t>
            </a: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并行处理能力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分布式计算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存储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噪声鲁棒性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82A1-4610-4048-89E7-AE5986A707B0}" type="slidenum">
              <a:rPr lang="tr-TR"/>
              <a:pPr/>
              <a:t>3</a:t>
            </a:fld>
            <a:endParaRPr lang="tr-TR"/>
          </a:p>
        </p:txBody>
      </p:sp>
      <p:sp>
        <p:nvSpPr>
          <p:cNvPr id="362503" name="Oval 7"/>
          <p:cNvSpPr>
            <a:spLocks noChangeArrowheads="1"/>
          </p:cNvSpPr>
          <p:nvPr/>
        </p:nvSpPr>
        <p:spPr bwMode="auto">
          <a:xfrm>
            <a:off x="6011863" y="5013325"/>
            <a:ext cx="431800" cy="4318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62504" name="Oval 8"/>
          <p:cNvSpPr>
            <a:spLocks noChangeArrowheads="1"/>
          </p:cNvSpPr>
          <p:nvPr/>
        </p:nvSpPr>
        <p:spPr bwMode="auto">
          <a:xfrm>
            <a:off x="4572000" y="580548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62505" name="Oval 9"/>
          <p:cNvSpPr>
            <a:spLocks noChangeArrowheads="1"/>
          </p:cNvSpPr>
          <p:nvPr/>
        </p:nvSpPr>
        <p:spPr bwMode="auto">
          <a:xfrm>
            <a:off x="7380288" y="53006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62506" name="Oval 10"/>
          <p:cNvSpPr>
            <a:spLocks noChangeArrowheads="1"/>
          </p:cNvSpPr>
          <p:nvPr/>
        </p:nvSpPr>
        <p:spPr bwMode="auto">
          <a:xfrm>
            <a:off x="7164388" y="40052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62507" name="Oval 11"/>
          <p:cNvSpPr>
            <a:spLocks noChangeArrowheads="1"/>
          </p:cNvSpPr>
          <p:nvPr/>
        </p:nvSpPr>
        <p:spPr bwMode="auto">
          <a:xfrm>
            <a:off x="6357950" y="6000768"/>
            <a:ext cx="431800" cy="4318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62508" name="Line 12"/>
          <p:cNvSpPr>
            <a:spLocks noChangeShapeType="1"/>
          </p:cNvSpPr>
          <p:nvPr/>
        </p:nvSpPr>
        <p:spPr bwMode="auto">
          <a:xfrm flipV="1">
            <a:off x="4932363" y="5300663"/>
            <a:ext cx="1079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62509" name="Line 13"/>
          <p:cNvSpPr>
            <a:spLocks noChangeShapeType="1"/>
          </p:cNvSpPr>
          <p:nvPr/>
        </p:nvSpPr>
        <p:spPr bwMode="auto">
          <a:xfrm flipH="1" flipV="1">
            <a:off x="6227762" y="5445124"/>
            <a:ext cx="273063" cy="555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62510" name="Line 14"/>
          <p:cNvSpPr>
            <a:spLocks noChangeShapeType="1"/>
          </p:cNvSpPr>
          <p:nvPr/>
        </p:nvSpPr>
        <p:spPr bwMode="auto">
          <a:xfrm flipV="1">
            <a:off x="6372225" y="4365625"/>
            <a:ext cx="8636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62511" name="Line 15"/>
          <p:cNvSpPr>
            <a:spLocks noChangeShapeType="1"/>
          </p:cNvSpPr>
          <p:nvPr/>
        </p:nvSpPr>
        <p:spPr bwMode="auto">
          <a:xfrm flipH="1" flipV="1">
            <a:off x="7380288" y="4437063"/>
            <a:ext cx="2159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62512" name="Line 16"/>
          <p:cNvSpPr>
            <a:spLocks noChangeShapeType="1"/>
          </p:cNvSpPr>
          <p:nvPr/>
        </p:nvSpPr>
        <p:spPr bwMode="auto">
          <a:xfrm flipV="1">
            <a:off x="6572263" y="4437062"/>
            <a:ext cx="734999" cy="15637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线索</a:t>
            </a:r>
            <a:endParaRPr lang="tr-TR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7836-B253-4DCD-895A-325FB8D99E2F}" type="slidenum">
              <a:rPr lang="tr-TR"/>
              <a:pPr/>
              <a:t>30</a:t>
            </a:fld>
            <a:endParaRPr lang="tr-TR"/>
          </a:p>
        </p:txBody>
      </p:sp>
      <p:sp>
        <p:nvSpPr>
          <p:cNvPr id="42906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643050"/>
            <a:ext cx="8229600" cy="43782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不变性线索：对象旋转、变换、缩放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虚拟实例：根据线索由给定实例创建多个实例并加入训练集，比如对一个图进行缩放生成多个实例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增广误差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’=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E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+λ</a:t>
            </a:r>
            <a:r>
              <a:rPr lang="tr-TR" sz="2400" i="1" baseline="-25000" dirty="0" smtClean="0">
                <a:solidFill>
                  <a:schemeClr val="tx2"/>
                </a:solidFill>
                <a:latin typeface="+mj-lt"/>
              </a:rPr>
              <a:t>h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E</a:t>
            </a:r>
            <a:r>
              <a:rPr lang="tr-TR" sz="2400" i="1" baseline="-25000" dirty="0" smtClean="0">
                <a:solidFill>
                  <a:schemeClr val="tx2"/>
                </a:solidFill>
                <a:latin typeface="+mj-lt"/>
              </a:rPr>
              <a:t>h</a:t>
            </a:r>
            <a:r>
              <a:rPr lang="zh-CN" altLang="en-US" sz="2400" dirty="0">
                <a:solidFill>
                  <a:schemeClr val="tx2"/>
                </a:solidFill>
                <a:latin typeface="+mj-lt"/>
              </a:rPr>
              <a:t>（后项为惩罚项）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如果</a:t>
            </a:r>
            <a:r>
              <a:rPr lang="tr-TR" sz="2400" b="1" i="1" dirty="0" smtClean="0">
                <a:solidFill>
                  <a:schemeClr val="tx2"/>
                </a:solidFill>
                <a:latin typeface="+mj-lt"/>
              </a:rPr>
              <a:t>x’</a:t>
            </a:r>
            <a:r>
              <a:rPr lang="zh-CN" altLang="en-US" sz="2400" b="1" i="1" dirty="0" smtClean="0">
                <a:solidFill>
                  <a:schemeClr val="tx2"/>
                </a:solidFill>
                <a:latin typeface="+mj-lt"/>
              </a:rPr>
              <a:t>，</a:t>
            </a:r>
            <a:r>
              <a:rPr lang="tr-TR" sz="2400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相同（前者是后者的虚拟实例），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则此时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E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=[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|θ)-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’|θ)]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</a:p>
          <a:p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近似线索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: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如果在已知</a:t>
            </a:r>
            <a:endParaRPr lang="en-US" altLang="zh-CN" sz="2400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范围内，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</a:rPr>
              <a:t>Eh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为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</a:rPr>
              <a:t>0,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否则</a:t>
            </a:r>
            <a:endParaRPr lang="en-US" altLang="zh-CN" sz="2400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加入惩罚，即：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429072" name="Object 1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357554" y="4786322"/>
          <a:ext cx="4611688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47" name="Equation" r:id="rId3" imgW="2450880" imgH="711000" progId="Equation.3">
                  <p:embed/>
                </p:oleObj>
              </mc:Choice>
              <mc:Fallback>
                <p:oleObj name="Equation" r:id="rId3" imgW="2450880" imgH="7110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4786322"/>
                        <a:ext cx="4611688" cy="1338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90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8794" y="2000240"/>
            <a:ext cx="54102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9069" name="Text Box 13"/>
          <p:cNvSpPr txBox="1">
            <a:spLocks noChangeArrowheads="1"/>
          </p:cNvSpPr>
          <p:nvPr/>
        </p:nvSpPr>
        <p:spPr bwMode="auto">
          <a:xfrm>
            <a:off x="5286380" y="1071546"/>
            <a:ext cx="27568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(Abu-Mostafa, 1995)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调整网络规模</a:t>
            </a:r>
            <a:endParaRPr lang="tr-TR"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破坏性方法：权衰减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endParaRPr lang="tr-TR" sz="24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32135" name="Rectangle 7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建设性方法：从小网络开始，必要时填加单元及相关的连接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F331-927C-45CA-8B23-BE9870724DD7}" type="slidenum">
              <a:rPr lang="tr-TR">
                <a:solidFill>
                  <a:schemeClr val="tx2"/>
                </a:solidFill>
                <a:latin typeface="+mj-lt"/>
              </a:rPr>
              <a:pPr/>
              <a:t>31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32134" name="Picture 6" descr="Mlp-inc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3000372"/>
            <a:ext cx="5113337" cy="2668588"/>
          </a:xfrm>
          <a:prstGeom prst="rect">
            <a:avLst/>
          </a:prstGeom>
          <a:noFill/>
        </p:spPr>
      </p:pic>
      <p:sp>
        <p:nvSpPr>
          <p:cNvPr id="432136" name="Text Box 8"/>
          <p:cNvSpPr txBox="1">
            <a:spLocks noChangeArrowheads="1"/>
          </p:cNvSpPr>
          <p:nvPr/>
        </p:nvSpPr>
        <p:spPr bwMode="auto">
          <a:xfrm>
            <a:off x="3708400" y="5734050"/>
            <a:ext cx="12490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>
                <a:solidFill>
                  <a:schemeClr val="tx2"/>
                </a:solidFill>
                <a:latin typeface="+mj-lt"/>
              </a:rPr>
              <a:t>(Ash, 1989)</a:t>
            </a:r>
          </a:p>
        </p:txBody>
      </p:sp>
      <p:sp>
        <p:nvSpPr>
          <p:cNvPr id="432137" name="Text Box 9"/>
          <p:cNvSpPr txBox="1">
            <a:spLocks noChangeArrowheads="1"/>
          </p:cNvSpPr>
          <p:nvPr/>
        </p:nvSpPr>
        <p:spPr bwMode="auto">
          <a:xfrm>
            <a:off x="6000760" y="5715016"/>
            <a:ext cx="28620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dirty="0">
                <a:solidFill>
                  <a:schemeClr val="tx2"/>
                </a:solidFill>
                <a:latin typeface="+mj-lt"/>
              </a:rPr>
              <a:t>(Fahlman and Lebiere, 1989)</a:t>
            </a:r>
          </a:p>
        </p:txBody>
      </p:sp>
      <p:graphicFrame>
        <p:nvGraphicFramePr>
          <p:cNvPr id="432138" name="Object 10"/>
          <p:cNvGraphicFramePr>
            <a:graphicFrameLocks noChangeAspect="1"/>
          </p:cNvGraphicFramePr>
          <p:nvPr/>
        </p:nvGraphicFramePr>
        <p:xfrm>
          <a:off x="817563" y="3068638"/>
          <a:ext cx="261302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12" name="Equation" r:id="rId4" imgW="1244520" imgH="863280" progId="Equation.3">
                  <p:embed/>
                </p:oleObj>
              </mc:Choice>
              <mc:Fallback>
                <p:oleObj name="Equation" r:id="rId4" imgW="1244520" imgH="8632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3068638"/>
                        <a:ext cx="2613025" cy="181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43275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将权重 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i="1" baseline="-25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看作随机变量，来自于先验 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i="1" baseline="-25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>
              <a:lnSpc>
                <a:spcPct val="90000"/>
              </a:lnSpc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权重衰减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岭回归，正则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化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</a:rPr>
              <a:t>---</a:t>
            </a:r>
            <a:r>
              <a:rPr lang="zh-CN" altLang="en-US" sz="2400" smtClean="0">
                <a:solidFill>
                  <a:schemeClr val="tx2"/>
                </a:solidFill>
                <a:latin typeface="+mj-lt"/>
              </a:rPr>
              <a:t>删除不必要权重的方法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	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代价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=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数据拟合误差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+ λ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.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复杂度</a:t>
            </a:r>
            <a:endParaRPr lang="tr-TR" sz="2400" dirty="0" smtClean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	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Bayesian Learning</a:t>
            </a:r>
          </a:p>
        </p:txBody>
      </p:sp>
      <p:graphicFrame>
        <p:nvGraphicFramePr>
          <p:cNvPr id="436235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291282"/>
              </p:ext>
            </p:extLst>
          </p:nvPr>
        </p:nvGraphicFramePr>
        <p:xfrm>
          <a:off x="1571625" y="2486025"/>
          <a:ext cx="6030913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09" name="公式" r:id="rId3" imgW="3898800" imgH="1523880" progId="Equation.3">
                  <p:embed/>
                </p:oleObj>
              </mc:Choice>
              <mc:Fallback>
                <p:oleObj name="公式" r:id="rId3" imgW="3898800" imgH="15238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486025"/>
                        <a:ext cx="6030913" cy="235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2207-BAF5-4AD0-BFFC-A7C3393BD282}" type="slidenum">
              <a:rPr lang="tr-TR">
                <a:solidFill>
                  <a:schemeClr val="tx2"/>
                </a:solidFill>
                <a:latin typeface="+mj-lt"/>
              </a:rPr>
              <a:pPr/>
              <a:t>32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436233" name="Text Box 9"/>
          <p:cNvSpPr txBox="1">
            <a:spLocks noChangeArrowheads="1"/>
          </p:cNvSpPr>
          <p:nvPr/>
        </p:nvSpPr>
        <p:spPr bwMode="auto">
          <a:xfrm>
            <a:off x="7935913" y="1851025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GB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维度归约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197F-9D8C-4D1D-B4C4-5D24E157B330}" type="slidenum">
              <a:rPr lang="tr-TR"/>
              <a:pPr/>
              <a:t>33</a:t>
            </a:fld>
            <a:endParaRPr lang="tr-TR"/>
          </a:p>
        </p:txBody>
      </p:sp>
      <p:pic>
        <p:nvPicPr>
          <p:cNvPr id="437254" name="Picture 6" descr="Mlp-auto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881" y="1484784"/>
            <a:ext cx="6769447" cy="347440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71600" y="5517232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隐层单元数小于输入数，则第一层完成维度归约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3A44-26CE-46BB-B44F-F8DE75CA70C4}" type="slidenum">
              <a:rPr lang="tr-TR"/>
              <a:pPr/>
              <a:t>34</a:t>
            </a:fld>
            <a:endParaRPr lang="tr-TR"/>
          </a:p>
        </p:txBody>
      </p:sp>
      <p:pic>
        <p:nvPicPr>
          <p:cNvPr id="4382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338" y="585788"/>
            <a:ext cx="679132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学习时间</a:t>
            </a:r>
            <a:endParaRPr lang="tr-TR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也可以学习时间序列，即输出随时间变化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例如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序列识别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语音识别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序列复制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时间序列预测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时间关联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网络架构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时间延迟网络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(Waibel et al., 1989)</a:t>
            </a:r>
          </a:p>
          <a:p>
            <a:pPr lvl="1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递归网络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(Rumelhart et al., 1986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：具有自连接或到前层的连接，</a:t>
            </a:r>
            <a:r>
              <a:rPr lang="zh-CN" altLang="en-US" smtClean="0">
                <a:solidFill>
                  <a:schemeClr val="tx2"/>
                </a:solidFill>
                <a:latin typeface="+mj-lt"/>
              </a:rPr>
              <a:t>这种递归性充当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短时记忆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4D20-F257-40A1-828B-A4AAEECFCC5E}" type="slidenum">
              <a:rPr lang="tr-TR"/>
              <a:pPr/>
              <a:t>35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时间延迟神经网络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576A-AE84-4CE9-8C4B-464035B9EF9D}" type="slidenum">
              <a:rPr lang="tr-TR"/>
              <a:pPr/>
              <a:t>36</a:t>
            </a:fld>
            <a:endParaRPr lang="tr-TR"/>
          </a:p>
        </p:txBody>
      </p:sp>
      <p:pic>
        <p:nvPicPr>
          <p:cNvPr id="440324" name="Picture 4" descr="Mlp-tdnn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341438"/>
            <a:ext cx="5472113" cy="5027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递归网络</a:t>
            </a:r>
            <a:endParaRPr lang="tr-TR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7F12-5430-436F-9033-2DBDC0F13875}" type="slidenum">
              <a:rPr lang="tr-TR"/>
              <a:pPr/>
              <a:t>37</a:t>
            </a:fld>
            <a:endParaRPr lang="tr-TR"/>
          </a:p>
        </p:txBody>
      </p:sp>
      <p:pic>
        <p:nvPicPr>
          <p:cNvPr id="441349" name="Picture 5" descr="Mlp-rec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071678"/>
            <a:ext cx="8713787" cy="3173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396" name="Picture 4" descr="Mlp-unfold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692150"/>
            <a:ext cx="7127875" cy="5489575"/>
          </a:xfrm>
          <a:prstGeom prst="rect">
            <a:avLst/>
          </a:prstGeom>
          <a:noFill/>
        </p:spPr>
      </p:pic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按时间展开</a:t>
            </a:r>
            <a:endParaRPr lang="tr-TR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EF5-BE9D-4336-B05A-9DCB70FC6F3A}" type="slidenum">
              <a:rPr lang="tr-TR"/>
              <a:pPr/>
              <a:t>38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理解人脑</a:t>
            </a:r>
            <a:endParaRPr lang="tr-TR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多层感知器神经网络的灵感来自于模拟人脑</a:t>
            </a:r>
            <a:endParaRPr lang="en-US" altLang="zh-CN" dirty="0" smtClean="0">
              <a:solidFill>
                <a:schemeClr val="tx2"/>
              </a:solidFill>
              <a:latin typeface="+mj-lt"/>
            </a:endParaRPr>
          </a:p>
          <a:p>
            <a:pPr marL="457200" indent="-457200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理解信息处理有三个层面，称为分析层面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Marr, 1982)</a:t>
            </a:r>
          </a:p>
          <a:p>
            <a:pPr marL="838200" lvl="1" indent="-381000"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计算理论，对应计算目标和任务的抽象定义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 marL="838200" lvl="1" indent="-381000"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表示与算法，即输入输出如何表示，以及由输入得到输出的算法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838200" lvl="1" indent="-381000"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硬件实现，即实际物理实现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人脑是学习或模式识别 一种硬 件实现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)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逆向工程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从硬件推出理论，（从人脑推出人学习的理论，再用此理论在另一种机器上实现）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并行处理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SIMD vs MIMD</a:t>
            </a:r>
          </a:p>
          <a:p>
            <a:pPr marL="457200" indent="-457200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神经网络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稍</a:t>
            </a:r>
            <a:r>
              <a:rPr lang="zh-CN" altLang="en-US" dirty="0">
                <a:solidFill>
                  <a:schemeClr val="tx2"/>
                </a:solidFill>
                <a:latin typeface="+mj-lt"/>
              </a:rPr>
              <a:t>复杂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的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SIMD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，每个神经元是一个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SIMD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，且有其相应（局部）的突触权重，各神经元互连形成网络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学习：通过训练经验更新权重（参数）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7806-8D20-489C-A952-0FF0822F1713}" type="slidenum">
              <a:rPr lang="tr-TR"/>
              <a:pPr/>
              <a:t>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397" name="Picture 13" descr="Per1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060848"/>
            <a:ext cx="4032250" cy="2808619"/>
          </a:xfrm>
          <a:prstGeom prst="rect">
            <a:avLst/>
          </a:prstGeom>
          <a:noFill/>
        </p:spPr>
      </p:pic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感知器</a:t>
            </a:r>
            <a:r>
              <a:rPr lang="zh-CN" altLang="en-US" sz="2800" dirty="0" smtClean="0"/>
              <a:t>（基本处理元素）</a:t>
            </a:r>
            <a:endParaRPr lang="tr-TR" sz="2800" dirty="0"/>
          </a:p>
        </p:txBody>
      </p:sp>
      <p:graphicFrame>
        <p:nvGraphicFramePr>
          <p:cNvPr id="400402" name="Object 1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290029"/>
              </p:ext>
            </p:extLst>
          </p:nvPr>
        </p:nvGraphicFramePr>
        <p:xfrm>
          <a:off x="4786313" y="1694681"/>
          <a:ext cx="3387725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75" name="Equation" r:id="rId4" imgW="1460160" imgH="965160" progId="Equation.3">
                  <p:embed/>
                </p:oleObj>
              </mc:Choice>
              <mc:Fallback>
                <p:oleObj name="Equation" r:id="rId4" imgW="1460160" imgH="96516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1694681"/>
                        <a:ext cx="3387725" cy="223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372C-7E53-4D9F-AAE1-C11CB37445F3}" type="slidenum">
              <a:rPr lang="tr-TR"/>
              <a:pPr/>
              <a:t>5</a:t>
            </a:fld>
            <a:endParaRPr lang="tr-TR"/>
          </a:p>
        </p:txBody>
      </p:sp>
      <p:sp>
        <p:nvSpPr>
          <p:cNvPr id="400398" name="Text Box 14"/>
          <p:cNvSpPr txBox="1">
            <a:spLocks noChangeArrowheads="1"/>
          </p:cNvSpPr>
          <p:nvPr/>
        </p:nvSpPr>
        <p:spPr bwMode="auto">
          <a:xfrm>
            <a:off x="5580063" y="4005263"/>
            <a:ext cx="24746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(Rosenblatt, 1962)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4797152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r>
              <a:rPr lang="en-US" altLang="zh-CN" sz="2400" dirty="0" smtClean="0"/>
              <a:t>=1</a:t>
            </a:r>
            <a:r>
              <a:rPr lang="zh-CN" altLang="en-US" sz="2400" dirty="0" smtClean="0"/>
              <a:t>时，直线方程</a:t>
            </a:r>
            <a:endParaRPr lang="en-US" altLang="zh-CN" sz="2400" dirty="0" smtClean="0"/>
          </a:p>
          <a:p>
            <a:r>
              <a:rPr lang="zh-CN" altLang="en-US" sz="2400" dirty="0" smtClean="0"/>
              <a:t>多维输入，直线变成超平面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即可实现多元线性拟合</a:t>
            </a:r>
            <a:endParaRPr lang="en-US" altLang="zh-CN" sz="2400" dirty="0" smtClean="0"/>
          </a:p>
          <a:p>
            <a:r>
              <a:rPr lang="zh-CN" altLang="en-US" sz="2400" dirty="0" smtClean="0"/>
              <a:t>可以用超平面将输入空间分为两部分</a:t>
            </a:r>
            <a:endParaRPr lang="en-US" altLang="zh-CN" sz="2400" dirty="0" smtClean="0"/>
          </a:p>
          <a:p>
            <a:r>
              <a:rPr lang="zh-CN" altLang="en-US" sz="2400" dirty="0" smtClean="0"/>
              <a:t>阈值函数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(a)=1 </a:t>
            </a:r>
            <a:r>
              <a:rPr lang="zh-CN" altLang="en-US" sz="2400" dirty="0" smtClean="0"/>
              <a:t>如果</a:t>
            </a:r>
            <a:r>
              <a:rPr lang="en-US" altLang="zh-CN" sz="2400" dirty="0" smtClean="0"/>
              <a:t>a&gt;0, </a:t>
            </a:r>
            <a:r>
              <a:rPr lang="zh-CN" altLang="en-US" sz="2400" dirty="0" smtClean="0"/>
              <a:t>否则</a:t>
            </a:r>
            <a:r>
              <a:rPr lang="en-US" altLang="zh-CN" sz="2400" dirty="0" smtClean="0"/>
              <a:t>s(a)=0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感知器的作用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回归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y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wx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+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0</a:t>
            </a:r>
          </a:p>
        </p:txBody>
      </p:sp>
      <p:sp>
        <p:nvSpPr>
          <p:cNvPr id="401426" name="Rectangle 18"/>
          <p:cNvSpPr>
            <a:spLocks noGrp="1" noChangeArrowheads="1"/>
          </p:cNvSpPr>
          <p:nvPr>
            <p:ph sz="half" idx="2"/>
          </p:nvPr>
        </p:nvSpPr>
        <p:spPr>
          <a:xfrm>
            <a:off x="4648200" y="1981200"/>
            <a:ext cx="4244975" cy="3886200"/>
          </a:xfrm>
        </p:spPr>
        <p:txBody>
          <a:bodyPr/>
          <a:lstStyle/>
          <a:p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分类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y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=1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wx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+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0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&gt;0</a:t>
            </a:r>
            <a:r>
              <a:rPr lang="tr-TR" sz="2000" dirty="0">
                <a:latin typeface="+mj-lt"/>
              </a:rPr>
              <a:t>)</a:t>
            </a:r>
          </a:p>
        </p:txBody>
      </p:sp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7678-640D-4EA5-9CE4-07B498351891}" type="slidenum">
              <a:rPr lang="tr-TR">
                <a:latin typeface="+mj-lt"/>
              </a:rPr>
              <a:pPr/>
              <a:t>6</a:t>
            </a:fld>
            <a:endParaRPr lang="tr-TR">
              <a:latin typeface="+mj-lt"/>
            </a:endParaRPr>
          </a:p>
        </p:txBody>
      </p:sp>
      <p:sp>
        <p:nvSpPr>
          <p:cNvPr id="401412" name="Line 4"/>
          <p:cNvSpPr>
            <a:spLocks noChangeShapeType="1"/>
          </p:cNvSpPr>
          <p:nvPr/>
        </p:nvSpPr>
        <p:spPr bwMode="auto">
          <a:xfrm>
            <a:off x="2987675" y="3860800"/>
            <a:ext cx="14398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14" name="Oval 6"/>
          <p:cNvSpPr>
            <a:spLocks noChangeArrowheads="1"/>
          </p:cNvSpPr>
          <p:nvPr/>
        </p:nvSpPr>
        <p:spPr bwMode="auto">
          <a:xfrm>
            <a:off x="1692275" y="2708275"/>
            <a:ext cx="431800" cy="431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99CCFF"/>
              </a:solidFill>
              <a:latin typeface="+mj-lt"/>
            </a:endParaRPr>
          </a:p>
        </p:txBody>
      </p:sp>
      <p:sp>
        <p:nvSpPr>
          <p:cNvPr id="401415" name="Oval 7"/>
          <p:cNvSpPr>
            <a:spLocks noChangeArrowheads="1"/>
          </p:cNvSpPr>
          <p:nvPr/>
        </p:nvSpPr>
        <p:spPr bwMode="auto">
          <a:xfrm>
            <a:off x="1692275" y="450850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401416" name="Line 8"/>
          <p:cNvSpPr>
            <a:spLocks noChangeShapeType="1"/>
          </p:cNvSpPr>
          <p:nvPr/>
        </p:nvSpPr>
        <p:spPr bwMode="auto">
          <a:xfrm flipV="1">
            <a:off x="1908175" y="3141663"/>
            <a:ext cx="0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17" name="Line 9"/>
          <p:cNvSpPr>
            <a:spLocks noChangeShapeType="1"/>
          </p:cNvSpPr>
          <p:nvPr/>
        </p:nvSpPr>
        <p:spPr bwMode="auto">
          <a:xfrm flipV="1">
            <a:off x="755650" y="3068638"/>
            <a:ext cx="1008063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18" name="Oval 10"/>
          <p:cNvSpPr>
            <a:spLocks noChangeArrowheads="1"/>
          </p:cNvSpPr>
          <p:nvPr/>
        </p:nvSpPr>
        <p:spPr bwMode="auto">
          <a:xfrm>
            <a:off x="395288" y="4508500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401419" name="Text Box 11"/>
          <p:cNvSpPr txBox="1">
            <a:spLocks noChangeArrowheads="1"/>
          </p:cNvSpPr>
          <p:nvPr/>
        </p:nvSpPr>
        <p:spPr bwMode="auto">
          <a:xfrm>
            <a:off x="1979613" y="3284538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w</a:t>
            </a:r>
          </a:p>
        </p:txBody>
      </p:sp>
      <p:sp>
        <p:nvSpPr>
          <p:cNvPr id="401420" name="Text Box 12"/>
          <p:cNvSpPr txBox="1">
            <a:spLocks noChangeArrowheads="1"/>
          </p:cNvSpPr>
          <p:nvPr/>
        </p:nvSpPr>
        <p:spPr bwMode="auto">
          <a:xfrm>
            <a:off x="755650" y="3068638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w</a:t>
            </a:r>
            <a:r>
              <a:rPr lang="tr-TR" sz="2400" baseline="-25000">
                <a:latin typeface="+mj-lt"/>
              </a:rPr>
              <a:t>0</a:t>
            </a:r>
          </a:p>
        </p:txBody>
      </p:sp>
      <p:sp>
        <p:nvSpPr>
          <p:cNvPr id="401421" name="Text Box 13"/>
          <p:cNvSpPr txBox="1">
            <a:spLocks noChangeArrowheads="1"/>
          </p:cNvSpPr>
          <p:nvPr/>
        </p:nvSpPr>
        <p:spPr bwMode="auto">
          <a:xfrm>
            <a:off x="2195513" y="2492375"/>
            <a:ext cx="3225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y</a:t>
            </a:r>
          </a:p>
        </p:txBody>
      </p:sp>
      <p:sp>
        <p:nvSpPr>
          <p:cNvPr id="401422" name="Text Box 14"/>
          <p:cNvSpPr txBox="1">
            <a:spLocks noChangeArrowheads="1"/>
          </p:cNvSpPr>
          <p:nvPr/>
        </p:nvSpPr>
        <p:spPr bwMode="auto">
          <a:xfrm>
            <a:off x="2124075" y="4437063"/>
            <a:ext cx="317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x</a:t>
            </a:r>
          </a:p>
        </p:txBody>
      </p:sp>
      <p:sp>
        <p:nvSpPr>
          <p:cNvPr id="401423" name="Text Box 15"/>
          <p:cNvSpPr txBox="1">
            <a:spLocks noChangeArrowheads="1"/>
          </p:cNvSpPr>
          <p:nvPr/>
        </p:nvSpPr>
        <p:spPr bwMode="auto">
          <a:xfrm>
            <a:off x="395288" y="5013325"/>
            <a:ext cx="8851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x</a:t>
            </a:r>
            <a:r>
              <a:rPr lang="tr-TR" sz="2400" baseline="-25000" dirty="0">
                <a:latin typeface="+mj-lt"/>
              </a:rPr>
              <a:t>0</a:t>
            </a:r>
            <a:r>
              <a:rPr lang="tr-TR" sz="2400" dirty="0">
                <a:latin typeface="+mj-lt"/>
              </a:rPr>
              <a:t>=+1</a:t>
            </a:r>
          </a:p>
        </p:txBody>
      </p:sp>
      <p:sp>
        <p:nvSpPr>
          <p:cNvPr id="401424" name="Line 16"/>
          <p:cNvSpPr>
            <a:spLocks noChangeShapeType="1"/>
          </p:cNvSpPr>
          <p:nvPr/>
        </p:nvSpPr>
        <p:spPr bwMode="auto">
          <a:xfrm flipV="1">
            <a:off x="3708400" y="2492375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25" name="Line 17"/>
          <p:cNvSpPr>
            <a:spLocks noChangeShapeType="1"/>
          </p:cNvSpPr>
          <p:nvPr/>
        </p:nvSpPr>
        <p:spPr bwMode="auto">
          <a:xfrm flipV="1">
            <a:off x="2700338" y="2708275"/>
            <a:ext cx="1943100" cy="165735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27" name="Line 19"/>
          <p:cNvSpPr>
            <a:spLocks noChangeShapeType="1"/>
          </p:cNvSpPr>
          <p:nvPr/>
        </p:nvSpPr>
        <p:spPr bwMode="auto">
          <a:xfrm>
            <a:off x="7092950" y="4005263"/>
            <a:ext cx="14398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28" name="Oval 20"/>
          <p:cNvSpPr>
            <a:spLocks noChangeArrowheads="1"/>
          </p:cNvSpPr>
          <p:nvPr/>
        </p:nvSpPr>
        <p:spPr bwMode="auto">
          <a:xfrm>
            <a:off x="5797550" y="2852738"/>
            <a:ext cx="431800" cy="431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99CCFF"/>
              </a:solidFill>
              <a:latin typeface="+mj-lt"/>
            </a:endParaRPr>
          </a:p>
        </p:txBody>
      </p:sp>
      <p:sp>
        <p:nvSpPr>
          <p:cNvPr id="401429" name="Oval 21"/>
          <p:cNvSpPr>
            <a:spLocks noChangeArrowheads="1"/>
          </p:cNvSpPr>
          <p:nvPr/>
        </p:nvSpPr>
        <p:spPr bwMode="auto">
          <a:xfrm>
            <a:off x="5797550" y="46529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401430" name="Line 22"/>
          <p:cNvSpPr>
            <a:spLocks noChangeShapeType="1"/>
          </p:cNvSpPr>
          <p:nvPr/>
        </p:nvSpPr>
        <p:spPr bwMode="auto">
          <a:xfrm flipV="1">
            <a:off x="6013450" y="3286125"/>
            <a:ext cx="0" cy="13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31" name="Line 23"/>
          <p:cNvSpPr>
            <a:spLocks noChangeShapeType="1"/>
          </p:cNvSpPr>
          <p:nvPr/>
        </p:nvSpPr>
        <p:spPr bwMode="auto">
          <a:xfrm flipV="1">
            <a:off x="4789488" y="3213100"/>
            <a:ext cx="1077912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32" name="Oval 24"/>
          <p:cNvSpPr>
            <a:spLocks noChangeArrowheads="1"/>
          </p:cNvSpPr>
          <p:nvPr/>
        </p:nvSpPr>
        <p:spPr bwMode="auto">
          <a:xfrm>
            <a:off x="4500563" y="4652963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401433" name="Text Box 25"/>
          <p:cNvSpPr txBox="1">
            <a:spLocks noChangeArrowheads="1"/>
          </p:cNvSpPr>
          <p:nvPr/>
        </p:nvSpPr>
        <p:spPr bwMode="auto">
          <a:xfrm>
            <a:off x="6084888" y="3429000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w</a:t>
            </a:r>
          </a:p>
        </p:txBody>
      </p:sp>
      <p:sp>
        <p:nvSpPr>
          <p:cNvPr id="401434" name="Text Box 26"/>
          <p:cNvSpPr txBox="1">
            <a:spLocks noChangeArrowheads="1"/>
          </p:cNvSpPr>
          <p:nvPr/>
        </p:nvSpPr>
        <p:spPr bwMode="auto">
          <a:xfrm>
            <a:off x="4860925" y="32131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w</a:t>
            </a:r>
            <a:r>
              <a:rPr lang="tr-TR" sz="2400" baseline="-25000">
                <a:latin typeface="+mj-lt"/>
              </a:rPr>
              <a:t>0</a:t>
            </a:r>
          </a:p>
        </p:txBody>
      </p:sp>
      <p:sp>
        <p:nvSpPr>
          <p:cNvPr id="401435" name="Text Box 27"/>
          <p:cNvSpPr txBox="1">
            <a:spLocks noChangeArrowheads="1"/>
          </p:cNvSpPr>
          <p:nvPr/>
        </p:nvSpPr>
        <p:spPr bwMode="auto">
          <a:xfrm>
            <a:off x="6373813" y="2708275"/>
            <a:ext cx="3225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y</a:t>
            </a:r>
          </a:p>
        </p:txBody>
      </p:sp>
      <p:sp>
        <p:nvSpPr>
          <p:cNvPr id="401436" name="Text Box 28"/>
          <p:cNvSpPr txBox="1">
            <a:spLocks noChangeArrowheads="1"/>
          </p:cNvSpPr>
          <p:nvPr/>
        </p:nvSpPr>
        <p:spPr bwMode="auto">
          <a:xfrm>
            <a:off x="6227763" y="4581525"/>
            <a:ext cx="317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x</a:t>
            </a:r>
          </a:p>
        </p:txBody>
      </p:sp>
      <p:sp>
        <p:nvSpPr>
          <p:cNvPr id="401437" name="Line 29"/>
          <p:cNvSpPr>
            <a:spLocks noChangeShapeType="1"/>
          </p:cNvSpPr>
          <p:nvPr/>
        </p:nvSpPr>
        <p:spPr bwMode="auto">
          <a:xfrm flipV="1">
            <a:off x="7812088" y="2636838"/>
            <a:ext cx="0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38" name="Line 30"/>
          <p:cNvSpPr>
            <a:spLocks noChangeShapeType="1"/>
          </p:cNvSpPr>
          <p:nvPr/>
        </p:nvSpPr>
        <p:spPr bwMode="auto">
          <a:xfrm flipV="1">
            <a:off x="6948488" y="2781300"/>
            <a:ext cx="1225550" cy="1728788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43" name="Text Box 35"/>
          <p:cNvSpPr txBox="1">
            <a:spLocks noChangeArrowheads="1"/>
          </p:cNvSpPr>
          <p:nvPr/>
        </p:nvSpPr>
        <p:spPr bwMode="auto">
          <a:xfrm>
            <a:off x="5867400" y="2781300"/>
            <a:ext cx="3048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s</a:t>
            </a:r>
          </a:p>
        </p:txBody>
      </p:sp>
      <p:sp>
        <p:nvSpPr>
          <p:cNvPr id="401446" name="Line 38"/>
          <p:cNvSpPr>
            <a:spLocks noChangeShapeType="1"/>
          </p:cNvSpPr>
          <p:nvPr/>
        </p:nvSpPr>
        <p:spPr bwMode="auto">
          <a:xfrm>
            <a:off x="7215206" y="3571876"/>
            <a:ext cx="1008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47" name="Line 39"/>
          <p:cNvSpPr>
            <a:spLocks noChangeShapeType="1"/>
          </p:cNvSpPr>
          <p:nvPr/>
        </p:nvSpPr>
        <p:spPr bwMode="auto">
          <a:xfrm>
            <a:off x="6372225" y="4005263"/>
            <a:ext cx="936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+mj-lt"/>
            </a:endParaRPr>
          </a:p>
        </p:txBody>
      </p:sp>
      <p:sp>
        <p:nvSpPr>
          <p:cNvPr id="401448" name="Text Box 40"/>
          <p:cNvSpPr txBox="1">
            <a:spLocks noChangeArrowheads="1"/>
          </p:cNvSpPr>
          <p:nvPr/>
        </p:nvSpPr>
        <p:spPr bwMode="auto">
          <a:xfrm>
            <a:off x="7740650" y="4005263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latin typeface="+mj-lt"/>
              </a:rPr>
              <a:t>w</a:t>
            </a:r>
            <a:r>
              <a:rPr lang="tr-TR" sz="2400" baseline="-25000" dirty="0">
                <a:latin typeface="+mj-lt"/>
              </a:rPr>
              <a:t>0</a:t>
            </a:r>
          </a:p>
        </p:txBody>
      </p:sp>
      <p:sp>
        <p:nvSpPr>
          <p:cNvPr id="401449" name="Text Box 41"/>
          <p:cNvSpPr txBox="1">
            <a:spLocks noChangeArrowheads="1"/>
          </p:cNvSpPr>
          <p:nvPr/>
        </p:nvSpPr>
        <p:spPr bwMode="auto">
          <a:xfrm>
            <a:off x="3779838" y="2420938"/>
            <a:ext cx="3225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y</a:t>
            </a:r>
          </a:p>
        </p:txBody>
      </p:sp>
      <p:sp>
        <p:nvSpPr>
          <p:cNvPr id="401450" name="Text Box 42"/>
          <p:cNvSpPr txBox="1">
            <a:spLocks noChangeArrowheads="1"/>
          </p:cNvSpPr>
          <p:nvPr/>
        </p:nvSpPr>
        <p:spPr bwMode="auto">
          <a:xfrm>
            <a:off x="4067175" y="3789363"/>
            <a:ext cx="317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+mj-lt"/>
              </a:rPr>
              <a:t>x</a:t>
            </a:r>
          </a:p>
        </p:txBody>
      </p:sp>
      <p:sp>
        <p:nvSpPr>
          <p:cNvPr id="401453" name="Oval 45"/>
          <p:cNvSpPr>
            <a:spLocks noChangeArrowheads="1"/>
          </p:cNvSpPr>
          <p:nvPr/>
        </p:nvSpPr>
        <p:spPr bwMode="auto">
          <a:xfrm>
            <a:off x="4067175" y="3429000"/>
            <a:ext cx="71438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54" name="Oval 46"/>
          <p:cNvSpPr>
            <a:spLocks noChangeArrowheads="1"/>
          </p:cNvSpPr>
          <p:nvPr/>
        </p:nvSpPr>
        <p:spPr bwMode="auto">
          <a:xfrm>
            <a:off x="3995738" y="2997200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55" name="Oval 47"/>
          <p:cNvSpPr>
            <a:spLocks noChangeArrowheads="1"/>
          </p:cNvSpPr>
          <p:nvPr/>
        </p:nvSpPr>
        <p:spPr bwMode="auto">
          <a:xfrm>
            <a:off x="3419475" y="3357563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56" name="Oval 48"/>
          <p:cNvSpPr>
            <a:spLocks noChangeArrowheads="1"/>
          </p:cNvSpPr>
          <p:nvPr/>
        </p:nvSpPr>
        <p:spPr bwMode="auto">
          <a:xfrm>
            <a:off x="3563938" y="3716338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57" name="Oval 49"/>
          <p:cNvSpPr>
            <a:spLocks noChangeArrowheads="1"/>
          </p:cNvSpPr>
          <p:nvPr/>
        </p:nvSpPr>
        <p:spPr bwMode="auto">
          <a:xfrm>
            <a:off x="3059113" y="4365625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58" name="Oval 50"/>
          <p:cNvSpPr>
            <a:spLocks noChangeArrowheads="1"/>
          </p:cNvSpPr>
          <p:nvPr/>
        </p:nvSpPr>
        <p:spPr bwMode="auto">
          <a:xfrm>
            <a:off x="2771775" y="3429000"/>
            <a:ext cx="71438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62" name="Oval 54"/>
          <p:cNvSpPr>
            <a:spLocks noChangeArrowheads="1"/>
          </p:cNvSpPr>
          <p:nvPr/>
        </p:nvSpPr>
        <p:spPr bwMode="auto">
          <a:xfrm>
            <a:off x="4714875" y="7748588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1463" name="Oval 55"/>
          <p:cNvSpPr>
            <a:spLocks noChangeArrowheads="1"/>
          </p:cNvSpPr>
          <p:nvPr/>
        </p:nvSpPr>
        <p:spPr bwMode="auto">
          <a:xfrm>
            <a:off x="4930775" y="7964488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401466" name="Group 58"/>
          <p:cNvGrpSpPr>
            <a:grpSpLocks/>
          </p:cNvGrpSpPr>
          <p:nvPr/>
        </p:nvGrpSpPr>
        <p:grpSpPr bwMode="auto">
          <a:xfrm>
            <a:off x="7885113" y="3933825"/>
            <a:ext cx="144462" cy="142875"/>
            <a:chOff x="4150" y="3748"/>
            <a:chExt cx="91" cy="90"/>
          </a:xfrm>
        </p:grpSpPr>
        <p:sp>
          <p:nvSpPr>
            <p:cNvPr id="401464" name="Line 56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  <p:sp>
          <p:nvSpPr>
            <p:cNvPr id="401465" name="Line 57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</p:grpSp>
      <p:grpSp>
        <p:nvGrpSpPr>
          <p:cNvPr id="401467" name="Group 59"/>
          <p:cNvGrpSpPr>
            <a:grpSpLocks/>
          </p:cNvGrpSpPr>
          <p:nvPr/>
        </p:nvGrpSpPr>
        <p:grpSpPr bwMode="auto">
          <a:xfrm>
            <a:off x="7451725" y="3933825"/>
            <a:ext cx="144463" cy="142875"/>
            <a:chOff x="4150" y="3748"/>
            <a:chExt cx="91" cy="90"/>
          </a:xfrm>
        </p:grpSpPr>
        <p:sp>
          <p:nvSpPr>
            <p:cNvPr id="401468" name="Line 60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  <p:sp>
          <p:nvSpPr>
            <p:cNvPr id="401469" name="Line 61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</p:grpSp>
      <p:grpSp>
        <p:nvGrpSpPr>
          <p:cNvPr id="401470" name="Group 62"/>
          <p:cNvGrpSpPr>
            <a:grpSpLocks/>
          </p:cNvGrpSpPr>
          <p:nvPr/>
        </p:nvGrpSpPr>
        <p:grpSpPr bwMode="auto">
          <a:xfrm>
            <a:off x="7667625" y="3933825"/>
            <a:ext cx="144463" cy="142875"/>
            <a:chOff x="4150" y="3748"/>
            <a:chExt cx="91" cy="90"/>
          </a:xfrm>
        </p:grpSpPr>
        <p:sp>
          <p:nvSpPr>
            <p:cNvPr id="401471" name="Line 63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  <p:sp>
          <p:nvSpPr>
            <p:cNvPr id="401472" name="Line 64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</p:grpSp>
      <p:grpSp>
        <p:nvGrpSpPr>
          <p:cNvPr id="401473" name="Group 65"/>
          <p:cNvGrpSpPr>
            <a:grpSpLocks/>
          </p:cNvGrpSpPr>
          <p:nvPr/>
        </p:nvGrpSpPr>
        <p:grpSpPr bwMode="auto">
          <a:xfrm>
            <a:off x="7812088" y="3933825"/>
            <a:ext cx="144462" cy="142875"/>
            <a:chOff x="4150" y="3748"/>
            <a:chExt cx="91" cy="90"/>
          </a:xfrm>
        </p:grpSpPr>
        <p:sp>
          <p:nvSpPr>
            <p:cNvPr id="401474" name="Line 66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  <p:sp>
          <p:nvSpPr>
            <p:cNvPr id="401475" name="Line 67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</p:grpSp>
      <p:grpSp>
        <p:nvGrpSpPr>
          <p:cNvPr id="401476" name="Group 68"/>
          <p:cNvGrpSpPr>
            <a:grpSpLocks/>
          </p:cNvGrpSpPr>
          <p:nvPr/>
        </p:nvGrpSpPr>
        <p:grpSpPr bwMode="auto">
          <a:xfrm>
            <a:off x="6950075" y="3933825"/>
            <a:ext cx="144463" cy="142875"/>
            <a:chOff x="4150" y="3748"/>
            <a:chExt cx="91" cy="90"/>
          </a:xfrm>
        </p:grpSpPr>
        <p:sp>
          <p:nvSpPr>
            <p:cNvPr id="401477" name="Line 69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  <p:sp>
          <p:nvSpPr>
            <p:cNvPr id="401478" name="Line 70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</p:grpSp>
      <p:grpSp>
        <p:nvGrpSpPr>
          <p:cNvPr id="401479" name="Group 71"/>
          <p:cNvGrpSpPr>
            <a:grpSpLocks/>
          </p:cNvGrpSpPr>
          <p:nvPr/>
        </p:nvGrpSpPr>
        <p:grpSpPr bwMode="auto">
          <a:xfrm>
            <a:off x="6516688" y="3933825"/>
            <a:ext cx="144462" cy="142875"/>
            <a:chOff x="4150" y="3748"/>
            <a:chExt cx="91" cy="90"/>
          </a:xfrm>
        </p:grpSpPr>
        <p:sp>
          <p:nvSpPr>
            <p:cNvPr id="401480" name="Line 72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  <p:sp>
          <p:nvSpPr>
            <p:cNvPr id="401481" name="Line 73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</p:grpSp>
      <p:grpSp>
        <p:nvGrpSpPr>
          <p:cNvPr id="401482" name="Group 74"/>
          <p:cNvGrpSpPr>
            <a:grpSpLocks/>
          </p:cNvGrpSpPr>
          <p:nvPr/>
        </p:nvGrpSpPr>
        <p:grpSpPr bwMode="auto">
          <a:xfrm>
            <a:off x="6732588" y="3933825"/>
            <a:ext cx="144462" cy="142875"/>
            <a:chOff x="4150" y="3748"/>
            <a:chExt cx="91" cy="90"/>
          </a:xfrm>
        </p:grpSpPr>
        <p:sp>
          <p:nvSpPr>
            <p:cNvPr id="401483" name="Line 75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  <p:sp>
          <p:nvSpPr>
            <p:cNvPr id="401484" name="Line 76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</p:grpSp>
      <p:grpSp>
        <p:nvGrpSpPr>
          <p:cNvPr id="401485" name="Group 77"/>
          <p:cNvGrpSpPr>
            <a:grpSpLocks/>
          </p:cNvGrpSpPr>
          <p:nvPr/>
        </p:nvGrpSpPr>
        <p:grpSpPr bwMode="auto">
          <a:xfrm>
            <a:off x="6877050" y="3933825"/>
            <a:ext cx="144463" cy="142875"/>
            <a:chOff x="4150" y="3748"/>
            <a:chExt cx="91" cy="90"/>
          </a:xfrm>
        </p:grpSpPr>
        <p:sp>
          <p:nvSpPr>
            <p:cNvPr id="401486" name="Line 78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  <p:sp>
          <p:nvSpPr>
            <p:cNvPr id="401487" name="Line 79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+mj-lt"/>
              </a:endParaRPr>
            </a:p>
          </p:txBody>
        </p:sp>
      </p:grpSp>
      <p:graphicFrame>
        <p:nvGraphicFramePr>
          <p:cNvPr id="401490" name="Object 82"/>
          <p:cNvGraphicFramePr>
            <a:graphicFrameLocks noChangeAspect="1"/>
          </p:cNvGraphicFramePr>
          <p:nvPr/>
        </p:nvGraphicFramePr>
        <p:xfrm>
          <a:off x="4708525" y="5262563"/>
          <a:ext cx="36528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63" name="Equation" r:id="rId3" imgW="2019240" imgH="419040" progId="Equation.3">
                  <p:embed/>
                </p:oleObj>
              </mc:Choice>
              <mc:Fallback>
                <p:oleObj name="Equation" r:id="rId3" imgW="2019240" imgH="41904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5" y="5262563"/>
                        <a:ext cx="3652838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Freeform 78"/>
          <p:cNvSpPr/>
          <p:nvPr/>
        </p:nvSpPr>
        <p:spPr>
          <a:xfrm>
            <a:off x="6357950" y="3500438"/>
            <a:ext cx="1740694" cy="495300"/>
          </a:xfrm>
          <a:custGeom>
            <a:avLst/>
            <a:gdLst>
              <a:gd name="connsiteX0" fmla="*/ 1740694 w 1740694"/>
              <a:gd name="connsiteY0" fmla="*/ 53975 h 495300"/>
              <a:gd name="connsiteX1" fmla="*/ 1216819 w 1740694"/>
              <a:gd name="connsiteY1" fmla="*/ 58738 h 495300"/>
              <a:gd name="connsiteX2" fmla="*/ 654844 w 1740694"/>
              <a:gd name="connsiteY2" fmla="*/ 406400 h 495300"/>
              <a:gd name="connsiteX3" fmla="*/ 92869 w 1740694"/>
              <a:gd name="connsiteY3" fmla="*/ 482600 h 495300"/>
              <a:gd name="connsiteX4" fmla="*/ 97632 w 1740694"/>
              <a:gd name="connsiteY4" fmla="*/ 482600 h 495300"/>
              <a:gd name="connsiteX5" fmla="*/ 97632 w 1740694"/>
              <a:gd name="connsiteY5" fmla="*/ 4826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94" h="495300">
                <a:moveTo>
                  <a:pt x="1740694" y="53975"/>
                </a:moveTo>
                <a:cubicBezTo>
                  <a:pt x="1569244" y="26987"/>
                  <a:pt x="1397794" y="0"/>
                  <a:pt x="1216819" y="58738"/>
                </a:cubicBezTo>
                <a:cubicBezTo>
                  <a:pt x="1035844" y="117476"/>
                  <a:pt x="842169" y="335756"/>
                  <a:pt x="654844" y="406400"/>
                </a:cubicBezTo>
                <a:cubicBezTo>
                  <a:pt x="467519" y="477044"/>
                  <a:pt x="185738" y="469900"/>
                  <a:pt x="92869" y="482600"/>
                </a:cubicBezTo>
                <a:cubicBezTo>
                  <a:pt x="0" y="495300"/>
                  <a:pt x="97632" y="482600"/>
                  <a:pt x="97632" y="482600"/>
                </a:cubicBezTo>
                <a:lnTo>
                  <a:pt x="97632" y="4826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479" name="Picture 23" descr="perK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501008"/>
            <a:ext cx="4115238" cy="2953593"/>
          </a:xfrm>
          <a:prstGeom prst="rect">
            <a:avLst/>
          </a:prstGeom>
          <a:noFill/>
        </p:spPr>
      </p:pic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</a:t>
            </a:r>
            <a:r>
              <a:rPr lang="zh-CN" altLang="en-US" dirty="0" smtClean="0"/>
              <a:t>个输出</a:t>
            </a:r>
            <a:endParaRPr lang="tr-TR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B6D0-1DD0-429D-9167-91FCC494C97F}" type="slidenum">
              <a:rPr lang="tr-TR">
                <a:latin typeface="+mj-lt"/>
              </a:rPr>
              <a:pPr/>
              <a:t>7</a:t>
            </a:fld>
            <a:endParaRPr lang="tr-TR">
              <a:latin typeface="+mj-lt"/>
            </a:endParaRPr>
          </a:p>
        </p:txBody>
      </p:sp>
      <p:graphicFrame>
        <p:nvGraphicFramePr>
          <p:cNvPr id="403483" name="Object 2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11225" y="3392488"/>
          <a:ext cx="1944688" cy="252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29" name="Equation" r:id="rId4" imgW="939600" imgH="1218960" progId="Equation.3">
                  <p:embed/>
                </p:oleObj>
              </mc:Choice>
              <mc:Fallback>
                <p:oleObj name="Equation" r:id="rId4" imgW="939600" imgH="1218960" progId="Equation.3">
                  <p:embed/>
                  <p:pic>
                    <p:nvPicPr>
                      <p:cNvPr id="0" name="Picture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3392488"/>
                        <a:ext cx="1944688" cy="2522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84" name="Object 2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969487"/>
              </p:ext>
            </p:extLst>
          </p:nvPr>
        </p:nvGraphicFramePr>
        <p:xfrm>
          <a:off x="4767783" y="1897062"/>
          <a:ext cx="3476625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30" name="Equation" r:id="rId6" imgW="1498320" imgH="660240" progId="Equation.3">
                  <p:embed/>
                </p:oleObj>
              </mc:Choice>
              <mc:Fallback>
                <p:oleObj name="Equation" r:id="rId6" imgW="1498320" imgH="66024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783" y="1897062"/>
                        <a:ext cx="3476625" cy="153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65" name="Text Box 9"/>
          <p:cNvSpPr txBox="1">
            <a:spLocks noChangeArrowheads="1"/>
          </p:cNvSpPr>
          <p:nvPr/>
        </p:nvSpPr>
        <p:spPr bwMode="auto">
          <a:xfrm>
            <a:off x="714348" y="2714620"/>
            <a:ext cx="11160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分类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3470" name="Text Box 14"/>
          <p:cNvSpPr txBox="1">
            <a:spLocks noChangeArrowheads="1"/>
          </p:cNvSpPr>
          <p:nvPr/>
        </p:nvSpPr>
        <p:spPr bwMode="auto">
          <a:xfrm>
            <a:off x="3492500" y="2132856"/>
            <a:ext cx="11160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回归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</a:t>
            </a:r>
            <a:endParaRPr lang="tr-TR" dirty="0"/>
          </a:p>
        </p:txBody>
      </p:sp>
      <p:graphicFrame>
        <p:nvGraphicFramePr>
          <p:cNvPr id="404486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500166" y="5143512"/>
          <a:ext cx="6278563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59" name="Equation" r:id="rId3" imgW="2361960" imgH="482400" progId="Equation.3">
                  <p:embed/>
                </p:oleObj>
              </mc:Choice>
              <mc:Fallback>
                <p:oleObj name="Equation" r:id="rId3" imgW="2361960" imgH="482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5143512"/>
                        <a:ext cx="6278563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2FC-D17A-4D3C-95B2-308211AD1079}" type="slidenum">
              <a:rPr lang="tr-TR"/>
              <a:pPr/>
              <a:t>8</a:t>
            </a:fld>
            <a:endParaRPr lang="tr-TR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在线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一</a:t>
            </a:r>
            <a:r>
              <a:rPr lang="zh-CN" altLang="en-US" dirty="0">
                <a:solidFill>
                  <a:schemeClr val="tx2"/>
                </a:solidFill>
                <a:latin typeface="+mj-lt"/>
              </a:rPr>
              <a:t>次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一个事例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-----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vs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批处理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全</a:t>
            </a:r>
            <a:r>
              <a:rPr lang="zh-CN" altLang="en-US" dirty="0">
                <a:solidFill>
                  <a:schemeClr val="tx2"/>
                </a:solidFill>
                <a:latin typeface="+mj-lt"/>
              </a:rPr>
              <a:t>部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样本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):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393192" lvl="1" indent="0"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在线式的好处：</a:t>
            </a:r>
            <a:endParaRPr lang="en-US" altLang="zh-CN" dirty="0" smtClean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不需存储全部事例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问题会随时间变化 而变化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---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自动适应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系统部件可能磨损、失灵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---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自动 调整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随机梯度下降：每</a:t>
            </a:r>
            <a:r>
              <a:rPr lang="zh-CN" altLang="en-US" dirty="0">
                <a:solidFill>
                  <a:schemeClr val="tx2"/>
                </a:solidFill>
                <a:latin typeface="+mj-lt"/>
              </a:rPr>
              <a:t>个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单个实例进行更新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更新原则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(LMS rule):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训练感知</a:t>
            </a:r>
            <a:r>
              <a:rPr lang="zh-CN" altLang="en-US" dirty="0"/>
              <a:t>器</a:t>
            </a:r>
            <a:r>
              <a:rPr lang="tr-TR" dirty="0" smtClean="0"/>
              <a:t>:</a:t>
            </a:r>
            <a:r>
              <a:rPr lang="zh-CN" altLang="en-US" dirty="0" smtClean="0"/>
              <a:t>回归</a:t>
            </a:r>
            <a:endParaRPr lang="tr-TR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回归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(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线性输出 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):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pPr>
              <a:buFont typeface="Wingdings" pitchFamily="2" charset="2"/>
              <a:buNone/>
            </a:pPr>
            <a:endParaRPr lang="tr-TR" sz="2000" dirty="0"/>
          </a:p>
          <a:p>
            <a:endParaRPr lang="tr-TR" sz="2000" dirty="0"/>
          </a:p>
        </p:txBody>
      </p:sp>
      <p:graphicFrame>
        <p:nvGraphicFramePr>
          <p:cNvPr id="434187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610350" y="28067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34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28067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9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92238" y="2565400"/>
          <a:ext cx="5853112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35" name="Equation" r:id="rId5" imgW="2565360" imgH="660240" progId="Equation.3">
                  <p:embed/>
                </p:oleObj>
              </mc:Choice>
              <mc:Fallback>
                <p:oleObj name="Equation" r:id="rId5" imgW="2565360" imgH="6602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2565400"/>
                        <a:ext cx="5853112" cy="150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594A5C-29AE-4AB3-B177-16652E634720}" type="slidenum">
              <a:rPr lang="tr-TR"/>
              <a:pPr/>
              <a:t>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6070</TotalTime>
  <Words>1376</Words>
  <Application>Microsoft Office PowerPoint</Application>
  <PresentationFormat>全屏显示(4:3)</PresentationFormat>
  <Paragraphs>265</Paragraphs>
  <Slides>38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1" baseType="lpstr">
      <vt:lpstr>Flow</vt:lpstr>
      <vt:lpstr>Equation</vt:lpstr>
      <vt:lpstr>公式</vt:lpstr>
      <vt:lpstr> 机器学习 </vt:lpstr>
      <vt:lpstr>第十一章 多层感知器</vt:lpstr>
      <vt:lpstr>神经网络</vt:lpstr>
      <vt:lpstr>理解人脑</vt:lpstr>
      <vt:lpstr>感知器（基本处理元素）</vt:lpstr>
      <vt:lpstr>感知器的作用 </vt:lpstr>
      <vt:lpstr>K个输出</vt:lpstr>
      <vt:lpstr>训练</vt:lpstr>
      <vt:lpstr>训练感知器:回归</vt:lpstr>
      <vt:lpstr>分类</vt:lpstr>
      <vt:lpstr>学习布尔函数 AND</vt:lpstr>
      <vt:lpstr>异或XOR</vt:lpstr>
      <vt:lpstr>多层感知器</vt:lpstr>
      <vt:lpstr>PowerPoint 演示文稿</vt:lpstr>
      <vt:lpstr>误差反传（BP）：Backpropagation 后向传播算法</vt:lpstr>
      <vt:lpstr>PowerPoint 演示文稿</vt:lpstr>
      <vt:lpstr>多输出回归</vt:lpstr>
      <vt:lpstr>PowerPoint 演示文稿</vt:lpstr>
      <vt:lpstr>PowerPoint 演示文稿</vt:lpstr>
      <vt:lpstr>PowerPoint 演示文稿</vt:lpstr>
      <vt:lpstr>两类判别式(两类分类)</vt:lpstr>
      <vt:lpstr>K&gt;2 类</vt:lpstr>
      <vt:lpstr>多个隐藏层</vt:lpstr>
      <vt:lpstr>改善收敛性</vt:lpstr>
      <vt:lpstr>过拟合/过分训练</vt:lpstr>
      <vt:lpstr>PowerPoint 演示文稿</vt:lpstr>
      <vt:lpstr>构造网络-- MLP</vt:lpstr>
      <vt:lpstr>权重共享—进一步减少参数</vt:lpstr>
      <vt:lpstr>卷积神经网络</vt:lpstr>
      <vt:lpstr>线索</vt:lpstr>
      <vt:lpstr>调整网络规模</vt:lpstr>
      <vt:lpstr>Bayesian Learning</vt:lpstr>
      <vt:lpstr>维度归约</vt:lpstr>
      <vt:lpstr>PowerPoint 演示文稿</vt:lpstr>
      <vt:lpstr>学习时间</vt:lpstr>
      <vt:lpstr>时间延迟神经网络</vt:lpstr>
      <vt:lpstr>递归网络</vt:lpstr>
      <vt:lpstr>按时间展开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lenovo</cp:lastModifiedBy>
  <cp:revision>321</cp:revision>
  <dcterms:created xsi:type="dcterms:W3CDTF">2005-01-24T14:46:28Z</dcterms:created>
  <dcterms:modified xsi:type="dcterms:W3CDTF">2022-12-07T03:10:21Z</dcterms:modified>
</cp:coreProperties>
</file>