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61" r:id="rId4"/>
    <p:sldId id="287" r:id="rId5"/>
    <p:sldId id="289" r:id="rId6"/>
    <p:sldId id="288" r:id="rId7"/>
    <p:sldId id="290" r:id="rId8"/>
    <p:sldId id="301" r:id="rId9"/>
    <p:sldId id="302" r:id="rId10"/>
    <p:sldId id="292" r:id="rId11"/>
    <p:sldId id="293" r:id="rId12"/>
    <p:sldId id="294" r:id="rId13"/>
    <p:sldId id="295" r:id="rId14"/>
    <p:sldId id="303" r:id="rId15"/>
    <p:sldId id="304" r:id="rId16"/>
    <p:sldId id="296" r:id="rId17"/>
    <p:sldId id="305" r:id="rId18"/>
    <p:sldId id="297" r:id="rId19"/>
    <p:sldId id="298" r:id="rId20"/>
    <p:sldId id="299" r:id="rId21"/>
    <p:sldId id="300" r:id="rId22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78" d="100"/>
          <a:sy n="78" d="100"/>
        </p:scale>
        <p:origin x="-146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NULL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9FBC7A1-5611-4885-9C6A-65005E5A02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024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7CD4355-98D6-4E10-B92A-ED4FF00E3E2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16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4355-98D6-4E10-B92A-ED4FF00E3E2B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33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FC9D-9D15-45BE-A15F-AC71BAD8CDB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89C-EAE1-4217-BE95-5A0D8F9784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A8A5-F1F8-4A5E-9DF9-DBA97BB89F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tr-TR" dirty="0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210-71C6-4AB2-92CC-A96B65609C9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D11-2F9E-4A4A-828F-51F0695335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D1E1-66F6-4E77-93A5-2A4F7545580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CA57-FC94-4931-B11A-2F2ACEF44B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405-7236-4FE9-A01B-229FC56EB2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8DC6-015F-4B3D-BE3B-5FAD708A3D8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CA00-C455-4D07-AD6F-44B603437ED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2A8F87-D051-4D9B-94F9-CCDD8C41D47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565094-E862-46FE-885C-8B286966E5F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1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/>
            </a:r>
            <a:br>
              <a:rPr lang="tr-TR" dirty="0"/>
            </a:br>
            <a:r>
              <a:rPr lang="zh-CN" altLang="en-US" dirty="0" smtClean="0"/>
              <a:t>机器学习</a:t>
            </a:r>
            <a:endParaRPr lang="tr-TR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1736" y="4357694"/>
            <a:ext cx="6019800" cy="176053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i="1" dirty="0"/>
              <a:t>南开大学</a:t>
            </a:r>
            <a:endParaRPr lang="en-US" altLang="zh-CN" sz="2400" i="1" dirty="0"/>
          </a:p>
          <a:p>
            <a:pPr>
              <a:lnSpc>
                <a:spcPct val="80000"/>
              </a:lnSpc>
            </a:pPr>
            <a:r>
              <a:rPr lang="zh-CN" altLang="en-US" sz="2400" i="1" smtClean="0"/>
              <a:t>计算机学院</a:t>
            </a:r>
            <a:endParaRPr lang="tr-TR" altLang="zh-CN" sz="24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DB39FC9D-9D15-45BE-A15F-AC71BAD8CDB1}" type="slidenum">
              <a:rPr lang="tr-TR" sz="1800">
                <a:solidFill>
                  <a:srgbClr val="FF0000"/>
                </a:solidFill>
              </a:rPr>
              <a:pPr/>
              <a:t>1</a:t>
            </a:fld>
            <a:endParaRPr lang="tr-TR" sz="18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085184"/>
            <a:ext cx="1451000" cy="14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VC </a:t>
            </a:r>
            <a:r>
              <a:rPr lang="zh-CN" altLang="en-US" dirty="0" smtClean="0"/>
              <a:t>维</a:t>
            </a:r>
            <a:endParaRPr lang="tr-TR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400" i="1" dirty="0"/>
              <a:t>N</a:t>
            </a:r>
            <a:r>
              <a:rPr lang="tr-TR" sz="2400" dirty="0"/>
              <a:t> </a:t>
            </a:r>
            <a:r>
              <a:rPr lang="zh-CN" altLang="en-US" sz="2400" dirty="0" smtClean="0"/>
              <a:t>个点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实例），具有</a:t>
            </a:r>
            <a:r>
              <a:rPr lang="tr-TR" sz="2400" dirty="0" smtClean="0"/>
              <a:t> </a:t>
            </a:r>
            <a:r>
              <a:rPr lang="tr-TR" sz="2400" dirty="0"/>
              <a:t>2</a:t>
            </a:r>
            <a:r>
              <a:rPr lang="tr-TR" sz="2400" i="1" baseline="30000" dirty="0"/>
              <a:t>N</a:t>
            </a:r>
            <a:r>
              <a:rPr lang="tr-TR" sz="2400" i="1" dirty="0"/>
              <a:t> </a:t>
            </a:r>
            <a:r>
              <a:rPr lang="zh-CN" altLang="en-US" sz="2400" dirty="0" smtClean="0"/>
              <a:t>种方法被标注为</a:t>
            </a:r>
            <a:r>
              <a:rPr lang="tr-TR" sz="2400" dirty="0" smtClean="0"/>
              <a:t> +/–</a:t>
            </a:r>
            <a:r>
              <a:rPr lang="zh-CN" altLang="en-US" sz="2400" dirty="0" smtClean="0"/>
              <a:t>，每种标注对应为一个学习问题。</a:t>
            </a:r>
            <a:endParaRPr lang="tr-TR" sz="2400" dirty="0"/>
          </a:p>
          <a:p>
            <a:r>
              <a:rPr lang="zh-CN" altLang="en-US" sz="2400" dirty="0" smtClean="0">
                <a:latin typeface="Lucida Calligraphy" pitchFamily="66" charset="0"/>
              </a:rPr>
              <a:t>若</a:t>
            </a:r>
            <a:r>
              <a:rPr lang="tr-TR" sz="2400" dirty="0" smtClean="0">
                <a:latin typeface="Lucida Calligraphy" pitchFamily="66" charset="0"/>
              </a:rPr>
              <a:t>H</a:t>
            </a:r>
            <a:r>
              <a:rPr lang="tr-TR" sz="2400" dirty="0" smtClean="0"/>
              <a:t> </a:t>
            </a:r>
            <a:r>
              <a:rPr lang="zh-CN" altLang="en-US" sz="2400" dirty="0" smtClean="0"/>
              <a:t>能打散</a:t>
            </a:r>
            <a:r>
              <a:rPr lang="tr-TR" sz="2400" dirty="0" smtClean="0"/>
              <a:t> </a:t>
            </a:r>
            <a:r>
              <a:rPr lang="tr-TR" sz="2400" i="1" dirty="0" smtClean="0"/>
              <a:t>N</a:t>
            </a:r>
            <a:r>
              <a:rPr lang="zh-CN" altLang="en-US" sz="2400" i="1" dirty="0" smtClean="0"/>
              <a:t>个点</a:t>
            </a:r>
            <a:r>
              <a:rPr lang="tr-TR" sz="2400" dirty="0" smtClean="0"/>
              <a:t> </a:t>
            </a:r>
            <a:r>
              <a:rPr lang="zh-CN" altLang="en-US" sz="2400" dirty="0" smtClean="0"/>
              <a:t>，则对于任意</a:t>
            </a:r>
            <a:endParaRPr lang="tr-TR" sz="2400" dirty="0"/>
          </a:p>
          <a:p>
            <a:pPr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zh-CN" altLang="en-US" sz="2400" dirty="0" smtClean="0"/>
              <a:t>一个学习问题，若存在</a:t>
            </a:r>
            <a:r>
              <a:rPr lang="tr-TR" sz="2400" dirty="0" smtClean="0"/>
              <a:t> </a:t>
            </a:r>
            <a:r>
              <a:rPr lang="tr-TR" sz="2400" i="1" dirty="0"/>
              <a:t>h </a:t>
            </a:r>
            <a:r>
              <a:rPr lang="tr-TR" sz="2400" dirty="0">
                <a:latin typeface="Symbol" pitchFamily="18" charset="2"/>
              </a:rPr>
              <a:t>Î</a:t>
            </a:r>
            <a:r>
              <a:rPr lang="tr-TR" sz="2400" dirty="0"/>
              <a:t> </a:t>
            </a:r>
            <a:r>
              <a:rPr lang="tr-TR" sz="2400" dirty="0">
                <a:latin typeface="Lucida Calligraphy" pitchFamily="66" charset="0"/>
              </a:rPr>
              <a:t>H</a:t>
            </a:r>
            <a:r>
              <a:rPr lang="tr-TR" sz="2400" dirty="0"/>
              <a:t> </a:t>
            </a:r>
            <a:r>
              <a:rPr lang="tr-TR" sz="2400" dirty="0" smtClean="0"/>
              <a:t> </a:t>
            </a:r>
            <a:endParaRPr lang="tr-TR" sz="2400" dirty="0"/>
          </a:p>
          <a:p>
            <a:pPr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zh-CN" altLang="en-US" sz="2400" dirty="0" smtClean="0"/>
              <a:t>可以无误差地将两种实例区分</a:t>
            </a:r>
            <a:endParaRPr lang="tr-TR" sz="2400" dirty="0"/>
          </a:p>
          <a:p>
            <a:pPr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zh-CN" altLang="en-US" sz="2400" dirty="0" smtClean="0"/>
              <a:t>开，则称可以打散（散列）此</a:t>
            </a:r>
            <a:endParaRPr lang="en-US" altLang="zh-CN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N</a:t>
            </a:r>
            <a:r>
              <a:rPr lang="zh-CN" altLang="en-US" sz="2400" dirty="0" smtClean="0"/>
              <a:t>个点。</a:t>
            </a:r>
            <a:endParaRPr lang="en-US" altLang="zh-CN" sz="2400" dirty="0" smtClean="0"/>
          </a:p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可以被</a:t>
            </a:r>
            <a:r>
              <a:rPr lang="en-US" altLang="zh-CN" sz="2400" dirty="0" smtClean="0">
                <a:latin typeface="Lucida Calligraphy" panose="03010101010101010101" pitchFamily="66" charset="0"/>
              </a:rPr>
              <a:t>H</a:t>
            </a:r>
            <a:r>
              <a:rPr lang="zh-CN" altLang="en-US" sz="2400" dirty="0" smtClean="0"/>
              <a:t>打散的点的最大数量称为</a:t>
            </a:r>
            <a:endParaRPr lang="en-US" altLang="zh-CN" sz="2400" dirty="0" smtClean="0"/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Lucida Calligraphy" panose="03010101010101010101" pitchFamily="66" charset="0"/>
              </a:rPr>
              <a:t>H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VC</a:t>
            </a:r>
            <a:r>
              <a:rPr lang="zh-CN" altLang="en-US" sz="2400" dirty="0" smtClean="0"/>
              <a:t>维：</a:t>
            </a:r>
            <a:r>
              <a:rPr lang="tr-TR" sz="2400" dirty="0" smtClean="0"/>
              <a:t>VC(</a:t>
            </a:r>
            <a:r>
              <a:rPr lang="tr-TR" sz="2400" dirty="0" smtClean="0">
                <a:latin typeface="Lucida Calligraphy" pitchFamily="66" charset="0"/>
              </a:rPr>
              <a:t>H </a:t>
            </a:r>
            <a:r>
              <a:rPr lang="tr-TR" sz="2400" dirty="0"/>
              <a:t>) = </a:t>
            </a:r>
            <a:r>
              <a:rPr lang="tr-TR" sz="2400" i="1" dirty="0"/>
              <a:t>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VC</a:t>
            </a:r>
            <a:r>
              <a:rPr lang="zh-CN" altLang="en-US" dirty="0" smtClean="0"/>
              <a:t>维可以度量假设</a:t>
            </a:r>
            <a:r>
              <a:rPr lang="en-US" altLang="zh-CN" dirty="0" smtClean="0">
                <a:latin typeface="Lucida Calligraphy" panose="03010101010101010101" pitchFamily="66" charset="0"/>
              </a:rPr>
              <a:t>H</a:t>
            </a:r>
            <a:r>
              <a:rPr lang="zh-CN" altLang="en-US" dirty="0" smtClean="0"/>
              <a:t>的学习能力</a:t>
            </a: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53172E8B-B100-44E8-A6FB-3C1D87C241FA}" type="slidenum">
              <a:rPr lang="tr-TR" sz="1800">
                <a:solidFill>
                  <a:srgbClr val="FF0000"/>
                </a:solidFill>
              </a:rPr>
              <a:pPr/>
              <a:t>10</a:t>
            </a:fld>
            <a:endParaRPr lang="tr-TR" sz="1800">
              <a:solidFill>
                <a:srgbClr val="FF0000"/>
              </a:solidFill>
            </a:endParaRP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5312" y="3284983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995936" y="6380608"/>
            <a:ext cx="4418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 dirty="0" smtClean="0">
                <a:solidFill>
                  <a:schemeClr val="accent1"/>
                </a:solidFill>
                <a:latin typeface="+mj-lt"/>
              </a:rPr>
              <a:t>一个与轴平等的长方形仅能打散</a:t>
            </a:r>
            <a:r>
              <a:rPr lang="en-US" altLang="zh-CN" sz="2000" i="1" dirty="0" smtClean="0">
                <a:solidFill>
                  <a:schemeClr val="accent1"/>
                </a:solidFill>
                <a:latin typeface="+mj-lt"/>
              </a:rPr>
              <a:t>4</a:t>
            </a:r>
            <a:r>
              <a:rPr lang="zh-CN" altLang="en-US" sz="2000" i="1" dirty="0" smtClean="0">
                <a:solidFill>
                  <a:schemeClr val="accent1"/>
                </a:solidFill>
                <a:latin typeface="+mj-lt"/>
              </a:rPr>
              <a:t>个点</a:t>
            </a:r>
            <a:endParaRPr lang="tr-TR" sz="2000" i="1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概率逼近正确学习</a:t>
            </a:r>
            <a:r>
              <a:rPr lang="tr-TR" dirty="0" smtClean="0"/>
              <a:t>(</a:t>
            </a:r>
            <a:r>
              <a:rPr lang="tr-TR" dirty="0"/>
              <a:t>PAC) Learning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需要多少实例</a:t>
            </a:r>
            <a:r>
              <a:rPr lang="tr-TR" sz="2000" dirty="0" smtClean="0"/>
              <a:t>, </a:t>
            </a:r>
            <a:r>
              <a:rPr lang="zh-CN" altLang="en-US" sz="2000" dirty="0" smtClean="0"/>
              <a:t>使得假设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的误差至多为</a:t>
            </a:r>
            <a:r>
              <a:rPr lang="tr-TR" sz="2000" dirty="0" smtClean="0"/>
              <a:t> </a:t>
            </a:r>
            <a:r>
              <a:rPr lang="tr-TR" altLang="zh-CN" sz="2000" dirty="0"/>
              <a:t>ε </a:t>
            </a:r>
            <a:r>
              <a:rPr lang="zh-CN" altLang="en-US" sz="2000" dirty="0" smtClean="0"/>
              <a:t>的概率至少为</a:t>
            </a:r>
            <a:r>
              <a:rPr lang="tr-TR" sz="2000" dirty="0" smtClean="0">
                <a:solidFill>
                  <a:schemeClr val="bg2"/>
                </a:solidFill>
              </a:rPr>
              <a:t>bability </a:t>
            </a:r>
            <a:r>
              <a:rPr lang="tr-TR" sz="2000" dirty="0">
                <a:solidFill>
                  <a:schemeClr val="bg2"/>
                </a:solidFill>
              </a:rPr>
              <a:t>at least</a:t>
            </a:r>
            <a:r>
              <a:rPr lang="tr-TR" sz="2000" dirty="0"/>
              <a:t> 1 ‒ </a:t>
            </a:r>
            <a:r>
              <a:rPr lang="tr-TR" sz="2000" dirty="0" smtClean="0"/>
              <a:t>δ</a:t>
            </a:r>
            <a:r>
              <a:rPr lang="zh-CN" altLang="en-US" sz="2000" dirty="0" smtClean="0"/>
              <a:t>（</a:t>
            </a:r>
            <a:r>
              <a:rPr lang="tr-TR" altLang="zh-CN" sz="2000" dirty="0"/>
              <a:t> </a:t>
            </a:r>
            <a:r>
              <a:rPr lang="tr-TR" altLang="zh-CN" sz="2000" dirty="0" smtClean="0"/>
              <a:t>δ</a:t>
            </a:r>
            <a:r>
              <a:rPr lang="tr-TR" altLang="zh-CN" sz="2000" dirty="0" smtClean="0">
                <a:sym typeface="Symbol"/>
              </a:rPr>
              <a:t></a:t>
            </a:r>
            <a:r>
              <a:rPr lang="en-US" altLang="zh-CN" sz="2000" dirty="0" smtClean="0">
                <a:sym typeface="Symbol"/>
              </a:rPr>
              <a:t>1/2, </a:t>
            </a:r>
            <a:r>
              <a:rPr lang="tr-TR" altLang="zh-CN" sz="2000" dirty="0" smtClean="0"/>
              <a:t>ε</a:t>
            </a:r>
            <a:r>
              <a:rPr lang="en-US" altLang="zh-CN" sz="2000" dirty="0" smtClean="0"/>
              <a:t>&gt;0)</a:t>
            </a:r>
            <a:r>
              <a:rPr lang="tr-TR" sz="2000" dirty="0" smtClean="0"/>
              <a:t> 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即</a:t>
            </a:r>
            <a:r>
              <a:rPr lang="en-US" altLang="zh-CN" sz="2000" dirty="0" smtClean="0"/>
              <a:t>P{</a:t>
            </a:r>
            <a:r>
              <a:rPr lang="en-US" altLang="zh-CN" sz="2000" dirty="0" err="1" smtClean="0"/>
              <a:t>C</a:t>
            </a:r>
            <a:r>
              <a:rPr lang="en-US" altLang="zh-CN" sz="2000" dirty="0" err="1" smtClean="0">
                <a:sym typeface="Symbol"/>
              </a:rPr>
              <a:t>h</a:t>
            </a:r>
            <a:r>
              <a:rPr lang="en-US" altLang="zh-CN" sz="2000" dirty="0" smtClean="0">
                <a:sym typeface="Symbol"/>
              </a:rPr>
              <a:t></a:t>
            </a:r>
            <a:r>
              <a:rPr lang="tr-TR" altLang="zh-CN" sz="2000" dirty="0"/>
              <a:t> </a:t>
            </a:r>
            <a:r>
              <a:rPr lang="tr-TR" altLang="zh-CN" sz="2000" dirty="0" smtClean="0"/>
              <a:t>ε</a:t>
            </a:r>
            <a:r>
              <a:rPr lang="en-US" altLang="zh-CN" sz="2000" dirty="0" smtClean="0"/>
              <a:t>}</a:t>
            </a:r>
            <a:r>
              <a:rPr lang="en-US" altLang="zh-CN" sz="2000" dirty="0" smtClean="0">
                <a:sym typeface="Symbol"/>
              </a:rPr>
              <a:t>1-</a:t>
            </a:r>
            <a:r>
              <a:rPr lang="tr-TR" altLang="zh-CN" sz="2000" dirty="0"/>
              <a:t> δ</a:t>
            </a:r>
            <a:r>
              <a:rPr lang="tr-TR" sz="2000" dirty="0" smtClean="0"/>
              <a:t>?</a:t>
            </a:r>
            <a:endParaRPr lang="tr-TR" sz="2000" dirty="0"/>
          </a:p>
          <a:p>
            <a:pPr>
              <a:buFont typeface="Wingdings" pitchFamily="2" charset="2"/>
              <a:buNone/>
            </a:pPr>
            <a:r>
              <a:rPr lang="tr-TR" sz="2000" dirty="0"/>
              <a:t>	(Blumer et al., 1989)</a:t>
            </a:r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r>
              <a:rPr lang="zh-CN" altLang="en-US" sz="1800" dirty="0" smtClean="0"/>
              <a:t>确保正例落入每条（导致错误）的概率</a:t>
            </a:r>
            <a:r>
              <a:rPr lang="tr-TR" sz="1800" dirty="0" smtClean="0"/>
              <a:t> </a:t>
            </a:r>
            <a:r>
              <a:rPr lang="tr-TR" sz="1800" dirty="0"/>
              <a:t>ε/4</a:t>
            </a:r>
          </a:p>
          <a:p>
            <a:r>
              <a:rPr lang="zh-CN" altLang="en-US" sz="1800" dirty="0" smtClean="0"/>
              <a:t>随机抽取的实例不在某条中的概率为</a:t>
            </a:r>
            <a:r>
              <a:rPr lang="tr-TR" sz="1800" dirty="0" smtClean="0"/>
              <a:t>1</a:t>
            </a:r>
            <a:r>
              <a:rPr lang="tr-TR" sz="1800" dirty="0"/>
              <a:t>‒ ε/4</a:t>
            </a:r>
          </a:p>
          <a:p>
            <a:r>
              <a:rPr lang="zh-CN" altLang="en-US" sz="1800" dirty="0" smtClean="0"/>
              <a:t>所有</a:t>
            </a:r>
            <a:r>
              <a:rPr lang="tr-TR" sz="1800" dirty="0" smtClean="0"/>
              <a:t> </a:t>
            </a:r>
            <a:r>
              <a:rPr lang="tr-TR" sz="1800" i="1" dirty="0"/>
              <a:t>N</a:t>
            </a:r>
            <a:r>
              <a:rPr lang="tr-TR" sz="1800" dirty="0"/>
              <a:t> </a:t>
            </a:r>
            <a:r>
              <a:rPr lang="zh-CN" altLang="en-US" sz="1800" dirty="0" smtClean="0"/>
              <a:t>实例不在此条中的概率为</a:t>
            </a:r>
            <a:r>
              <a:rPr lang="tr-TR" sz="1800" dirty="0" smtClean="0"/>
              <a:t> </a:t>
            </a:r>
            <a:r>
              <a:rPr lang="tr-TR" sz="1800" dirty="0"/>
              <a:t>(1 ‒ ε/4)</a:t>
            </a:r>
            <a:r>
              <a:rPr lang="tr-TR" sz="1800" i="1" baseline="30000" dirty="0"/>
              <a:t>N</a:t>
            </a:r>
          </a:p>
          <a:p>
            <a:r>
              <a:rPr lang="zh-CN" altLang="en-US" sz="1800" dirty="0" smtClean="0"/>
              <a:t>所有</a:t>
            </a:r>
            <a:r>
              <a:rPr lang="tr-TR" sz="1800" dirty="0" smtClean="0"/>
              <a:t> </a:t>
            </a:r>
            <a:r>
              <a:rPr lang="tr-TR" sz="1800" i="1" dirty="0"/>
              <a:t>N</a:t>
            </a:r>
            <a:r>
              <a:rPr lang="tr-TR" sz="1800" dirty="0"/>
              <a:t> </a:t>
            </a:r>
            <a:r>
              <a:rPr lang="zh-CN" altLang="en-US" sz="1800" dirty="0" smtClean="0"/>
              <a:t>实例不在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个条中的概率为</a:t>
            </a:r>
            <a:r>
              <a:rPr lang="tr-TR" sz="1800" dirty="0" smtClean="0"/>
              <a:t>4(1 </a:t>
            </a:r>
            <a:r>
              <a:rPr lang="tr-TR" sz="1800" dirty="0"/>
              <a:t>‒ </a:t>
            </a:r>
            <a:r>
              <a:rPr lang="tr-TR" sz="1800" i="1" dirty="0"/>
              <a:t>ε</a:t>
            </a:r>
            <a:r>
              <a:rPr lang="tr-TR" sz="1800" dirty="0"/>
              <a:t>/4)</a:t>
            </a:r>
            <a:r>
              <a:rPr lang="tr-TR" sz="1800" i="1" baseline="30000" dirty="0"/>
              <a:t>N</a:t>
            </a:r>
          </a:p>
          <a:p>
            <a:r>
              <a:rPr lang="zh-CN" altLang="en-US" sz="1800" dirty="0" smtClean="0"/>
              <a:t>我们希望</a:t>
            </a:r>
            <a:r>
              <a:rPr lang="tr-TR" sz="1800" dirty="0" smtClean="0"/>
              <a:t>4(1 </a:t>
            </a:r>
            <a:r>
              <a:rPr lang="tr-TR" sz="1800" dirty="0"/>
              <a:t>‒ ε/4)</a:t>
            </a:r>
            <a:r>
              <a:rPr lang="tr-TR" sz="1800" i="1" baseline="30000" dirty="0"/>
              <a:t>N</a:t>
            </a:r>
            <a:r>
              <a:rPr lang="tr-TR" sz="1800" dirty="0"/>
              <a:t> ≤ </a:t>
            </a:r>
            <a:r>
              <a:rPr lang="tr-TR" sz="1800" dirty="0" smtClean="0"/>
              <a:t>δ</a:t>
            </a:r>
            <a:r>
              <a:rPr lang="en-US" sz="1800" dirty="0" smtClean="0"/>
              <a:t>(</a:t>
            </a:r>
            <a:r>
              <a:rPr lang="zh-CN" altLang="en-US" sz="1800" dirty="0"/>
              <a:t>即</a:t>
            </a:r>
            <a:r>
              <a:rPr lang="en-US" altLang="zh-CN" sz="1800" dirty="0"/>
              <a:t>1-</a:t>
            </a:r>
            <a:r>
              <a:rPr lang="tr-TR" altLang="zh-CN" sz="1800" dirty="0"/>
              <a:t> 4(1 ‒ ε/4)</a:t>
            </a:r>
            <a:r>
              <a:rPr lang="tr-TR" altLang="zh-CN" sz="1800" i="1" baseline="30000" dirty="0"/>
              <a:t>N</a:t>
            </a:r>
            <a:r>
              <a:rPr lang="tr-TR" altLang="zh-CN" sz="1800" dirty="0"/>
              <a:t> </a:t>
            </a:r>
            <a:r>
              <a:rPr lang="tr-TR" altLang="zh-CN" sz="1800" dirty="0">
                <a:sym typeface="Symbol"/>
              </a:rPr>
              <a:t></a:t>
            </a:r>
            <a:r>
              <a:rPr lang="en-US" altLang="zh-CN" sz="1800" dirty="0">
                <a:sym typeface="Symbol"/>
              </a:rPr>
              <a:t>1-</a:t>
            </a:r>
            <a:r>
              <a:rPr lang="tr-TR" altLang="zh-CN" sz="1800" dirty="0"/>
              <a:t> δ </a:t>
            </a:r>
            <a:r>
              <a:rPr lang="en-US" sz="1800" dirty="0" smtClean="0"/>
              <a:t>)</a:t>
            </a:r>
            <a:r>
              <a:rPr lang="tr-TR" sz="1800" dirty="0" smtClean="0"/>
              <a:t> 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因</a:t>
            </a:r>
            <a:r>
              <a:rPr lang="tr-TR" sz="1800" dirty="0" smtClean="0"/>
              <a:t> </a:t>
            </a:r>
            <a:r>
              <a:rPr lang="tr-TR" sz="1800" dirty="0"/>
              <a:t>(1 ‒ x)≤exp( ‒ x)</a:t>
            </a:r>
            <a:endParaRPr lang="tr-TR" sz="1800" baseline="30000" dirty="0"/>
          </a:p>
          <a:p>
            <a:r>
              <a:rPr lang="zh-CN" altLang="en-US" sz="1800" dirty="0" smtClean="0"/>
              <a:t>则有</a:t>
            </a:r>
            <a:r>
              <a:rPr lang="tr-TR" sz="1800" dirty="0" smtClean="0"/>
              <a:t>4exp</a:t>
            </a:r>
            <a:r>
              <a:rPr lang="tr-TR" sz="1800" dirty="0"/>
              <a:t>(‒ ε</a:t>
            </a:r>
            <a:r>
              <a:rPr lang="tr-TR" sz="1800" i="1" dirty="0"/>
              <a:t>N</a:t>
            </a:r>
            <a:r>
              <a:rPr lang="tr-TR" sz="1800" dirty="0"/>
              <a:t>/4) ≤ </a:t>
            </a:r>
            <a:r>
              <a:rPr lang="tr-TR" sz="1800" dirty="0" smtClean="0"/>
              <a:t>δ</a:t>
            </a:r>
            <a:r>
              <a:rPr lang="zh-CN" altLang="en-US" sz="1800" dirty="0" smtClean="0"/>
              <a:t>，可得</a:t>
            </a:r>
            <a:r>
              <a:rPr lang="tr-TR" sz="1800" dirty="0" smtClean="0"/>
              <a:t> </a:t>
            </a:r>
            <a:r>
              <a:rPr lang="tr-TR" sz="1800" i="1" dirty="0"/>
              <a:t>N</a:t>
            </a:r>
            <a:r>
              <a:rPr lang="tr-TR" sz="1800" dirty="0"/>
              <a:t> ≥ (4/ε)log(4/δ</a:t>
            </a:r>
            <a:r>
              <a:rPr lang="tr-TR" sz="1800" dirty="0" smtClean="0"/>
              <a:t>)</a:t>
            </a:r>
            <a:endParaRPr lang="en-US" sz="1800" dirty="0" smtClean="0"/>
          </a:p>
          <a:p>
            <a:endParaRPr lang="en-US" sz="1800" dirty="0"/>
          </a:p>
          <a:p>
            <a:r>
              <a:rPr lang="zh-CN" altLang="en-US" sz="1800" dirty="0" smtClean="0"/>
              <a:t>这样，只要从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中取</a:t>
            </a:r>
            <a:r>
              <a:rPr lang="tr-TR" altLang="zh-CN" sz="1800" dirty="0"/>
              <a:t>≥ (4/ε)log(4/δ</a:t>
            </a:r>
            <a:r>
              <a:rPr lang="tr-TR" altLang="zh-CN" sz="1800" dirty="0" smtClean="0"/>
              <a:t>)</a:t>
            </a:r>
            <a:r>
              <a:rPr lang="zh-CN" altLang="en-US" sz="1800" dirty="0" smtClean="0"/>
              <a:t>个独立样本，用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矩形为假设</a:t>
            </a:r>
            <a:r>
              <a:rPr lang="en-US" altLang="zh-CN" sz="1800" dirty="0" smtClean="0"/>
              <a:t>h,</a:t>
            </a:r>
            <a:r>
              <a:rPr lang="zh-CN" altLang="en-US" sz="1800" dirty="0" smtClean="0"/>
              <a:t>则在置信概率为</a:t>
            </a:r>
            <a:r>
              <a:rPr lang="en-US" altLang="zh-CN" sz="1800" dirty="0" smtClean="0"/>
              <a:t>1-</a:t>
            </a:r>
            <a:r>
              <a:rPr lang="tr-TR" altLang="zh-CN" sz="1800" dirty="0"/>
              <a:t> δ</a:t>
            </a:r>
            <a:r>
              <a:rPr lang="zh-CN" altLang="en-US" sz="1800" dirty="0" smtClean="0"/>
              <a:t>的情况下，一个给定点被误分的的错误概率最多为</a:t>
            </a:r>
            <a:r>
              <a:rPr lang="tr-TR" altLang="zh-CN" sz="1800" dirty="0"/>
              <a:t>ε</a:t>
            </a:r>
            <a:endParaRPr lang="tr-TR" sz="18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AE07A151-C605-45FE-A0D0-184A34F3C27A}" type="slidenum">
              <a:rPr lang="tr-TR" sz="1800">
                <a:solidFill>
                  <a:srgbClr val="FF0000"/>
                </a:solidFill>
              </a:rPr>
              <a:pPr/>
              <a:t>11</a:t>
            </a:fld>
            <a:endParaRPr lang="tr-TR" sz="1800">
              <a:solidFill>
                <a:srgbClr val="FF0000"/>
              </a:solidFill>
            </a:endParaRP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276872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噪声与模型复杂性</a:t>
            </a:r>
            <a:endParaRPr lang="tr-TR" dirty="0"/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使用简单的假设，因为</a:t>
            </a:r>
            <a:endParaRPr lang="en-US" altLang="zh-CN" sz="2000" dirty="0" smtClean="0"/>
          </a:p>
          <a:p>
            <a:r>
              <a:rPr lang="zh-CN" altLang="en-US" sz="2000" dirty="0" smtClean="0"/>
              <a:t>易于使用</a:t>
            </a:r>
            <a:endParaRPr lang="tr-TR" sz="2000" dirty="0"/>
          </a:p>
          <a:p>
            <a:pPr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tr-TR" sz="2000" dirty="0" smtClean="0"/>
              <a:t>(</a:t>
            </a:r>
            <a:r>
              <a:rPr lang="zh-CN" altLang="en-US" sz="2000" dirty="0" smtClean="0"/>
              <a:t>计算复杂性低</a:t>
            </a:r>
            <a:r>
              <a:rPr lang="tr-TR" sz="2000" dirty="0" smtClean="0"/>
              <a:t>)</a:t>
            </a:r>
            <a:endParaRPr lang="tr-TR" sz="2000" dirty="0"/>
          </a:p>
          <a:p>
            <a:r>
              <a:rPr lang="zh-CN" altLang="en-US" sz="2000" dirty="0" smtClean="0"/>
              <a:t>易于训练</a:t>
            </a:r>
            <a:r>
              <a:rPr lang="tr-TR" sz="2000" dirty="0" smtClean="0"/>
              <a:t>(</a:t>
            </a:r>
            <a:r>
              <a:rPr lang="zh-CN" altLang="en-US" sz="2000" dirty="0" smtClean="0"/>
              <a:t>空间复杂性低</a:t>
            </a:r>
            <a:r>
              <a:rPr lang="tr-TR" sz="2000" dirty="0" smtClean="0"/>
              <a:t>)</a:t>
            </a:r>
            <a:endParaRPr lang="tr-TR" sz="2000" dirty="0"/>
          </a:p>
          <a:p>
            <a:r>
              <a:rPr lang="zh-CN" altLang="en-US" sz="2000" dirty="0" smtClean="0"/>
              <a:t>易于解释</a:t>
            </a:r>
            <a:endParaRPr lang="tr-TR" sz="2000" dirty="0" smtClean="0"/>
          </a:p>
          <a:p>
            <a:r>
              <a:rPr lang="zh-CN" altLang="en-US" sz="2000" dirty="0" smtClean="0"/>
              <a:t>泛</a:t>
            </a:r>
            <a:r>
              <a:rPr lang="zh-CN" altLang="en-US" sz="2000" dirty="0"/>
              <a:t>化</a:t>
            </a:r>
            <a:r>
              <a:rPr lang="zh-CN" altLang="en-US" sz="2000" dirty="0" smtClean="0"/>
              <a:t>能力强</a:t>
            </a:r>
            <a:r>
              <a:rPr lang="tr-TR" sz="2000" dirty="0" smtClean="0"/>
              <a:t>(Occam’s razor</a:t>
            </a:r>
            <a:r>
              <a:rPr lang="zh-CN" altLang="en-US" sz="2000" dirty="0" smtClean="0"/>
              <a:t>，奥克姆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剃刀规则，如无必要，勿增复杂性</a:t>
            </a:r>
            <a:r>
              <a:rPr lang="tr-TR" sz="2000" dirty="0" smtClean="0"/>
              <a:t>)</a:t>
            </a:r>
            <a:endParaRPr lang="tr-TR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8A69A90D-68B4-44BD-B5BA-4D595A9E4370}" type="slidenum">
              <a:rPr lang="tr-TR" sz="1800">
                <a:solidFill>
                  <a:srgbClr val="FF0000"/>
                </a:solidFill>
              </a:rPr>
              <a:pPr/>
              <a:t>12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学习多类</a:t>
            </a:r>
            <a:r>
              <a:rPr lang="tr-TR" dirty="0" smtClean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5575300" y="1412875"/>
          <a:ext cx="1881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7" name="Equation" r:id="rId4" imgW="863280" imgH="241200" progId="Equation.3">
                  <p:embed/>
                </p:oleObj>
              </mc:Choice>
              <mc:Fallback>
                <p:oleObj name="Equation" r:id="rId4" imgW="86328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412875"/>
                        <a:ext cx="18811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16600" y="2009775"/>
          <a:ext cx="2620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8" name="Equation" r:id="rId6" imgW="1333440" imgH="507960" progId="Equation.3">
                  <p:embed/>
                </p:oleObj>
              </mc:Choice>
              <mc:Fallback>
                <p:oleObj name="Equation" r:id="rId6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009775"/>
                        <a:ext cx="2620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00932224"/>
              </p:ext>
            </p:extLst>
          </p:nvPr>
        </p:nvGraphicFramePr>
        <p:xfrm>
          <a:off x="5580112" y="4582917"/>
          <a:ext cx="3241425" cy="107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9" name="Equation" r:id="rId8" imgW="1536480" imgH="507960" progId="Equation.3">
                  <p:embed/>
                </p:oleObj>
              </mc:Choice>
              <mc:Fallback>
                <p:oleObj name="Equation" r:id="rId8" imgW="1536480" imgH="5079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582917"/>
                        <a:ext cx="3241425" cy="1071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C51555BC-930B-4076-A8BF-A2F2FB6FDEDE}" type="slidenum">
              <a:rPr lang="tr-TR" sz="1800">
                <a:solidFill>
                  <a:srgbClr val="FF0000"/>
                </a:solidFill>
              </a:rPr>
              <a:pPr/>
              <a:t>13</a:t>
            </a:fld>
            <a:endParaRPr lang="tr-TR" sz="1800" dirty="0">
              <a:solidFill>
                <a:srgbClr val="FF0000"/>
              </a:solidFill>
            </a:endParaRPr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434330" y="3362326"/>
            <a:ext cx="370967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1" dirty="0" smtClean="0">
                <a:latin typeface="Calibri" pitchFamily="34" charset="0"/>
                <a:cs typeface="Calibri" pitchFamily="34" charset="0"/>
              </a:rPr>
              <a:t>每一类与其他类看作一个</a:t>
            </a:r>
            <a:endParaRPr lang="en-US" altLang="zh-CN" sz="24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i="1" dirty="0" smtClean="0">
                <a:latin typeface="Calibri" pitchFamily="34" charset="0"/>
                <a:cs typeface="Calibri" pitchFamily="34" charset="0"/>
              </a:rPr>
              <a:t>两类问题。要学习</a:t>
            </a:r>
            <a:r>
              <a:rPr lang="en-US" altLang="zh-CN" sz="2400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zh-CN" altLang="en-US" sz="2400" i="1" dirty="0" smtClean="0">
                <a:latin typeface="Calibri" pitchFamily="34" charset="0"/>
                <a:cs typeface="Calibri" pitchFamily="34" charset="0"/>
              </a:rPr>
              <a:t>个假设</a:t>
            </a:r>
            <a:endParaRPr lang="en-US" altLang="zh-CN" sz="24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400" i="1" dirty="0" smtClean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学习多类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35480"/>
            <a:ext cx="8229600" cy="4157816"/>
          </a:xfrm>
        </p:spPr>
        <p:txBody>
          <a:bodyPr vert="horz">
            <a:normAutofit lnSpcReduction="10000"/>
          </a:bodyPr>
          <a:lstStyle/>
          <a:p>
            <a:r>
              <a:rPr lang="zh-CN" altLang="en-US" sz="2400" dirty="0" smtClean="0"/>
              <a:t>整体的经验误差是所有假设在所有实例上的预测误差之和，即：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zh-CN" altLang="en-US" sz="2400" dirty="0" smtClean="0"/>
              <a:t>理想情况下，对于一个给定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，只有一个假设输出为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。当没有（落在各假设之外）或有多个假设（多个假设的相交区）输出为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时，分类器无法给出明确的分类，应该拒绝这种情况。</a:t>
            </a:r>
            <a:endParaRPr lang="en-US" altLang="zh-CN" sz="2400" dirty="0" smtClean="0"/>
          </a:p>
          <a:p>
            <a:r>
              <a:rPr lang="zh-CN" altLang="en-US" sz="2400" dirty="0" smtClean="0"/>
              <a:t>可以为每个类（如，正、负例）学习一个假设，这样实例在两种假设外时，可以判为其他。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如果所有类均相似，可以使用相同假设（如：矩形），如果不相似，也可以使用不同的假设（复杂化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不利）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6332189C-EAE1-4217-BE95-5A0D8F9784D1}" type="slidenum">
              <a:rPr lang="tr-TR" sz="1800">
                <a:solidFill>
                  <a:srgbClr val="FF0000"/>
                </a:solidFill>
              </a:rPr>
              <a:pPr/>
              <a:t>14</a:t>
            </a:fld>
            <a:endParaRPr lang="tr-TR" sz="180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56868719"/>
              </p:ext>
            </p:extLst>
          </p:nvPr>
        </p:nvGraphicFramePr>
        <p:xfrm>
          <a:off x="1547664" y="2276872"/>
          <a:ext cx="5330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4" name="公式" r:id="rId3" imgW="2527200" imgH="444240" progId="Equation.3">
                  <p:embed/>
                </p:oleObj>
              </mc:Choice>
              <mc:Fallback>
                <p:oleObj name="公式" r:id="rId3" imgW="2527200" imgH="444240" progId="Equation.3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5330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3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回归分析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分类问题是给定一个输入，所产生的输出是一个布尔值。</a:t>
            </a:r>
            <a:endParaRPr lang="en-US" altLang="zh-CN" dirty="0" smtClean="0"/>
          </a:p>
          <a:p>
            <a:r>
              <a:rPr lang="zh-CN" altLang="en-US" dirty="0" smtClean="0"/>
              <a:t>回归分析中，输出是一个数值型的值。所要学习的不是一个类</a:t>
            </a:r>
            <a:r>
              <a:rPr lang="en-US" altLang="zh-CN" dirty="0" smtClean="0"/>
              <a:t>C,</a:t>
            </a:r>
            <a:r>
              <a:rPr lang="zh-CN" altLang="en-US" dirty="0" smtClean="0"/>
              <a:t>而是一个连续函数。</a:t>
            </a:r>
            <a:endParaRPr lang="en-US" altLang="zh-CN" dirty="0" smtClean="0"/>
          </a:p>
          <a:p>
            <a:r>
              <a:rPr lang="zh-CN" altLang="en-US" dirty="0" smtClean="0"/>
              <a:t>回归分析中，也是给出训练数据</a:t>
            </a:r>
            <a:endParaRPr lang="en-US" altLang="zh-CN" dirty="0" smtClean="0"/>
          </a:p>
          <a:p>
            <a:r>
              <a:rPr lang="zh-CN" altLang="en-US" dirty="0" smtClean="0"/>
              <a:t>如果不存噪声，则为插值问题，我们希望通过给定数据，找到</a:t>
            </a:r>
            <a:r>
              <a:rPr lang="zh-CN" altLang="en-US" dirty="0" smtClean="0"/>
              <a:t>函数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), </a:t>
            </a:r>
            <a:r>
              <a:rPr lang="zh-CN" altLang="en-US" dirty="0" smtClean="0"/>
              <a:t>使得，</a:t>
            </a:r>
            <a:endParaRPr lang="en-US" altLang="zh-CN" dirty="0" smtClean="0"/>
          </a:p>
          <a:p>
            <a:r>
              <a:rPr lang="zh-CN" altLang="en-US" dirty="0" smtClean="0"/>
              <a:t>在回归分析中，噪声加到未知函数的输出上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6332189C-EAE1-4217-BE95-5A0D8F9784D1}" type="slidenum">
              <a:rPr lang="tr-TR" sz="1800">
                <a:solidFill>
                  <a:srgbClr val="FF0000"/>
                </a:solidFill>
              </a:rPr>
              <a:pPr/>
              <a:t>15</a:t>
            </a:fld>
            <a:endParaRPr lang="tr-TR" sz="180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68754"/>
              </p:ext>
            </p:extLst>
          </p:nvPr>
        </p:nvGraphicFramePr>
        <p:xfrm>
          <a:off x="5434012" y="3501008"/>
          <a:ext cx="37099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0" name="公式" r:id="rId3" imgW="1625400" imgH="291960" progId="Equation.3">
                  <p:embed/>
                </p:oleObj>
              </mc:Choice>
              <mc:Fallback>
                <p:oleObj name="公式" r:id="rId3" imgW="1625400" imgH="2919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2" y="3501008"/>
                        <a:ext cx="37099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108018"/>
              </p:ext>
            </p:extLst>
          </p:nvPr>
        </p:nvGraphicFramePr>
        <p:xfrm>
          <a:off x="4860032" y="4581128"/>
          <a:ext cx="17668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1" name="公式" r:id="rId5" imgW="774360" imgH="241200" progId="Equation.3">
                  <p:embed/>
                </p:oleObj>
              </mc:Choice>
              <mc:Fallback>
                <p:oleObj name="公式" r:id="rId5" imgW="774360" imgH="241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581128"/>
                        <a:ext cx="17668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412875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回归</a:t>
            </a:r>
            <a:endParaRPr lang="tr-TR" dirty="0"/>
          </a:p>
        </p:txBody>
      </p:sp>
      <p:graphicFrame>
        <p:nvGraphicFramePr>
          <p:cNvPr id="123945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0" name="Equation" r:id="rId4" imgW="952200" imgH="215640" progId="Equation.3">
                  <p:embed/>
                </p:oleObj>
              </mc:Choice>
              <mc:Fallback>
                <p:oleObj name="Equation" r:id="rId4" imgW="952200" imgH="2156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205038"/>
                        <a:ext cx="1933575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38850" y="2794000"/>
          <a:ext cx="2848745" cy="49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1" name="Equation" r:id="rId6" imgW="1396800" imgH="241200" progId="Equation.3">
                  <p:embed/>
                </p:oleObj>
              </mc:Choice>
              <mc:Fallback>
                <p:oleObj name="Equation" r:id="rId6" imgW="1396800" imgH="24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794000"/>
                        <a:ext cx="2848745" cy="4921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1" name="Object 3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37646496"/>
              </p:ext>
            </p:extLst>
          </p:nvPr>
        </p:nvGraphicFramePr>
        <p:xfrm>
          <a:off x="611560" y="4333849"/>
          <a:ext cx="35417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2" name="Equation" r:id="rId8" imgW="1663560" imgH="431640" progId="Equation.3">
                  <p:embed/>
                </p:oleObj>
              </mc:Choice>
              <mc:Fallback>
                <p:oleObj name="Equation" r:id="rId8" imgW="1663560" imgH="431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33849"/>
                        <a:ext cx="3541712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46C3B7E8-76BE-4C0C-B1F0-65BB59E694E5}" type="slidenum">
              <a:rPr lang="tr-TR" sz="1800">
                <a:solidFill>
                  <a:srgbClr val="FF0000"/>
                </a:solidFill>
              </a:rPr>
              <a:pPr/>
              <a:t>16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253470"/>
              </p:ext>
            </p:extLst>
          </p:nvPr>
        </p:nvGraphicFramePr>
        <p:xfrm>
          <a:off x="593371" y="5291137"/>
          <a:ext cx="54911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3" name="Equation" r:id="rId10" imgW="2323800" imgH="431640" progId="Equation.3">
                  <p:embed/>
                </p:oleObj>
              </mc:Choice>
              <mc:Fallback>
                <p:oleObj name="Equation" r:id="rId10" imgW="2323800" imgH="4316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71" y="5291137"/>
                        <a:ext cx="5491163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36116"/>
              </p:ext>
            </p:extLst>
          </p:nvPr>
        </p:nvGraphicFramePr>
        <p:xfrm>
          <a:off x="571501" y="1314400"/>
          <a:ext cx="1912937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4" name="Equation" r:id="rId12" imgW="838080" imgH="761760" progId="Equation.3">
                  <p:embed/>
                </p:oleObj>
              </mc:Choice>
              <mc:Fallback>
                <p:oleObj name="Equation" r:id="rId12" imgW="838080" imgH="7617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1" y="1314400"/>
                        <a:ext cx="1912937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3045952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回归分析希望通过模型</a:t>
            </a:r>
            <a:r>
              <a:rPr lang="en-US" altLang="zh-CN" sz="2000" dirty="0" smtClean="0"/>
              <a:t>g(x)</a:t>
            </a:r>
            <a:r>
              <a:rPr lang="zh-CN" altLang="en-US" sz="2000" dirty="0" smtClean="0"/>
              <a:t>来逼近输出，使得误差最小。误差可为：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6308725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可以通过求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关于</a:t>
            </a:r>
            <a:r>
              <a:rPr lang="en-US" altLang="zh-CN" sz="2000" dirty="0" smtClean="0"/>
              <a:t>w</a:t>
            </a:r>
            <a:r>
              <a:rPr lang="en-US" altLang="zh-CN" sz="1100" dirty="0" smtClean="0"/>
              <a:t>1</a:t>
            </a:r>
            <a:r>
              <a:rPr lang="en-US" altLang="zh-CN" sz="2000" dirty="0" smtClean="0"/>
              <a:t>,w</a:t>
            </a:r>
            <a:r>
              <a:rPr lang="en-US" altLang="zh-CN" sz="1200" dirty="0" smtClean="0"/>
              <a:t>0</a:t>
            </a:r>
            <a:r>
              <a:rPr lang="zh-CN" altLang="en-US" sz="2000" dirty="0" smtClean="0"/>
              <a:t>的偏导，令偏导为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求出</a:t>
            </a:r>
            <a:r>
              <a:rPr lang="en-US" altLang="zh-CN" sz="2000" dirty="0" smtClean="0"/>
              <a:t>w</a:t>
            </a:r>
            <a:r>
              <a:rPr lang="en-US" altLang="zh-CN" sz="1200" dirty="0" smtClean="0"/>
              <a:t>1</a:t>
            </a:r>
            <a:r>
              <a:rPr lang="en-US" altLang="zh-CN" sz="2000" dirty="0" smtClean="0"/>
              <a:t>,w</a:t>
            </a:r>
            <a:r>
              <a:rPr lang="en-US" altLang="zh-CN" sz="1400" dirty="0" smtClean="0"/>
              <a:t>0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DAC0D210-71C6-4AB2-92CC-A96B65609C9A}" type="slidenum">
              <a:rPr lang="tr-TR" sz="1800">
                <a:solidFill>
                  <a:srgbClr val="FF0000"/>
                </a:solidFill>
              </a:rPr>
              <a:pPr/>
              <a:t>17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回归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457200" y="5301208"/>
                <a:ext cx="8229600" cy="102339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dirty="0" smtClean="0"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/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dirty="0" smtClean="0"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/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𝑁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01208"/>
                <a:ext cx="8229600" cy="1023392"/>
              </a:xfrm>
              <a:prstGeom prst="rect">
                <a:avLst/>
              </a:prstGeom>
              <a:blipFill rotWithShape="1">
                <a:blip r:embed="rId2"/>
                <a:stretch>
                  <a:fillRect l="-889" t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2060848"/>
                <a:ext cx="3879203" cy="1176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𝑥𝑟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60848"/>
                <a:ext cx="3879203" cy="11760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91680" y="3541983"/>
                <a:ext cx="26946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541983"/>
                <a:ext cx="269464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3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模型选择与泛化</a:t>
            </a:r>
            <a:endParaRPr lang="tr-TR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学习是一个不适定问题，因为数据总是不充分的，无法找到唯一解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为从已有数据中得到唯一解，引入归纳偏倚（为了使学习成为可能所做的假设集）。假定一个假设类</a:t>
            </a:r>
            <a:r>
              <a:rPr lang="tr-TR" dirty="0" smtClean="0">
                <a:solidFill>
                  <a:schemeClr val="tx1"/>
                </a:solidFill>
                <a:latin typeface="Lucida Calligraphy" pitchFamily="66" charset="0"/>
              </a:rPr>
              <a:t>H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就是引入了归纳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偏倚（矩形是一种归纳偏倚，最紧凑的矩形是另一种归纳偏倚）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每种归纳偏倚的学习能力有限，使用更复杂的假设类，学习能力可能会更大，但其假设也会更复杂。没有归纳偏倚学习将不可能实现，问题会变成如何选择正确的偏倚，这即称为模型选择。</a:t>
            </a:r>
            <a:endParaRPr lang="tr-TR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泛化</a:t>
            </a:r>
            <a:r>
              <a:rPr lang="tr-TR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机器学习的目标是预测新实例，即学习的目的是为了使模型在输入之外的数据能给出正确的。训练的模型在多大程度上对新的数据给出正确预测称为泛化能力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过拟合</a:t>
            </a:r>
            <a:r>
              <a:rPr lang="tr-TR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假设类</a:t>
            </a:r>
            <a:r>
              <a:rPr lang="tr-TR" dirty="0" smtClean="0">
                <a:solidFill>
                  <a:schemeClr val="tx1"/>
                </a:solidFill>
                <a:latin typeface="Lucida Calligraphy" pitchFamily="66" charset="0"/>
              </a:rPr>
              <a:t>H</a:t>
            </a:r>
            <a:r>
              <a:rPr lang="tr-TR" dirty="0" smtClean="0"/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比实际的类更复杂，则称为过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拟合（会导致对误差的拟合）</a:t>
            </a:r>
            <a:endParaRPr lang="tr-TR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欠拟合</a:t>
            </a:r>
            <a:r>
              <a:rPr lang="tr-TR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假设类</a:t>
            </a:r>
            <a:r>
              <a:rPr lang="tr-TR" dirty="0">
                <a:solidFill>
                  <a:schemeClr val="tx1"/>
                </a:solidFill>
                <a:latin typeface="Lucida Calligraphy" pitchFamily="66" charset="0"/>
              </a:rPr>
              <a:t>H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比实际类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或函数</a:t>
            </a:r>
            <a:r>
              <a:rPr lang="tr-TR" i="1" dirty="0">
                <a:solidFill>
                  <a:schemeClr val="tx1"/>
                </a:solidFill>
                <a:latin typeface="+mn-ea"/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简单，则称其为欠拟合</a:t>
            </a:r>
            <a:endParaRPr lang="tr-T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48D26EC8-C52F-40DA-B769-489166C0D70A}" type="slidenum">
              <a:rPr lang="tr-TR" sz="1800">
                <a:solidFill>
                  <a:srgbClr val="FF0000"/>
                </a:solidFill>
              </a:rPr>
              <a:pPr/>
              <a:t>18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三元权衡</a:t>
            </a:r>
            <a:endParaRPr lang="tr-TR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在所有由实例数据训练的学习算法中，存在一个以下三种元素之间的平衡</a:t>
            </a:r>
            <a:r>
              <a:rPr lang="tr-T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tr-TR" dirty="0" smtClean="0"/>
              <a:t>(</a:t>
            </a:r>
            <a:r>
              <a:rPr lang="tr-TR" dirty="0"/>
              <a:t>Dietterich,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假设</a:t>
            </a:r>
            <a:r>
              <a:rPr lang="tr-TR" sz="2400" dirty="0" smtClean="0">
                <a:solidFill>
                  <a:schemeClr val="tx1"/>
                </a:solidFill>
                <a:latin typeface="Lucida Calligraphy" pitchFamily="66" charset="0"/>
              </a:rPr>
              <a:t>H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的复杂性</a:t>
            </a:r>
            <a:r>
              <a:rPr lang="tr-TR" sz="2400" i="1" dirty="0" smtClean="0"/>
              <a:t>, </a:t>
            </a:r>
            <a:r>
              <a:rPr lang="tr-TR" sz="2400" i="1" dirty="0">
                <a:solidFill>
                  <a:schemeClr val="tx1"/>
                </a:solidFill>
              </a:rPr>
              <a:t>c </a:t>
            </a:r>
            <a:r>
              <a:rPr lang="tr-TR" sz="2400" dirty="0">
                <a:solidFill>
                  <a:schemeClr val="tx1"/>
                </a:solidFill>
              </a:rPr>
              <a:t>(</a:t>
            </a:r>
            <a:r>
              <a:rPr lang="tr-TR" sz="2400" dirty="0">
                <a:solidFill>
                  <a:schemeClr val="tx1"/>
                </a:solidFill>
                <a:latin typeface="Lucida Calligraphy" pitchFamily="66" charset="0"/>
              </a:rPr>
              <a:t>H</a:t>
            </a:r>
            <a:r>
              <a:rPr lang="tr-TR" sz="2400" dirty="0">
                <a:solidFill>
                  <a:schemeClr val="tx1"/>
                </a:solidFill>
              </a:rPr>
              <a:t>)</a:t>
            </a:r>
            <a:r>
              <a:rPr lang="tr-TR" sz="2400" dirty="0"/>
              <a:t>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训练集的大小</a:t>
            </a:r>
            <a:r>
              <a:rPr lang="tr-TR" dirty="0">
                <a:solidFill>
                  <a:schemeClr val="tx1"/>
                </a:solidFill>
                <a:latin typeface="+mn-ea"/>
              </a:rPr>
              <a:t>, </a:t>
            </a:r>
            <a:r>
              <a:rPr lang="tr-TR" i="1" dirty="0">
                <a:solidFill>
                  <a:schemeClr val="tx1"/>
                </a:solidFill>
              </a:rPr>
              <a:t>N,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在新实例上的泛化误差</a:t>
            </a:r>
            <a:r>
              <a:rPr lang="tr-TR" sz="2400" dirty="0" smtClean="0"/>
              <a:t> </a:t>
            </a:r>
            <a:r>
              <a:rPr lang="tr-TR" i="1" dirty="0" smtClean="0">
                <a:solidFill>
                  <a:schemeClr val="tx1"/>
                </a:solidFill>
              </a:rPr>
              <a:t>E</a:t>
            </a:r>
            <a:endParaRPr lang="tr-TR" sz="2400" dirty="0" smtClean="0"/>
          </a:p>
          <a:p>
            <a:pPr marL="609600" indent="-609600">
              <a:buFont typeface="Wingdings" pitchFamily="2" charset="2"/>
              <a:buChar char="¨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随着数据量</a:t>
            </a:r>
            <a:r>
              <a:rPr lang="tr-T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tr-TR" i="1" dirty="0" smtClean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增加</a:t>
            </a:r>
            <a:r>
              <a:rPr lang="tr-TR" sz="2400" dirty="0">
                <a:solidFill>
                  <a:schemeClr val="tx1"/>
                </a:solidFill>
                <a:latin typeface="+mn-ea"/>
              </a:rPr>
              <a:t>­,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泛化误差</a:t>
            </a:r>
            <a:r>
              <a:rPr lang="tr-TR" i="1" dirty="0" smtClean="0">
                <a:solidFill>
                  <a:schemeClr val="tx1"/>
                </a:solidFill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降低</a:t>
            </a:r>
            <a:endParaRPr lang="tr-TR" dirty="0" smtClean="0"/>
          </a:p>
          <a:p>
            <a:pPr marL="609600" indent="-609600">
              <a:buFont typeface="Wingdings" pitchFamily="2" charset="2"/>
              <a:buChar char="¨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随着模型类的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复杂性</a:t>
            </a:r>
            <a:r>
              <a:rPr lang="tr-TR" altLang="zh-CN" sz="2400" i="1" dirty="0">
                <a:solidFill>
                  <a:schemeClr val="tx1"/>
                </a:solidFill>
              </a:rPr>
              <a:t>c (</a:t>
            </a:r>
            <a:r>
              <a:rPr lang="tr-TR" altLang="zh-CN" sz="2400" dirty="0">
                <a:solidFill>
                  <a:schemeClr val="tx1"/>
                </a:solidFill>
                <a:latin typeface="Lucida Calligraphy" pitchFamily="66" charset="0"/>
              </a:rPr>
              <a:t>H</a:t>
            </a:r>
            <a:r>
              <a:rPr lang="tr-TR" altLang="zh-CN" sz="2400" i="1" dirty="0">
                <a:solidFill>
                  <a:schemeClr val="tx1"/>
                </a:solidFill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增加，泛化误差</a:t>
            </a:r>
            <a:r>
              <a:rPr lang="en-US" altLang="zh-CN" sz="2400" i="1" dirty="0">
                <a:solidFill>
                  <a:schemeClr val="tx1"/>
                </a:solidFill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先降低后增加</a:t>
            </a:r>
            <a:r>
              <a:rPr lang="tr-T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tr-TR" dirty="0" smtClean="0">
                <a:latin typeface="Symbol" pitchFamily="18" charset="2"/>
              </a:rPr>
              <a:t>­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F83AD753-33B0-45DC-B91F-EDFAACD52824}" type="slidenum">
              <a:rPr lang="tr-TR" sz="1800">
                <a:solidFill>
                  <a:srgbClr val="FF0000"/>
                </a:solidFill>
              </a:rPr>
              <a:pPr/>
              <a:t>19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zh-CN" altLang="en-US" dirty="0" smtClean="0"/>
              <a:t>监督学习</a:t>
            </a:r>
            <a:endParaRPr lang="tr-TR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DB39FC9D-9D15-45BE-A15F-AC71BAD8CDB1}" type="slidenum">
              <a:rPr lang="tr-TR" sz="1800">
                <a:solidFill>
                  <a:srgbClr val="FF0000"/>
                </a:solidFill>
              </a:rPr>
              <a:pPr/>
              <a:t>2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交叉验证</a:t>
            </a:r>
            <a:endParaRPr lang="tr-TR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访问训练集以外的实例，可以度量假设的泛化能力，可以通过交叉验证来验证，为此将训练数据分为两部分：</a:t>
            </a:r>
            <a:endParaRPr lang="tr-TR" dirty="0"/>
          </a:p>
          <a:p>
            <a:pPr lvl="1"/>
            <a:r>
              <a:rPr lang="zh-CN" altLang="en-US" sz="2400" dirty="0" smtClean="0"/>
              <a:t>训练集</a:t>
            </a:r>
            <a:r>
              <a:rPr lang="tr-TR" sz="2400" dirty="0" smtClean="0"/>
              <a:t> </a:t>
            </a:r>
            <a:r>
              <a:rPr lang="tr-TR" sz="2400" dirty="0"/>
              <a:t>(50</a:t>
            </a:r>
            <a:r>
              <a:rPr lang="tr-TR" sz="2400" dirty="0" smtClean="0"/>
              <a:t>%)</a:t>
            </a:r>
            <a:r>
              <a:rPr lang="zh-CN" altLang="en-US" sz="2400" dirty="0" smtClean="0"/>
              <a:t>，验证集</a:t>
            </a:r>
            <a:r>
              <a:rPr lang="tr-TR" sz="2400" dirty="0" smtClean="0"/>
              <a:t>(</a:t>
            </a:r>
            <a:r>
              <a:rPr lang="en-US" sz="2400" dirty="0" smtClean="0"/>
              <a:t>50</a:t>
            </a:r>
            <a:r>
              <a:rPr lang="tr-TR" sz="2400" dirty="0" smtClean="0"/>
              <a:t>%)</a:t>
            </a:r>
            <a:endParaRPr lang="en-US" sz="2400" dirty="0" smtClean="0"/>
          </a:p>
          <a:p>
            <a:pPr marL="393192" lvl="1" indent="0">
              <a:buNone/>
            </a:pPr>
            <a:r>
              <a:rPr lang="zh-CN" altLang="en-US" dirty="0" smtClean="0"/>
              <a:t>在训练集上训练的模型（假设），在验证集上计算各自的误差，选取具有最小误差（经验误差）的模型。</a:t>
            </a:r>
            <a:endParaRPr lang="en-US" altLang="zh-CN" dirty="0" smtClean="0"/>
          </a:p>
          <a:p>
            <a:pPr marL="484632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为反映模型的期望误差，需要检验集（训练数据之外）</a:t>
            </a:r>
            <a:endParaRPr lang="tr-TR" dirty="0"/>
          </a:p>
          <a:p>
            <a:pPr lvl="1"/>
            <a:r>
              <a:rPr lang="zh-CN" altLang="en-US" sz="2400" dirty="0" smtClean="0"/>
              <a:t>检验集</a:t>
            </a:r>
            <a:r>
              <a:rPr lang="tr-TR" sz="2400" dirty="0" smtClean="0"/>
              <a:t> (</a:t>
            </a:r>
            <a:r>
              <a:rPr lang="zh-CN" altLang="en-US" sz="2400" dirty="0" smtClean="0"/>
              <a:t>或称发布集</a:t>
            </a:r>
            <a:r>
              <a:rPr lang="tr-TR" sz="2400" dirty="0" smtClean="0"/>
              <a:t>)</a:t>
            </a:r>
            <a:r>
              <a:rPr lang="zh-CN" altLang="en-US" sz="2400" dirty="0" smtClean="0"/>
              <a:t>，可将验证集分为验证与检验</a:t>
            </a:r>
            <a:r>
              <a:rPr lang="tr-TR" sz="2400" dirty="0" smtClean="0"/>
              <a:t> (</a:t>
            </a:r>
            <a:r>
              <a:rPr lang="tr-TR" sz="2400" dirty="0"/>
              <a:t>25</a:t>
            </a:r>
            <a:r>
              <a:rPr lang="tr-TR" sz="2400" dirty="0" smtClean="0"/>
              <a:t>%</a:t>
            </a:r>
            <a:r>
              <a:rPr lang="zh-CN" altLang="en-US" sz="2400" dirty="0" smtClean="0"/>
              <a:t>，</a:t>
            </a:r>
            <a:r>
              <a:rPr lang="tr-TR" altLang="zh-CN" dirty="0"/>
              <a:t> </a:t>
            </a:r>
            <a:r>
              <a:rPr lang="tr-TR" altLang="zh-CN" dirty="0" smtClean="0"/>
              <a:t>25%</a:t>
            </a:r>
            <a:r>
              <a:rPr lang="tr-TR" sz="2400" dirty="0" smtClean="0"/>
              <a:t>)</a:t>
            </a:r>
            <a:endParaRPr lang="en-US" dirty="0"/>
          </a:p>
          <a:p>
            <a:pPr lvl="1"/>
            <a:r>
              <a:rPr lang="zh-CN" altLang="en-US" sz="2400" dirty="0" smtClean="0"/>
              <a:t>常用，</a:t>
            </a:r>
            <a:r>
              <a:rPr lang="en-US" altLang="zh-CN" sz="2400" dirty="0" smtClean="0"/>
              <a:t>10-</a:t>
            </a:r>
            <a:r>
              <a:rPr lang="zh-CN" altLang="en-US" sz="2400" dirty="0" smtClean="0"/>
              <a:t>重交叉验证，</a:t>
            </a:r>
            <a:r>
              <a:rPr lang="en-US" altLang="zh-CN" sz="2400" dirty="0" smtClean="0"/>
              <a:t>LOOCV,</a:t>
            </a:r>
            <a:endParaRPr lang="tr-TR" sz="2400" dirty="0"/>
          </a:p>
          <a:p>
            <a:r>
              <a:rPr lang="zh-CN" altLang="en-US" dirty="0" smtClean="0"/>
              <a:t>当数据量较小时可以采用重采样技术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E8DC725E-4115-4786-8A56-EA4079F6953E}" type="slidenum">
              <a:rPr lang="tr-TR" sz="1800">
                <a:solidFill>
                  <a:srgbClr val="FF0000"/>
                </a:solidFill>
              </a:rPr>
              <a:pPr/>
              <a:t>20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监督机器学习算法的维</a:t>
            </a:r>
            <a:endParaRPr lang="tr-TR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</a:rPr>
              <a:t>模型</a:t>
            </a: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: 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</a:rPr>
              <a:t>损失函数</a:t>
            </a: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: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</a:rPr>
              <a:t>优化过程</a:t>
            </a: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: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graphicFrame>
        <p:nvGraphicFramePr>
          <p:cNvPr id="128017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1" name="Equation" r:id="rId3" imgW="457200" imgH="203040" progId="Equation.3">
                  <p:embed/>
                </p:oleObj>
              </mc:Choice>
              <mc:Fallback>
                <p:oleObj name="Equation" r:id="rId3" imgW="45720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071688"/>
                        <a:ext cx="9001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2" name="Equation" r:id="rId5" imgW="1612800" imgH="342720" progId="Equation.3">
                  <p:embed/>
                </p:oleObj>
              </mc:Choice>
              <mc:Fallback>
                <p:oleObj name="Equation" r:id="rId5" imgW="1612800" imgH="3427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928938"/>
                        <a:ext cx="35909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0EF0D5A9-BAEB-40C8-9A1F-20C1C81D894A}" type="slidenum">
              <a:rPr lang="tr-TR" sz="1800">
                <a:solidFill>
                  <a:srgbClr val="FF0000"/>
                </a:solidFill>
              </a:rPr>
              <a:pPr/>
              <a:t>21</a:t>
            </a:fld>
            <a:endParaRPr lang="tr-TR" sz="1800">
              <a:solidFill>
                <a:srgbClr val="FF0000"/>
              </a:solidFill>
            </a:endParaRPr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3190875" y="4375150"/>
          <a:ext cx="2814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3" name="Equation" r:id="rId7" imgW="1282680" imgH="266400" progId="Equation.3">
                  <p:embed/>
                </p:oleObj>
              </mc:Choice>
              <mc:Fallback>
                <p:oleObj name="Equation" r:id="rId7" imgW="1282680" imgH="266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375150"/>
                        <a:ext cx="2814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5085184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为了做好以上，需要：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模型要足够大，有足够容量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以使得其中包含真正类，或者说可以从中学习到真正假设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足够的训练数据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好的优化方法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</a:t>
            </a:r>
            <a:r>
              <a:rPr lang="zh-CN" altLang="en-US" dirty="0" smtClean="0"/>
              <a:t>由实例学习类</a:t>
            </a:r>
            <a:endParaRPr lang="tr-TR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+mj-lt"/>
              </a:rPr>
              <a:t>学习家用汽车类</a:t>
            </a:r>
            <a:r>
              <a:rPr lang="en-US" altLang="zh-CN" sz="2600" dirty="0" smtClean="0">
                <a:solidFill>
                  <a:schemeClr val="accent1"/>
                </a:solidFill>
                <a:latin typeface="+mj-lt"/>
              </a:rPr>
              <a:t>C</a:t>
            </a: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  <a:latin typeface="+mj-lt"/>
              </a:rPr>
              <a:t>预测</a:t>
            </a: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某辆车是否为家用车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?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  <a:latin typeface="+mj-lt"/>
              </a:rPr>
              <a:t>机器学习</a:t>
            </a: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zh-CN" altLang="en-US" sz="2400" dirty="0" smtClean="0">
                <a:solidFill>
                  <a:schemeClr val="accent1"/>
                </a:solidFill>
                <a:latin typeface="+mj-lt"/>
              </a:rPr>
              <a:t>人们从家用汽车中学习到的知识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?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输入数据（汽车的各种描述数据）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正样例（由人为标定，例如来自于调查问卷等）</a:t>
            </a: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zh-CN" altLang="en-US" dirty="0" smtClean="0"/>
              <a:t>负样例（所有未被标定为正样例的数据）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输入表示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价格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发动机功率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352-98EB-4C2F-B839-A2A12EA93647}" type="slidenum">
              <a:rPr lang="tr-TR" sz="1800">
                <a:solidFill>
                  <a:srgbClr val="FF0000"/>
                </a:solidFill>
              </a:rPr>
              <a:pPr/>
              <a:t>3</a:t>
            </a:fld>
            <a:endParaRPr lang="tr-TR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zh-CN" altLang="en-US" i="0" dirty="0" smtClean="0">
                <a:latin typeface="Lucida Calligraphy" pitchFamily="66" charset="0"/>
              </a:rPr>
              <a:t>训练集</a:t>
            </a:r>
            <a:r>
              <a:rPr lang="tr-TR" i="0" dirty="0" smtClean="0">
                <a:latin typeface="Lucida Calligraphy" pitchFamily="66" charset="0"/>
              </a:rPr>
              <a:t>X</a:t>
            </a:r>
            <a:endParaRPr lang="tr-TR" i="0" dirty="0">
              <a:latin typeface="Lucida Calligraphy" pitchFamily="66" charset="0"/>
            </a:endParaRPr>
          </a:p>
        </p:txBody>
      </p:sp>
      <p:graphicFrame>
        <p:nvGraphicFramePr>
          <p:cNvPr id="112665" name="Rectangle 25"/>
          <p:cNvGraphicFramePr>
            <a:graphicFrameLocks noGrp="1"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6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146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5375" y="1357313"/>
          <a:ext cx="180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7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1357313"/>
                        <a:ext cx="18065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1" name="Object 3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01739587"/>
              </p:ext>
            </p:extLst>
          </p:nvPr>
        </p:nvGraphicFramePr>
        <p:xfrm>
          <a:off x="5220791" y="2065203"/>
          <a:ext cx="30956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8" name="Equation" r:id="rId7" imgW="1371600" imgH="457200" progId="Equation.3">
                  <p:embed/>
                </p:oleObj>
              </mc:Choice>
              <mc:Fallback>
                <p:oleObj name="Equation" r:id="rId7" imgW="13716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791" y="2065203"/>
                        <a:ext cx="30956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EEDA0B84-E934-4CCF-852A-950DBD7D0868}" type="slidenum">
              <a:rPr lang="tr-TR" sz="1800">
                <a:solidFill>
                  <a:srgbClr val="FF0000"/>
                </a:solidFill>
              </a:rPr>
              <a:pPr/>
              <a:t>4</a:t>
            </a:fld>
            <a:endParaRPr lang="tr-TR" sz="1800">
              <a:solidFill>
                <a:srgbClr val="FF0000"/>
              </a:solidFill>
            </a:endParaRPr>
          </a:p>
        </p:txBody>
      </p:sp>
      <p:graphicFrame>
        <p:nvGraphicFramePr>
          <p:cNvPr id="112673" name="Object 33"/>
          <p:cNvGraphicFramePr>
            <a:graphicFrameLocks noChangeAspect="1"/>
          </p:cNvGraphicFramePr>
          <p:nvPr/>
        </p:nvGraphicFramePr>
        <p:xfrm>
          <a:off x="6359525" y="3746500"/>
          <a:ext cx="1247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9" name="Equation" r:id="rId9" imgW="533160" imgH="457200" progId="Equation.3">
                  <p:embed/>
                </p:oleObj>
              </mc:Choice>
              <mc:Fallback>
                <p:oleObj name="Equation" r:id="rId9" imgW="533160" imgH="457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3746500"/>
                        <a:ext cx="1247775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691680" y="1772816"/>
            <a:ext cx="3240360" cy="1944216"/>
            <a:chOff x="1691680" y="1772816"/>
            <a:chExt cx="3240360" cy="1944216"/>
          </a:xfrm>
        </p:grpSpPr>
        <p:sp>
          <p:nvSpPr>
            <p:cNvPr id="2" name="椭圆 1"/>
            <p:cNvSpPr/>
            <p:nvPr/>
          </p:nvSpPr>
          <p:spPr>
            <a:xfrm>
              <a:off x="2699792" y="34290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/>
            <p:cNvCxnSpPr>
              <a:endCxn id="2" idx="1"/>
            </p:cNvCxnSpPr>
            <p:nvPr/>
          </p:nvCxnSpPr>
          <p:spPr>
            <a:xfrm>
              <a:off x="1979712" y="2276872"/>
              <a:ext cx="762261" cy="1194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91680" y="1772816"/>
                  <a:ext cx="68903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1772816"/>
                  <a:ext cx="689035" cy="58477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195736" y="1772816"/>
              <a:ext cx="2736304" cy="707886"/>
            </a:xfrm>
            <a:prstGeom prst="rect">
              <a:avLst/>
            </a:prstGeom>
            <a:blipFill>
              <a:blip r:embed="rId12"/>
              <a:tile tx="0" ty="0" sx="100000" sy="100000" flip="none" algn="tl"/>
            </a:blip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（</a:t>
              </a:r>
              <a:r>
                <a:rPr lang="en-US" altLang="zh-CN" sz="2000" dirty="0" err="1" smtClean="0"/>
                <a:t>kNN</a:t>
              </a:r>
              <a:r>
                <a:rPr lang="zh-CN" altLang="en-US" sz="2000" dirty="0" smtClean="0"/>
                <a:t>，</a:t>
              </a:r>
              <a:r>
                <a:rPr lang="en-US" altLang="zh-CN" sz="2000" dirty="0" smtClean="0"/>
                <a:t>ANN</a:t>
              </a:r>
              <a:r>
                <a:rPr lang="zh-CN" altLang="en-US" sz="2000" dirty="0" smtClean="0"/>
                <a:t>，</a:t>
              </a:r>
              <a:r>
                <a:rPr lang="en-US" altLang="zh-CN" sz="2000" dirty="0" smtClean="0"/>
                <a:t>SVM</a:t>
              </a:r>
              <a:r>
                <a:rPr lang="zh-CN" altLang="en-US" sz="2000" dirty="0" smtClean="0"/>
                <a:t>，</a:t>
              </a:r>
              <a:r>
                <a:rPr lang="en-US" altLang="zh-CN" sz="2000" dirty="0" smtClean="0"/>
                <a:t>NB….</a:t>
              </a:r>
              <a:r>
                <a:rPr lang="zh-CN" altLang="en-US" sz="2000" dirty="0" smtClean="0"/>
                <a:t>）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zh-CN" altLang="en-US" smtClean="0"/>
              <a:t>类</a:t>
            </a:r>
            <a:r>
              <a:rPr lang="tr-TR" smtClean="0"/>
              <a:t> </a:t>
            </a:r>
            <a:r>
              <a:rPr lang="tr-TR" i="0" dirty="0">
                <a:latin typeface="Lucida Calligraphy" pitchFamily="66" charset="0"/>
              </a:rPr>
              <a:t>C</a:t>
            </a:r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7" name="Equation" r:id="rId4" imgW="3022560" imgH="203040" progId="Equation.3">
                  <p:embed/>
                </p:oleObj>
              </mc:Choice>
              <mc:Fallback>
                <p:oleObj name="Equation" r:id="rId4" imgW="30225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863725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97FE7FC5-EBE2-4223-9934-12223D1105AE}" type="slidenum">
              <a:rPr lang="tr-TR" sz="1800">
                <a:solidFill>
                  <a:srgbClr val="FF0000"/>
                </a:solidFill>
              </a:rPr>
              <a:pPr/>
              <a:t>5</a:t>
            </a:fld>
            <a:endParaRPr lang="tr-TR" sz="1800" dirty="0">
              <a:solidFill>
                <a:srgbClr val="FF0000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948264" y="234888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11863" y="2780928"/>
            <a:ext cx="244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确定了一个假设类，即矩形的集合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假设类（</a:t>
            </a:r>
            <a:r>
              <a:rPr lang="tr-TR" dirty="0" smtClean="0"/>
              <a:t>Hypothesis class</a:t>
            </a:r>
            <a:r>
              <a:rPr lang="zh-CN" altLang="en-US" dirty="0" smtClean="0"/>
              <a:t>）</a:t>
            </a:r>
            <a:r>
              <a:rPr lang="tr-TR" dirty="0" smtClean="0"/>
              <a:t> </a:t>
            </a:r>
            <a:r>
              <a:rPr lang="tr-TR" i="0" dirty="0" smtClean="0">
                <a:latin typeface="Lucida Calligraphy" pitchFamily="66" charset="0"/>
              </a:rPr>
              <a:t>H</a:t>
            </a:r>
            <a:endParaRPr lang="tr-TR" i="0" dirty="0">
              <a:latin typeface="Lucida Calligraphy" pitchFamily="66" charset="0"/>
            </a:endParaRPr>
          </a:p>
        </p:txBody>
      </p:sp>
      <p:graphicFrame>
        <p:nvGraphicFramePr>
          <p:cNvPr id="114712" name="Object 24"/>
          <p:cNvGraphicFramePr>
            <a:graphicFrameLocks noGrp="1" noChangeAspect="1"/>
          </p:cNvGraphicFramePr>
          <p:nvPr>
            <p:ph sz="half" idx="1"/>
          </p:nvPr>
        </p:nvGraphicFramePr>
        <p:xfrm>
          <a:off x="3922713" y="1543050"/>
          <a:ext cx="36893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3" name="Equation" r:id="rId4" imgW="2019240" imgH="457200" progId="Equation.3">
                  <p:embed/>
                </p:oleObj>
              </mc:Choice>
              <mc:Fallback>
                <p:oleObj name="Equation" r:id="rId4" imgW="2019240" imgH="457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543050"/>
                        <a:ext cx="368935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5503863" y="4500563"/>
          <a:ext cx="3000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4" name="Equation" r:id="rId6" imgW="1511280" imgH="431640" progId="Equation.3">
                  <p:embed/>
                </p:oleObj>
              </mc:Choice>
              <mc:Fallback>
                <p:oleObj name="Equation" r:id="rId6" imgW="1511280" imgH="431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4500563"/>
                        <a:ext cx="30003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BE044D3-A45A-49F6-AF6E-C0C10AACE9F4}" type="slidenum">
              <a:rPr lang="tr-TR" sz="1800">
                <a:solidFill>
                  <a:srgbClr val="FF0000"/>
                </a:solidFill>
              </a:rPr>
              <a:pPr/>
              <a:t>6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148263" y="4000504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i="1" dirty="0" smtClean="0">
                <a:latin typeface="+mj-lt"/>
              </a:rPr>
              <a:t>假设</a:t>
            </a:r>
            <a:r>
              <a:rPr lang="tr-TR" sz="2400" i="1" dirty="0" smtClean="0">
                <a:latin typeface="+mj-lt"/>
              </a:rPr>
              <a:t>h </a:t>
            </a:r>
            <a:r>
              <a:rPr lang="tr-TR" sz="2400" dirty="0" smtClean="0">
                <a:latin typeface="+mj-lt"/>
                <a:sym typeface="Symbol"/>
              </a:rPr>
              <a:t></a:t>
            </a:r>
            <a:r>
              <a:rPr lang="tr-TR" sz="2400" i="0" dirty="0" smtClean="0">
                <a:latin typeface="Lucida Calligraphy" pitchFamily="66" charset="0"/>
              </a:rPr>
              <a:t>H</a:t>
            </a:r>
            <a:r>
              <a:rPr lang="zh-CN" altLang="en-US" sz="2400" i="0" dirty="0" smtClean="0">
                <a:latin typeface="Lucida Calligraphy" pitchFamily="66" charset="0"/>
              </a:rPr>
              <a:t>的误差</a:t>
            </a:r>
            <a:r>
              <a:rPr lang="en-US" altLang="zh-CN" sz="2400" i="0" dirty="0" smtClean="0">
                <a:latin typeface="Lucida Calligraphy" pitchFamily="66" charset="0"/>
              </a:rPr>
              <a:t>(0|1):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S, G, </a:t>
            </a:r>
            <a:r>
              <a:rPr lang="zh-CN" altLang="en-US" dirty="0" smtClean="0"/>
              <a:t>与解空间</a:t>
            </a:r>
            <a:endParaRPr lang="tr-TR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4BF278D9-B881-4104-A829-EC488FE52DF4}" type="slidenum">
              <a:rPr lang="tr-TR" sz="1800">
                <a:solidFill>
                  <a:srgbClr val="FF0000"/>
                </a:solidFill>
              </a:rPr>
              <a:pPr/>
              <a:t>7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19607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+mj-lt"/>
              </a:rPr>
              <a:t>最特殊的假设</a:t>
            </a:r>
            <a:r>
              <a:rPr lang="tr-TR" sz="2000" dirty="0" smtClean="0">
                <a:latin typeface="+mj-lt"/>
              </a:rPr>
              <a:t>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200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+mj-lt"/>
              </a:rPr>
              <a:t>最一般的假设</a:t>
            </a:r>
            <a:r>
              <a:rPr lang="tr-TR" sz="2000" dirty="0" smtClean="0">
                <a:latin typeface="+mj-lt"/>
              </a:rPr>
              <a:t>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4860033" y="3482975"/>
            <a:ext cx="42839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altLang="zh-CN" sz="2000" dirty="0">
                <a:latin typeface="Lucida Calligraphy" pitchFamily="66" charset="0"/>
              </a:rPr>
              <a:t>H</a:t>
            </a:r>
            <a:r>
              <a:rPr lang="zh-CN" altLang="en-US" sz="2000" dirty="0" smtClean="0">
                <a:latin typeface="+mj-lt"/>
              </a:rPr>
              <a:t>是位于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</a:t>
            </a:r>
            <a:r>
              <a:rPr lang="zh-CN" altLang="en-US" sz="2000" dirty="0" smtClean="0">
                <a:latin typeface="+mj-lt"/>
              </a:rPr>
              <a:t>和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</a:t>
            </a:r>
            <a:r>
              <a:rPr lang="zh-CN" altLang="en-US" sz="2000" dirty="0" smtClean="0">
                <a:latin typeface="+mj-lt"/>
              </a:rPr>
              <a:t>之间</a:t>
            </a:r>
            <a:endParaRPr lang="tr-TR" sz="2000" dirty="0">
              <a:latin typeface="+mj-lt"/>
            </a:endParaRPr>
          </a:p>
          <a:p>
            <a:r>
              <a:rPr lang="zh-CN" altLang="en-US" sz="2000" dirty="0" smtClean="0">
                <a:latin typeface="+mj-lt"/>
              </a:rPr>
              <a:t>相容解，所有这样解构成解空间</a:t>
            </a:r>
            <a:endParaRPr lang="en-US" altLang="zh-CN" sz="2000" dirty="0" smtClean="0">
              <a:latin typeface="+mj-lt"/>
            </a:endParaRPr>
          </a:p>
          <a:p>
            <a:r>
              <a:rPr lang="tr-TR" sz="2000" dirty="0" smtClean="0">
                <a:latin typeface="+mj-lt"/>
              </a:rPr>
              <a:t> (</a:t>
            </a:r>
            <a:r>
              <a:rPr lang="tr-TR" sz="2000" dirty="0">
                <a:latin typeface="+mj-lt"/>
              </a:rPr>
              <a:t>Mitchell, 1997)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557416"/>
          </a:xfrm>
        </p:spPr>
        <p:txBody>
          <a:bodyPr/>
          <a:lstStyle/>
          <a:p>
            <a:r>
              <a:rPr lang="zh-CN" altLang="en-US" dirty="0" smtClean="0"/>
              <a:t>选择具有最大边缘的</a:t>
            </a:r>
            <a:r>
              <a:rPr lang="tr-TR" dirty="0" smtClean="0"/>
              <a:t> </a:t>
            </a:r>
            <a:r>
              <a:rPr lang="zh-CN" altLang="en-US" dirty="0" smtClean="0"/>
              <a:t>假设</a:t>
            </a:r>
            <a:r>
              <a:rPr lang="tr-TR" i="1" dirty="0" smtClean="0"/>
              <a:t>h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DAC0D210-71C6-4AB2-92CC-A96B65609C9A}" type="slidenum">
              <a:rPr lang="tr-TR" sz="1800">
                <a:solidFill>
                  <a:srgbClr val="FF0000"/>
                </a:solidFill>
              </a:rPr>
              <a:pPr/>
              <a:t>8</a:t>
            </a:fld>
            <a:endParaRPr lang="tr-TR" sz="1800">
              <a:solidFill>
                <a:srgbClr val="FF0000"/>
              </a:solidFill>
            </a:endParaRPr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348880"/>
            <a:ext cx="38290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2195080"/>
            <a:ext cx="22453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误差的度量</a:t>
            </a:r>
            <a:r>
              <a:rPr lang="en-US" altLang="zh-CN" sz="1600" dirty="0" smtClean="0"/>
              <a:t>:  </a:t>
            </a:r>
          </a:p>
          <a:p>
            <a:r>
              <a:rPr lang="zh-CN" altLang="en-US" sz="1600" dirty="0" smtClean="0"/>
              <a:t>为了在选取最大边缘的假设时误差函数</a:t>
            </a:r>
            <a:r>
              <a:rPr lang="en-US" altLang="zh-CN" sz="1600" dirty="0" smtClean="0"/>
              <a:t>E(</a:t>
            </a:r>
            <a:r>
              <a:rPr lang="en-US" altLang="zh-CN" sz="1600" dirty="0" err="1" smtClean="0"/>
              <a:t>h|X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的值最小，误差函数要不仅能检查实例是否在边界的正确一侧，而且还要能度量实例相距边缘的距离是否足够远</a:t>
            </a:r>
            <a:r>
              <a:rPr lang="en-US" altLang="zh-CN" sz="1600" dirty="0" smtClean="0"/>
              <a:t>.</a:t>
            </a:r>
          </a:p>
          <a:p>
            <a:r>
              <a:rPr lang="zh-CN" altLang="en-US" sz="1600" dirty="0" smtClean="0"/>
              <a:t>在有的应用中，不同错误的代价可能会相差很大，有的错误代价会很高，在实际应用中，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之间的不确定实例，可以简单拒绝机器判定，或以考虑给出不同的代价估计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隐含的前提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E3DD2405-7236-4FE9-A01B-229FC56EB2DE}" type="slidenum">
              <a:rPr lang="tr-TR" sz="1800">
                <a:solidFill>
                  <a:srgbClr val="FF0000"/>
                </a:solidFill>
              </a:rPr>
              <a:pPr/>
              <a:t>9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20486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此前的讨论隐含地假定，</a:t>
            </a:r>
            <a:r>
              <a:rPr lang="tr-TR" altLang="zh-CN" sz="2000" dirty="0">
                <a:latin typeface="Lucida Calligraphy" pitchFamily="66" charset="0"/>
              </a:rPr>
              <a:t> H</a:t>
            </a:r>
            <a:r>
              <a:rPr lang="zh-CN" altLang="en-US" sz="2000" dirty="0" smtClean="0"/>
              <a:t>中包含概念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，即存在</a:t>
            </a:r>
            <a:r>
              <a:rPr lang="en-US" altLang="zh-CN" sz="2000" dirty="0" smtClean="0"/>
              <a:t>h</a:t>
            </a:r>
            <a:r>
              <a:rPr lang="en-US" altLang="zh-CN" sz="2000" dirty="0" smtClean="0">
                <a:sym typeface="Symbol"/>
              </a:rPr>
              <a:t></a:t>
            </a:r>
            <a:r>
              <a:rPr lang="tr-TR" altLang="zh-CN" sz="2000" dirty="0">
                <a:latin typeface="Lucida Calligraphy" pitchFamily="66" charset="0"/>
              </a:rPr>
              <a:t> </a:t>
            </a:r>
            <a:r>
              <a:rPr lang="tr-TR" altLang="zh-CN" sz="2000" dirty="0" smtClean="0">
                <a:latin typeface="Lucida Calligraphy" pitchFamily="66" charset="0"/>
              </a:rPr>
              <a:t>H</a:t>
            </a:r>
            <a:r>
              <a:rPr lang="en-US" altLang="zh-CN" sz="2000" dirty="0" smtClean="0">
                <a:latin typeface="Lucida Calligraphy" pitchFamily="66" charset="0"/>
              </a:rPr>
              <a:t>,</a:t>
            </a:r>
            <a:r>
              <a:rPr lang="zh-CN" altLang="en-US" sz="2000" dirty="0" smtClean="0">
                <a:latin typeface="Lucida Calligraphy" pitchFamily="66" charset="0"/>
              </a:rPr>
              <a:t>使得</a:t>
            </a:r>
            <a:r>
              <a:rPr lang="en-US" altLang="zh-CN" sz="2000" dirty="0" smtClean="0">
                <a:latin typeface="+mj-lt"/>
              </a:rPr>
              <a:t>E(</a:t>
            </a:r>
            <a:r>
              <a:rPr lang="en-US" altLang="zh-CN" sz="2000" dirty="0" err="1" smtClean="0">
                <a:latin typeface="+mj-lt"/>
              </a:rPr>
              <a:t>h|</a:t>
            </a:r>
            <a:r>
              <a:rPr lang="en-US" altLang="zh-CN" sz="2000" dirty="0" err="1" smtClean="0">
                <a:latin typeface="Lucida Calligraphy" panose="03010101010101010101" pitchFamily="66" charset="0"/>
              </a:rPr>
              <a:t>X</a:t>
            </a:r>
            <a:r>
              <a:rPr lang="en-US" altLang="zh-CN" sz="2000" dirty="0" smtClean="0">
                <a:latin typeface="+mj-lt"/>
              </a:rPr>
              <a:t>)</a:t>
            </a:r>
            <a:r>
              <a:rPr lang="zh-CN" altLang="en-US" sz="2000" dirty="0" smtClean="0">
                <a:latin typeface="+mj-lt"/>
              </a:rPr>
              <a:t>为</a:t>
            </a:r>
            <a:r>
              <a:rPr lang="en-US" altLang="zh-CN" sz="2000" dirty="0" smtClean="0">
                <a:latin typeface="+mj-lt"/>
              </a:rPr>
              <a:t>0</a:t>
            </a:r>
            <a:r>
              <a:rPr lang="zh-CN" altLang="en-US" sz="2000" dirty="0" smtClean="0">
                <a:latin typeface="+mj-lt"/>
              </a:rPr>
              <a:t>。但给定</a:t>
            </a:r>
            <a:r>
              <a:rPr lang="tr-TR" altLang="zh-CN" sz="2000" dirty="0" smtClean="0">
                <a:latin typeface="Lucida Calligraphy" pitchFamily="66" charset="0"/>
              </a:rPr>
              <a:t>H</a:t>
            </a:r>
            <a:r>
              <a:rPr lang="zh-CN" altLang="en-US" sz="2000" dirty="0" smtClean="0">
                <a:latin typeface="Lucida Calligraphy" pitchFamily="66" charset="0"/>
              </a:rPr>
              <a:t>，可能存在不能学习</a:t>
            </a:r>
            <a:r>
              <a:rPr lang="en-US" altLang="zh-CN" sz="2000" dirty="0"/>
              <a:t>C</a:t>
            </a:r>
            <a:r>
              <a:rPr lang="zh-CN" altLang="en-US" sz="2000" dirty="0" smtClean="0">
                <a:latin typeface="Lucida Calligraphy" pitchFamily="66" charset="0"/>
              </a:rPr>
              <a:t>的情况。在实际应用中，要分析确定</a:t>
            </a:r>
            <a:r>
              <a:rPr lang="en-US" altLang="zh-CN" sz="2000" dirty="0" smtClean="0">
                <a:latin typeface="Lucida Calligraphy" pitchFamily="66" charset="0"/>
              </a:rPr>
              <a:t>H</a:t>
            </a:r>
            <a:r>
              <a:rPr lang="zh-CN" altLang="en-US" sz="2000" dirty="0" smtClean="0">
                <a:latin typeface="Lucida Calligraphy" pitchFamily="66" charset="0"/>
              </a:rPr>
              <a:t>有足够的柔性，具有足够的能力学习概念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71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5022</TotalTime>
  <Words>1284</Words>
  <Application>Microsoft Office PowerPoint</Application>
  <PresentationFormat>全屏显示(4:3)</PresentationFormat>
  <Paragraphs>143</Paragraphs>
  <Slides>21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Flow</vt:lpstr>
      <vt:lpstr>Equation</vt:lpstr>
      <vt:lpstr>公式</vt:lpstr>
      <vt:lpstr> 机器学习</vt:lpstr>
      <vt:lpstr>第二章  监督学习</vt:lpstr>
      <vt:lpstr>2.1由实例学习类</vt:lpstr>
      <vt:lpstr>训练集X</vt:lpstr>
      <vt:lpstr>类 C</vt:lpstr>
      <vt:lpstr>假设类（Hypothesis class） H</vt:lpstr>
      <vt:lpstr>S, G, 与解空间</vt:lpstr>
      <vt:lpstr>边缘</vt:lpstr>
      <vt:lpstr>隐含的前提</vt:lpstr>
      <vt:lpstr>VC 维</vt:lpstr>
      <vt:lpstr>概率逼近正确学习(PAC) Learning</vt:lpstr>
      <vt:lpstr>噪声与模型复杂性</vt:lpstr>
      <vt:lpstr>学习多类, Ci i=1,...,K</vt:lpstr>
      <vt:lpstr>学习多类</vt:lpstr>
      <vt:lpstr>回归分析</vt:lpstr>
      <vt:lpstr>回归</vt:lpstr>
      <vt:lpstr>PowerPoint 演示文稿</vt:lpstr>
      <vt:lpstr>模型选择与泛化</vt:lpstr>
      <vt:lpstr>三元权衡</vt:lpstr>
      <vt:lpstr>交叉验证</vt:lpstr>
      <vt:lpstr>监督机器学习算法的维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lenovo</cp:lastModifiedBy>
  <cp:revision>295</cp:revision>
  <dcterms:created xsi:type="dcterms:W3CDTF">2005-01-24T14:46:28Z</dcterms:created>
  <dcterms:modified xsi:type="dcterms:W3CDTF">2021-10-11T08:06:57Z</dcterms:modified>
</cp:coreProperties>
</file>