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6" r:id="rId3"/>
    <p:sldId id="301" r:id="rId4"/>
    <p:sldId id="343" r:id="rId5"/>
    <p:sldId id="304" r:id="rId6"/>
    <p:sldId id="303" r:id="rId7"/>
    <p:sldId id="305" r:id="rId8"/>
    <p:sldId id="344" r:id="rId9"/>
    <p:sldId id="345" r:id="rId10"/>
    <p:sldId id="346" r:id="rId11"/>
    <p:sldId id="347" r:id="rId12"/>
    <p:sldId id="306" r:id="rId13"/>
    <p:sldId id="307" r:id="rId14"/>
    <p:sldId id="339" r:id="rId15"/>
    <p:sldId id="309" r:id="rId16"/>
    <p:sldId id="325" r:id="rId17"/>
    <p:sldId id="310" r:id="rId18"/>
    <p:sldId id="321" r:id="rId19"/>
    <p:sldId id="340" r:id="rId20"/>
    <p:sldId id="342" r:id="rId21"/>
    <p:sldId id="341" r:id="rId22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B2B2B2"/>
    <a:srgbClr val="66FF33"/>
    <a:srgbClr val="3333FF"/>
    <a:srgbClr val="990033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 varScale="1">
        <p:scale>
          <a:sx n="78" d="100"/>
          <a:sy n="78" d="100"/>
        </p:scale>
        <p:origin x="-146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126C7BAC-60CE-4213-ADDB-C72BA79CD1A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807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C36601B0-AFDF-4B84-851D-0DCCB39530EE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364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5DAD-6D11-4ACC-AD94-403F1413F21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F509-12A3-4F3F-899B-F3A967CE323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2D57-F1E1-4002-8F3C-D10177A4A2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C3109D-626F-4B87-B607-773472FB170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BC3C170-F6BF-474F-94BA-4476C884BB6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17439C8-341D-41B9-B9BD-7CFD0FBA0B7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2A7F945-CE03-4231-984A-DFA6DD1A9C7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>
            <a:lvl1pPr>
              <a:defRPr>
                <a:solidFill>
                  <a:srgbClr val="B2B2B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Lecture Notes for E </a:t>
            </a:r>
            <a:r>
              <a:rPr lang="en-US" dirty="0" err="1" smtClean="0"/>
              <a:t>Alpaydın</a:t>
            </a:r>
            <a:r>
              <a:rPr lang="en-US" dirty="0" smtClean="0"/>
              <a:t> 2010 Introduction to Machine Learning 2e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C58-C29B-48E6-9F8A-45CCD3A5AEE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9A24-76F9-47A2-B9CB-8525C76B13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E0C8-4298-4E3D-B2ED-353C97C6B22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95BC-ADBE-42C3-879F-11968476A57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B350-9C2B-4FB0-B653-A9B04F10EC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611-3C1D-45D2-99AF-0EC0ECD9A0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FA08-C035-4EFF-8328-0935E664D29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A3659E-42A3-4D8B-94DA-699422BA87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211EA7-300B-44FF-95C4-A755C5D353C4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/>
            </a:r>
            <a:br>
              <a:rPr lang="tr-TR" dirty="0"/>
            </a:br>
            <a:r>
              <a:rPr lang="zh-CN" altLang="en-US" sz="6000" dirty="0" smtClean="0"/>
              <a:t>机器学习</a:t>
            </a:r>
            <a:r>
              <a:rPr lang="tr-TR" sz="5400" dirty="0" smtClean="0"/>
              <a:t/>
            </a:r>
            <a:br>
              <a:rPr lang="tr-TR" sz="5400" dirty="0" smtClean="0"/>
            </a:b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CN" altLang="en-US" sz="2400" i="1" dirty="0"/>
              <a:t>南开大学</a:t>
            </a:r>
            <a:endParaRPr lang="en-US" altLang="zh-CN" sz="2400" i="1" dirty="0"/>
          </a:p>
          <a:p>
            <a:pPr>
              <a:lnSpc>
                <a:spcPct val="80000"/>
              </a:lnSpc>
            </a:pPr>
            <a:r>
              <a:rPr lang="zh-CN" altLang="en-US" sz="2400" i="1" dirty="0" smtClean="0"/>
              <a:t>计算机学院</a:t>
            </a:r>
            <a:endParaRPr lang="tr-TR" altLang="zh-CN" sz="2400" i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5DAD-6D11-4ACC-AD94-403F1413F211}" type="slidenum">
              <a:rPr lang="tr-TR" sz="1800" smtClean="0">
                <a:solidFill>
                  <a:srgbClr val="FF0000"/>
                </a:solidFill>
              </a:rPr>
              <a:pPr/>
              <a:t>1</a:t>
            </a:fld>
            <a:endParaRPr lang="tr-TR" sz="18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085184"/>
            <a:ext cx="1451000" cy="145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5448A611-3C1D-45D2-99AF-0EC0ECD9A090}" type="slidenum">
              <a:rPr lang="tr-TR" sz="1800">
                <a:solidFill>
                  <a:srgbClr val="FF0000"/>
                </a:solidFill>
              </a:rPr>
              <a:pPr/>
              <a:t>10</a:t>
            </a:fld>
            <a:endParaRPr lang="tr-TR" sz="18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692696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P(x1=0,x2=0|c=1)(</a:t>
            </a:r>
            <a:r>
              <a:rPr lang="zh-CN" altLang="en-US" sz="2400" dirty="0" smtClean="0"/>
              <a:t>信用</a:t>
            </a:r>
            <a:r>
              <a:rPr lang="zh-CN" altLang="en-US" sz="2400" dirty="0"/>
              <a:t>低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客户</a:t>
            </a:r>
            <a:endParaRPr lang="en-US" altLang="zh-CN" sz="2400" dirty="0"/>
          </a:p>
          <a:p>
            <a:r>
              <a:rPr lang="zh-CN" altLang="en-US" sz="2400" dirty="0"/>
              <a:t>中收入与存款均为高的概率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=1/6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P(x1=0,x2=1|c=1)=1/6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en-US" altLang="zh-CN" sz="2400" dirty="0" smtClean="0"/>
              <a:t>P(x1=0,x2=2|c=1)=</a:t>
            </a:r>
            <a:r>
              <a:rPr lang="en-US" altLang="zh-CN" sz="2400" dirty="0"/>
              <a:t>0/6</a:t>
            </a:r>
          </a:p>
          <a:p>
            <a:r>
              <a:rPr lang="en-US" altLang="zh-CN" sz="2400" dirty="0" smtClean="0"/>
              <a:t>P(x1=1,x2=0|c=1)=</a:t>
            </a:r>
            <a:r>
              <a:rPr lang="en-US" altLang="zh-CN" sz="2400" dirty="0"/>
              <a:t>0/6</a:t>
            </a:r>
          </a:p>
          <a:p>
            <a:r>
              <a:rPr lang="en-US" altLang="zh-CN" sz="2400" dirty="0" smtClean="0"/>
              <a:t>P(x1=1,x2=1|c=1)=</a:t>
            </a:r>
            <a:r>
              <a:rPr lang="en-US" altLang="zh-CN" sz="2400" dirty="0"/>
              <a:t>1/6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</a:rPr>
              <a:t>P(x1=1,x2=2|c=1)=3/6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en-US" altLang="zh-CN" sz="2400" dirty="0" smtClean="0"/>
              <a:t>P(x1=2,x2=0|c=1)=</a:t>
            </a:r>
            <a:r>
              <a:rPr lang="en-US" altLang="zh-CN" sz="2400" dirty="0"/>
              <a:t>0/6</a:t>
            </a: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P(x1=2,x2=1|c=1)=</a:t>
            </a:r>
            <a:r>
              <a:rPr lang="en-US" altLang="zh-CN" sz="2400" dirty="0">
                <a:solidFill>
                  <a:srgbClr val="92D050"/>
                </a:solidFill>
              </a:rPr>
              <a:t>1/6</a:t>
            </a:r>
          </a:p>
          <a:p>
            <a:r>
              <a:rPr lang="en-US" altLang="zh-CN" sz="2400" dirty="0" smtClean="0"/>
              <a:t>P(x1=2,x2=2|c=1)=0/6</a:t>
            </a:r>
            <a:endParaRPr lang="en-US" altLang="zh-CN" sz="2400" dirty="0"/>
          </a:p>
          <a:p>
            <a:r>
              <a:rPr lang="en-US" altLang="zh-CN" sz="2400" dirty="0" smtClean="0"/>
              <a:t>P(x1,x2)=</a:t>
            </a:r>
            <a:r>
              <a:rPr lang="zh-CN" altLang="en-US" sz="2400" dirty="0" smtClean="0"/>
              <a:t>略</a:t>
            </a:r>
            <a:endParaRPr lang="en-US" altLang="zh-CN" sz="2400" dirty="0" smtClean="0"/>
          </a:p>
          <a:p>
            <a:r>
              <a:rPr lang="zh-CN" altLang="en-US" sz="2400" i="1" dirty="0" smtClean="0"/>
              <a:t>预测收入高、存款</a:t>
            </a:r>
            <a:r>
              <a:rPr lang="zh-CN" altLang="en-US" sz="2400" i="1" dirty="0"/>
              <a:t>高</a:t>
            </a:r>
            <a:r>
              <a:rPr lang="zh-CN" altLang="en-US" sz="2400" i="1" dirty="0" smtClean="0"/>
              <a:t>的客户</a:t>
            </a:r>
            <a:endParaRPr lang="en-US" altLang="zh-CN" sz="2400" i="1" dirty="0" smtClean="0"/>
          </a:p>
          <a:p>
            <a:r>
              <a:rPr lang="zh-CN" altLang="en-US" sz="2400" i="1" dirty="0" smtClean="0"/>
              <a:t>信用评级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630823"/>
              </p:ext>
            </p:extLst>
          </p:nvPr>
        </p:nvGraphicFramePr>
        <p:xfrm>
          <a:off x="4476328" y="980728"/>
          <a:ext cx="4200128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32"/>
                <a:gridCol w="1050032"/>
                <a:gridCol w="1050032"/>
                <a:gridCol w="10500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收入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万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存款（万）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信用评级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c2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F0"/>
                          </a:solidFill>
                        </a:rPr>
                        <a:t>中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F0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F0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c5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中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c6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F0"/>
                          </a:solidFill>
                        </a:rPr>
                        <a:t>中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F0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F0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rgbClr val="00B0F0"/>
                          </a:solidFill>
                          <a:latin typeface="+mj-lt"/>
                          <a:ea typeface="+mn-ea"/>
                          <a:cs typeface="+mn-cs"/>
                        </a:rPr>
                        <a:t>c7</a:t>
                      </a:r>
                      <a:endParaRPr kumimoji="0" lang="zh-CN" altLang="en-US" kern="1200" dirty="0">
                        <a:solidFill>
                          <a:srgbClr val="00B0F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kern="1200" dirty="0" smtClean="0">
                          <a:solidFill>
                            <a:srgbClr val="00B0F0"/>
                          </a:solidFill>
                          <a:latin typeface="+mj-lt"/>
                          <a:ea typeface="+mn-ea"/>
                          <a:cs typeface="+mn-cs"/>
                        </a:rPr>
                        <a:t>中</a:t>
                      </a:r>
                      <a:endParaRPr kumimoji="0" lang="zh-CN" altLang="en-US" kern="1200" dirty="0">
                        <a:solidFill>
                          <a:srgbClr val="00B0F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kern="1200" dirty="0" smtClean="0">
                          <a:solidFill>
                            <a:srgbClr val="00B0F0"/>
                          </a:solidFill>
                          <a:latin typeface="+mj-lt"/>
                          <a:ea typeface="+mn-ea"/>
                          <a:cs typeface="+mn-cs"/>
                        </a:rPr>
                        <a:t>低</a:t>
                      </a:r>
                      <a:endParaRPr kumimoji="0" lang="zh-CN" altLang="en-US" kern="1200" dirty="0">
                        <a:solidFill>
                          <a:srgbClr val="00B0F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kern="1200" dirty="0" smtClean="0">
                          <a:solidFill>
                            <a:srgbClr val="00B0F0"/>
                          </a:solidFill>
                          <a:latin typeface="+mj-lt"/>
                          <a:ea typeface="+mn-ea"/>
                          <a:cs typeface="+mn-cs"/>
                        </a:rPr>
                        <a:t>低</a:t>
                      </a:r>
                      <a:endParaRPr kumimoji="0" lang="zh-CN" altLang="en-US" kern="1200" dirty="0">
                        <a:solidFill>
                          <a:srgbClr val="00B0F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+mj-lt"/>
                        </a:rPr>
                        <a:t>c8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c9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  <a:latin typeface="+mj-lt"/>
                        </a:rPr>
                        <a:t>c10</a:t>
                      </a:r>
                      <a:endParaRPr lang="zh-CN" altLang="en-US" dirty="0">
                        <a:solidFill>
                          <a:srgbClr val="92D05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92D050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92D050"/>
                          </a:solidFill>
                        </a:rPr>
                        <a:t>中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92D050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5448A611-3C1D-45D2-99AF-0EC0ECD9A090}" type="slidenum">
              <a:rPr lang="tr-TR" sz="1800">
                <a:solidFill>
                  <a:srgbClr val="FF0000"/>
                </a:solidFill>
              </a:rPr>
              <a:pPr/>
              <a:t>11</a:t>
            </a:fld>
            <a:endParaRPr lang="tr-TR" sz="18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732924"/>
                <a:ext cx="7776864" cy="5792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为高信用评级的概率</a:t>
                </a:r>
                <a:r>
                  <a:rPr lang="en-US" altLang="zh-CN" sz="2400" dirty="0" smtClean="0"/>
                  <a:t>:</a:t>
                </a:r>
              </a:p>
              <a:p>
                <a:r>
                  <a:rPr lang="en-US" altLang="zh-CN" sz="2400" dirty="0" smtClean="0"/>
                  <a:t>P(c=0|x1=0,x2=0)=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1=0,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2=0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=0)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1=0,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2=0)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1" dirty="0" smtClean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dirty="0" smtClean="0"/>
                  <a:t>=0.5</a:t>
                </a:r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收入低存款低的客户信用评级？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为高信用的概率：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P(c=0|x1=2,x2=2)=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1=2,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2=2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=0)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1=2,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2=2)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1" dirty="0" smtClean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dirty="0" smtClean="0"/>
                  <a:t>=1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 smtClean="0"/>
                  <a:t>P()</a:t>
                </a:r>
                <a:r>
                  <a:rPr lang="zh-CN" altLang="en-US" sz="2400" dirty="0" smtClean="0"/>
                  <a:t>，是概率，</a:t>
                </a:r>
                <a:r>
                  <a:rPr lang="en-US" altLang="zh-CN" sz="2400" dirty="0" smtClean="0"/>
                  <a:t>p()</a:t>
                </a:r>
                <a:r>
                  <a:rPr lang="zh-CN" altLang="en-US" sz="2400" dirty="0" smtClean="0"/>
                  <a:t>，是概率密度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为什么要离散化？如果不离散化，如何计算概率密度？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第四章，参数方法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第七章，聚类</a:t>
                </a:r>
                <a:r>
                  <a:rPr lang="en-US" altLang="zh-CN" sz="2400" dirty="0" smtClean="0"/>
                  <a:t>--</a:t>
                </a:r>
                <a:r>
                  <a:rPr lang="zh-CN" altLang="en-US" sz="2400" dirty="0" smtClean="0"/>
                  <a:t>半参数方法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第八章，非参数方法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732924"/>
                <a:ext cx="7776864" cy="5792420"/>
              </a:xfrm>
              <a:prstGeom prst="rect">
                <a:avLst/>
              </a:prstGeom>
              <a:blipFill rotWithShape="1">
                <a:blip r:embed="rId2"/>
                <a:stretch>
                  <a:fillRect l="-1176" t="-1263" b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5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损失与风险（选）</a:t>
            </a:r>
            <a:endParaRPr lang="tr-TR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715250" cy="3608388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  <a:latin typeface="+mj-lt"/>
              </a:rPr>
              <a:t>行动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----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将输入分为类</a:t>
            </a:r>
            <a:r>
              <a:rPr lang="tr-TR" altLang="zh-CN" dirty="0" smtClean="0">
                <a:solidFill>
                  <a:schemeClr val="tx2"/>
                </a:solidFill>
              </a:rPr>
              <a:t>C</a:t>
            </a:r>
            <a:r>
              <a:rPr lang="en-US" altLang="zh-CN" i="1" baseline="-25000" dirty="0" err="1" smtClean="0">
                <a:solidFill>
                  <a:schemeClr val="tx2"/>
                </a:solidFill>
              </a:rPr>
              <a:t>i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的决策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当输入属于</a:t>
            </a:r>
            <a:r>
              <a:rPr lang="tr-TR" altLang="zh-CN" dirty="0">
                <a:solidFill>
                  <a:schemeClr val="tx2"/>
                </a:solidFill>
              </a:rPr>
              <a:t>C</a:t>
            </a:r>
            <a:r>
              <a:rPr lang="tr-TR" altLang="zh-CN" i="1" baseline="-25000" dirty="0">
                <a:solidFill>
                  <a:schemeClr val="tx2"/>
                </a:solidFill>
              </a:rPr>
              <a:t>k</a:t>
            </a:r>
            <a:r>
              <a:rPr lang="zh-CN" altLang="en-US" dirty="0" smtClean="0">
                <a:solidFill>
                  <a:schemeClr val="tx2"/>
                </a:solidFill>
              </a:rPr>
              <a:t>类时，行动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的损失为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λ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行动的期望风险为：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Duda and Hart, 1973)</a:t>
            </a:r>
          </a:p>
        </p:txBody>
      </p:sp>
      <p:graphicFrame>
        <p:nvGraphicFramePr>
          <p:cNvPr id="140296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4870187"/>
              </p:ext>
            </p:extLst>
          </p:nvPr>
        </p:nvGraphicFramePr>
        <p:xfrm>
          <a:off x="2343150" y="3703638"/>
          <a:ext cx="438308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86" name="公式" r:id="rId3" imgW="3098520" imgH="685800" progId="Equation.3">
                  <p:embed/>
                </p:oleObj>
              </mc:Choice>
              <mc:Fallback>
                <p:oleObj name="公式" r:id="rId3" imgW="3098520" imgH="685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3703638"/>
                        <a:ext cx="4383088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anchor="b"/>
          <a:lstStyle/>
          <a:p>
            <a:fld id="{F2B55A17-3ACB-4EBD-84FB-B5DB317F51E3}" type="slidenum">
              <a:rPr lang="tr-TR" sz="1800">
                <a:solidFill>
                  <a:srgbClr val="FF0000"/>
                </a:solidFill>
              </a:rPr>
              <a:pPr/>
              <a:t>12</a:t>
            </a:fld>
            <a:endParaRPr lang="tr-TR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损失与风险</a:t>
            </a:r>
            <a:r>
              <a:rPr lang="tr-TR" dirty="0" smtClean="0"/>
              <a:t>: </a:t>
            </a:r>
            <a:r>
              <a:rPr lang="tr-TR" dirty="0"/>
              <a:t>0/1 </a:t>
            </a:r>
            <a:r>
              <a:rPr lang="zh-CN" altLang="en-US" dirty="0" smtClean="0"/>
              <a:t>损失</a:t>
            </a:r>
            <a:endParaRPr lang="tr-TR" dirty="0"/>
          </a:p>
        </p:txBody>
      </p:sp>
      <p:graphicFrame>
        <p:nvGraphicFramePr>
          <p:cNvPr id="141327" name="Object 15"/>
          <p:cNvGraphicFramePr>
            <a:graphicFrameLocks noGrp="1" noChangeAspect="1"/>
          </p:cNvGraphicFramePr>
          <p:nvPr>
            <p:ph sz="half" idx="1"/>
          </p:nvPr>
        </p:nvGraphicFramePr>
        <p:xfrm>
          <a:off x="2314575" y="1649413"/>
          <a:ext cx="206533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08" name="Equation" r:id="rId3" imgW="914400" imgH="457200" progId="Equation.3">
                  <p:embed/>
                </p:oleObj>
              </mc:Choice>
              <mc:Fallback>
                <p:oleObj name="Equation" r:id="rId3" imgW="914400" imgH="457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1649413"/>
                        <a:ext cx="2065338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9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2324100" y="2727325"/>
          <a:ext cx="3490913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09" name="Equation" r:id="rId5" imgW="1460160" imgH="1015920" progId="Equation.3">
                  <p:embed/>
                </p:oleObj>
              </mc:Choice>
              <mc:Fallback>
                <p:oleObj name="Equation" r:id="rId5" imgW="1460160" imgH="10159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727325"/>
                        <a:ext cx="3490913" cy="242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DC89A4EB-B6A0-4D6E-A1AA-1C1C5AB94CC9}" type="slidenum">
              <a:rPr lang="tr-TR" sz="1800">
                <a:solidFill>
                  <a:srgbClr val="FF0000"/>
                </a:solidFill>
              </a:rPr>
              <a:pPr/>
              <a:t>13</a:t>
            </a:fld>
            <a:endParaRPr lang="tr-TR" sz="1800">
              <a:solidFill>
                <a:srgbClr val="FF0000"/>
              </a:solidFill>
            </a:endParaRP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827088" y="5445125"/>
            <a:ext cx="52549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为使风险最小</a:t>
            </a:r>
            <a:r>
              <a:rPr lang="tr-TR" sz="2400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zh-CN" altLang="en-US" sz="2400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要选择可能性最大的类</a:t>
            </a:r>
            <a:endParaRPr lang="tr-TR" sz="2400" i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zh-CN" altLang="en-US" dirty="0" smtClean="0"/>
              <a:t>损失与风险</a:t>
            </a:r>
            <a:r>
              <a:rPr lang="tr-TR" dirty="0" smtClean="0"/>
              <a:t>: </a:t>
            </a:r>
            <a:r>
              <a:rPr lang="zh-CN" altLang="en-US" dirty="0" smtClean="0"/>
              <a:t>拒绝行动</a:t>
            </a:r>
            <a:endParaRPr lang="en-GB" dirty="0"/>
          </a:p>
        </p:txBody>
      </p:sp>
      <p:graphicFrame>
        <p:nvGraphicFramePr>
          <p:cNvPr id="195593" name="Object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6414047"/>
              </p:ext>
            </p:extLst>
          </p:nvPr>
        </p:nvGraphicFramePr>
        <p:xfrm>
          <a:off x="1015958" y="1268760"/>
          <a:ext cx="34972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5" name="公式" r:id="rId3" imgW="2920680" imgH="736560" progId="Equation.3">
                  <p:embed/>
                </p:oleObj>
              </mc:Choice>
              <mc:Fallback>
                <p:oleObj name="公式" r:id="rId3" imgW="2920680" imgH="7365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958" y="1268760"/>
                        <a:ext cx="3497263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5" name="Object 1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44633418"/>
              </p:ext>
            </p:extLst>
          </p:nvPr>
        </p:nvGraphicFramePr>
        <p:xfrm>
          <a:off x="2627784" y="1916832"/>
          <a:ext cx="4464496" cy="1708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6" name="Equation" r:id="rId5" imgW="2057400" imgH="787320" progId="Equation.3">
                  <p:embed/>
                </p:oleObj>
              </mc:Choice>
              <mc:Fallback>
                <p:oleObj name="Equation" r:id="rId5" imgW="2057400" imgH="7873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916832"/>
                        <a:ext cx="4464496" cy="17086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7" name="Object 1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121050745"/>
              </p:ext>
            </p:extLst>
          </p:nvPr>
        </p:nvGraphicFramePr>
        <p:xfrm>
          <a:off x="1043608" y="5589240"/>
          <a:ext cx="7422138" cy="63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7" name="公式" r:id="rId7" imgW="5371920" imgH="457200" progId="Equation.3">
                  <p:embed/>
                </p:oleObj>
              </mc:Choice>
              <mc:Fallback>
                <p:oleObj name="公式" r:id="rId7" imgW="5371920" imgH="457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589240"/>
                        <a:ext cx="7422138" cy="6323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anchor="b"/>
          <a:lstStyle/>
          <a:p>
            <a:fld id="{12EBC060-DC25-4AE6-9E32-CE653105CAC8}" type="slidenum">
              <a:rPr lang="tr-TR" sz="1800">
                <a:solidFill>
                  <a:srgbClr val="FF0000"/>
                </a:solidFill>
              </a:rPr>
              <a:pPr/>
              <a:t>14</a:t>
            </a:fld>
            <a:endParaRPr lang="tr-TR" sz="180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335699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最优决策规则是：</a:t>
            </a:r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08127270"/>
              </p:ext>
            </p:extLst>
          </p:nvPr>
        </p:nvGraphicFramePr>
        <p:xfrm>
          <a:off x="1259632" y="3938314"/>
          <a:ext cx="477996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8" name="公式" r:id="rId9" imgW="3886200" imgH="698400" progId="Equation.3">
                  <p:embed/>
                </p:oleObj>
              </mc:Choice>
              <mc:Fallback>
                <p:oleObj name="公式" r:id="rId9" imgW="3886200" imgH="698400" progId="Equation.3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938314"/>
                        <a:ext cx="4779963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92" y="479715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根据上式风险的计算，决策规则等价于：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zh-CN" altLang="en-US" dirty="0" smtClean="0"/>
              <a:t>判别式函数</a:t>
            </a:r>
            <a:endParaRPr lang="tr-TR" dirty="0"/>
          </a:p>
        </p:txBody>
      </p:sp>
      <p:graphicFrame>
        <p:nvGraphicFramePr>
          <p:cNvPr id="143385" name="Object 2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807200" y="1628775"/>
          <a:ext cx="19383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3" name="Equation" r:id="rId3" imgW="965160" imgH="203040" progId="Equation.3">
                  <p:embed/>
                </p:oleObj>
              </mc:Choice>
              <mc:Fallback>
                <p:oleObj name="Equation" r:id="rId3" imgW="965160" imgH="203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1628775"/>
                        <a:ext cx="1938338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7" name="Object 2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58281707"/>
              </p:ext>
            </p:extLst>
          </p:nvPr>
        </p:nvGraphicFramePr>
        <p:xfrm>
          <a:off x="708025" y="1641475"/>
          <a:ext cx="3981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4" name="公式" r:id="rId5" imgW="2171520" imgH="228600" progId="Equation.3">
                  <p:embed/>
                </p:oleObj>
              </mc:Choice>
              <mc:Fallback>
                <p:oleObj name="公式" r:id="rId5" imgW="217152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641475"/>
                        <a:ext cx="39814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0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66750" y="5229225"/>
          <a:ext cx="35607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5" name="Equation" r:id="rId7" imgW="1663560" imgH="203040" progId="Equation.3">
                  <p:embed/>
                </p:oleObj>
              </mc:Choice>
              <mc:Fallback>
                <p:oleObj name="Equation" r:id="rId7" imgW="1663560" imgH="2030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229225"/>
                        <a:ext cx="356076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2" name="Object 3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019175" y="2276475"/>
          <a:ext cx="2640013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6" name="Equation" r:id="rId9" imgW="1307880" imgH="711000" progId="Equation.3">
                  <p:embed/>
                </p:oleObj>
              </mc:Choice>
              <mc:Fallback>
                <p:oleObj name="Equation" r:id="rId9" imgW="1307880" imgH="7110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2276475"/>
                        <a:ext cx="2640013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anchor="b"/>
          <a:lstStyle/>
          <a:p>
            <a:fld id="{8527197F-4566-49A5-BA65-1BE1B3EB2E8B}" type="slidenum">
              <a:rPr lang="tr-TR" sz="1800">
                <a:solidFill>
                  <a:srgbClr val="FF0000"/>
                </a:solidFill>
              </a:rPr>
              <a:pPr/>
              <a:t>15</a:t>
            </a:fld>
            <a:endParaRPr lang="tr-TR" sz="1800">
              <a:solidFill>
                <a:srgbClr val="FF0000"/>
              </a:solidFill>
            </a:endParaRPr>
          </a:p>
        </p:txBody>
      </p:sp>
      <p:pic>
        <p:nvPicPr>
          <p:cNvPr id="143372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3438" y="1989138"/>
            <a:ext cx="4500562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73" name="Line 13"/>
          <p:cNvSpPr>
            <a:spLocks noChangeShapeType="1"/>
          </p:cNvSpPr>
          <p:nvPr/>
        </p:nvSpPr>
        <p:spPr bwMode="auto">
          <a:xfrm flipH="1">
            <a:off x="7596188" y="2060575"/>
            <a:ext cx="288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>
            <a:off x="7956550" y="20605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43389" name="Text Box 29"/>
          <p:cNvSpPr txBox="1">
            <a:spLocks noChangeArrowheads="1"/>
          </p:cNvSpPr>
          <p:nvPr/>
        </p:nvSpPr>
        <p:spPr bwMode="auto">
          <a:xfrm>
            <a:off x="395288" y="4437063"/>
            <a:ext cx="28600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K</a:t>
            </a:r>
            <a:r>
              <a:rPr lang="tr-TR" sz="2400" dirty="0">
                <a:latin typeface="+mj-lt"/>
              </a:rPr>
              <a:t> </a:t>
            </a:r>
            <a:r>
              <a:rPr lang="zh-CN" altLang="en-US" sz="2400" dirty="0" smtClean="0">
                <a:latin typeface="+mj-lt"/>
              </a:rPr>
              <a:t>个决策域</a:t>
            </a:r>
            <a:r>
              <a:rPr lang="tr-TR" sz="2400" dirty="0" smtClean="0">
                <a:latin typeface="Lucida Calligraphy" pitchFamily="66" charset="0"/>
              </a:rPr>
              <a:t>R</a:t>
            </a:r>
            <a:r>
              <a:rPr lang="tr-TR" sz="2400" baseline="-25000" dirty="0" smtClean="0">
                <a:latin typeface="Lucida Bright" pitchFamily="18" charset="0"/>
              </a:rPr>
              <a:t>1</a:t>
            </a:r>
            <a:r>
              <a:rPr lang="tr-TR" sz="2400" dirty="0">
                <a:latin typeface="Lucida Bright" pitchFamily="18" charset="0"/>
              </a:rPr>
              <a:t>,...,</a:t>
            </a:r>
            <a:r>
              <a:rPr lang="tr-TR" sz="2400" dirty="0">
                <a:latin typeface="Lucida Calligraphy" pitchFamily="66" charset="0"/>
              </a:rPr>
              <a:t>R</a:t>
            </a:r>
            <a:r>
              <a:rPr lang="tr-TR" sz="2400" i="1" baseline="-25000" dirty="0">
                <a:latin typeface="Lucida Bright" pitchFamily="18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K</a:t>
            </a:r>
            <a:r>
              <a:rPr lang="tr-TR" dirty="0"/>
              <a:t>=2 </a:t>
            </a:r>
            <a:r>
              <a:rPr lang="zh-CN" altLang="en-US" dirty="0" smtClean="0"/>
              <a:t>类时</a:t>
            </a:r>
            <a:endParaRPr lang="en-GB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859713" cy="3968750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两分器</a:t>
            </a:r>
            <a:r>
              <a:rPr lang="tr-T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=2) </a:t>
            </a:r>
            <a:r>
              <a:rPr lang="zh-CN" alt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与多重分类器</a:t>
            </a:r>
            <a:r>
              <a:rPr lang="tr-T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&gt;2)</a:t>
            </a:r>
          </a:p>
          <a:p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 = 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 – 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tr-T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endParaRPr lang="tr-T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endParaRPr lang="tr-T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Log </a:t>
            </a:r>
            <a:r>
              <a:rPr lang="tr-TR" sz="2800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odds</a:t>
            </a:r>
            <a:r>
              <a:rPr lang="zh-CN" alt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（胜算对数，对数几率）</a:t>
            </a:r>
            <a:r>
              <a:rPr lang="tr-TR" sz="2800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tr-T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GB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64875" name="Object 1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5094570"/>
              </p:ext>
            </p:extLst>
          </p:nvPr>
        </p:nvGraphicFramePr>
        <p:xfrm>
          <a:off x="2478088" y="3103563"/>
          <a:ext cx="27479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0" name="公式" r:id="rId3" imgW="1625400" imgH="482400" progId="Equation.3">
                  <p:embed/>
                </p:oleObj>
              </mc:Choice>
              <mc:Fallback>
                <p:oleObj name="公式" r:id="rId3" imgW="1625400" imgH="482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3103563"/>
                        <a:ext cx="2747962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7" name="Object 1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25755355"/>
              </p:ext>
            </p:extLst>
          </p:nvPr>
        </p:nvGraphicFramePr>
        <p:xfrm>
          <a:off x="6264057" y="4509120"/>
          <a:ext cx="13604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1" name="Equation" r:id="rId5" imgW="749160" imgH="431640" progId="Equation.3">
                  <p:embed/>
                </p:oleObj>
              </mc:Choice>
              <mc:Fallback>
                <p:oleObj name="Equation" r:id="rId5" imgW="749160" imgH="431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057" y="4509120"/>
                        <a:ext cx="1360488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anchor="b"/>
          <a:lstStyle/>
          <a:p>
            <a:fld id="{8D10CBB3-1A3C-4451-952A-321AA564EB22}" type="slidenum">
              <a:rPr lang="tr-TR" sz="1800">
                <a:solidFill>
                  <a:srgbClr val="FF0000"/>
                </a:solidFill>
              </a:rPr>
              <a:pPr/>
              <a:t>16</a:t>
            </a:fld>
            <a:endParaRPr lang="tr-TR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效用理论</a:t>
            </a:r>
            <a:endParaRPr lang="tr-TR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786688" cy="3968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给定证据</a:t>
            </a:r>
            <a:r>
              <a:rPr lang="tr-TR" altLang="zh-CN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，状态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latin typeface="+mj-lt"/>
              </a:rPr>
              <a:t>S</a:t>
            </a:r>
            <a:r>
              <a:rPr lang="en-US" sz="2000" i="1" dirty="0" err="1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的概率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当状态为</a:t>
            </a:r>
            <a:r>
              <a:rPr lang="en-US" altLang="zh-CN" i="1" dirty="0" err="1">
                <a:solidFill>
                  <a:schemeClr val="tx2"/>
                </a:solidFill>
              </a:rPr>
              <a:t>S</a:t>
            </a:r>
            <a:r>
              <a:rPr lang="en-US" altLang="zh-CN" sz="2000" i="1" dirty="0" err="1">
                <a:solidFill>
                  <a:schemeClr val="tx2"/>
                </a:solidFill>
              </a:rPr>
              <a:t>k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时采取行动</a:t>
            </a:r>
            <a:r>
              <a:rPr lang="tr-TR" altLang="zh-CN" i="1" dirty="0">
                <a:solidFill>
                  <a:schemeClr val="tx2"/>
                </a:solidFill>
              </a:rPr>
              <a:t>α</a:t>
            </a:r>
            <a:r>
              <a:rPr lang="tr-TR" altLang="zh-CN" i="1" baseline="-25000" dirty="0">
                <a:solidFill>
                  <a:schemeClr val="tx2"/>
                </a:solidFill>
              </a:rPr>
              <a:t>i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的效用为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U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ik</a:t>
            </a:r>
            <a:endParaRPr lang="tr-TR" i="1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期望效用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endParaRPr lang="en-US" dirty="0">
              <a:solidFill>
                <a:schemeClr val="tx2"/>
              </a:solidFill>
              <a:latin typeface="+mj-lt"/>
            </a:endParaRPr>
          </a:p>
          <a:p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对于分类，决策即为选择一个类，此时最大期望效用等价于最小化期望风险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144394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9773019"/>
              </p:ext>
            </p:extLst>
          </p:nvPr>
        </p:nvGraphicFramePr>
        <p:xfrm>
          <a:off x="1907704" y="3356992"/>
          <a:ext cx="48514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5" name="Microsoft 公式 3.0" r:id="rId3" imgW="2946240" imgH="660240" progId="Equation.3">
                  <p:embed/>
                </p:oleObj>
              </mc:Choice>
              <mc:Fallback>
                <p:oleObj name="Microsoft 公式 3.0" r:id="rId3" imgW="2946240" imgH="6602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356992"/>
                        <a:ext cx="485140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anchor="b"/>
          <a:lstStyle/>
          <a:p>
            <a:fld id="{7F3220C6-2917-4B35-9280-2B4C30EB3D2E}" type="slidenum">
              <a:rPr lang="tr-TR" sz="1800">
                <a:solidFill>
                  <a:srgbClr val="FF0000"/>
                </a:solidFill>
              </a:rPr>
              <a:pPr/>
              <a:t>17</a:t>
            </a:fld>
            <a:endParaRPr lang="tr-TR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关联规则</a:t>
            </a:r>
            <a:endParaRPr lang="en-GB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5613" cy="3968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关联规则是形如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的蕴含式，前者称为前件，后者为后件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i="1" dirty="0" smtClean="0">
                <a:solidFill>
                  <a:schemeClr val="tx2"/>
                </a:solidFill>
                <a:latin typeface="+mj-lt"/>
              </a:rPr>
              <a:t>购物分析：购买（喜欢，浏览，偿试）物品</a:t>
            </a:r>
            <a:r>
              <a:rPr lang="en-US" altLang="zh-CN" i="1" dirty="0" smtClean="0">
                <a:solidFill>
                  <a:schemeClr val="tx2"/>
                </a:solidFill>
                <a:latin typeface="+mj-lt"/>
              </a:rPr>
              <a:t>X, </a:t>
            </a:r>
            <a:r>
              <a:rPr lang="zh-CN" altLang="en-US" i="1" dirty="0" smtClean="0">
                <a:solidFill>
                  <a:schemeClr val="tx2"/>
                </a:solidFill>
                <a:latin typeface="+mj-lt"/>
              </a:rPr>
              <a:t>也会购买物品</a:t>
            </a:r>
            <a:r>
              <a:rPr lang="en-US" altLang="zh-CN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关联规则只意味着前件与后件相关联，并不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表明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两者有因果关系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anchor="b"/>
          <a:lstStyle/>
          <a:p>
            <a:fld id="{B3E0CA4B-C25F-42D4-9729-F14F76BFC467}" type="slidenum">
              <a:rPr lang="tr-TR" sz="1800">
                <a:solidFill>
                  <a:srgbClr val="FF0000"/>
                </a:solidFill>
              </a:rPr>
              <a:pPr/>
              <a:t>18</a:t>
            </a:fld>
            <a:endParaRPr lang="tr-TR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关联规则中的三个度量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支持度</a:t>
            </a:r>
            <a:r>
              <a:rPr lang="tr-TR" dirty="0" smtClean="0">
                <a:solidFill>
                  <a:schemeClr val="tx2"/>
                </a:solidFill>
              </a:rPr>
              <a:t>Support (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i="1" dirty="0" smtClean="0">
                <a:solidFill>
                  <a:schemeClr val="tx2"/>
                </a:solidFill>
              </a:rPr>
              <a:t>Y</a:t>
            </a:r>
            <a:r>
              <a:rPr lang="tr-TR" dirty="0" smtClean="0">
                <a:solidFill>
                  <a:schemeClr val="tx2"/>
                </a:solidFill>
              </a:rPr>
              <a:t>): </a:t>
            </a:r>
          </a:p>
          <a:p>
            <a:pPr>
              <a:buFont typeface="Wingdings" pitchFamily="2" charset="2"/>
              <a:buNone/>
            </a:pPr>
            <a:r>
              <a:rPr lang="tr-TR" dirty="0" smtClean="0"/>
              <a:t>	</a:t>
            </a:r>
          </a:p>
          <a:p>
            <a:pPr>
              <a:buFont typeface="Wingdings" pitchFamily="2" charset="2"/>
              <a:buNone/>
            </a:pPr>
            <a:endParaRPr lang="tr-TR" dirty="0" smtClean="0"/>
          </a:p>
          <a:p>
            <a:r>
              <a:rPr lang="zh-CN" altLang="en-US" dirty="0" smtClean="0">
                <a:solidFill>
                  <a:schemeClr val="tx2"/>
                </a:solidFill>
              </a:rPr>
              <a:t>置信度</a:t>
            </a:r>
            <a:r>
              <a:rPr lang="tr-TR" dirty="0" smtClean="0">
                <a:solidFill>
                  <a:schemeClr val="tx2"/>
                </a:solidFill>
              </a:rPr>
              <a:t>Confidence (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i="1" dirty="0" smtClean="0">
                <a:solidFill>
                  <a:schemeClr val="tx2"/>
                </a:solidFill>
              </a:rPr>
              <a:t>Y</a:t>
            </a:r>
            <a:r>
              <a:rPr lang="tr-TR" dirty="0" smtClean="0">
                <a:solidFill>
                  <a:schemeClr val="tx2"/>
                </a:solidFill>
              </a:rPr>
              <a:t>):</a:t>
            </a:r>
            <a:endParaRPr lang="en-GB" dirty="0" smtClean="0">
              <a:solidFill>
                <a:schemeClr val="tx2"/>
              </a:solidFill>
            </a:endParaRPr>
          </a:p>
          <a:p>
            <a:endParaRPr lang="tr-TR" dirty="0" smtClean="0"/>
          </a:p>
          <a:p>
            <a:endParaRPr lang="tr-TR" dirty="0" smtClean="0"/>
          </a:p>
          <a:p>
            <a:r>
              <a:rPr lang="zh-CN" altLang="en-US" dirty="0" smtClean="0">
                <a:solidFill>
                  <a:schemeClr val="tx2"/>
                </a:solidFill>
              </a:rPr>
              <a:t>提升度</a:t>
            </a:r>
            <a:r>
              <a:rPr lang="tr-TR" dirty="0" smtClean="0">
                <a:solidFill>
                  <a:schemeClr val="tx2"/>
                </a:solidFill>
              </a:rPr>
              <a:t> (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i="1" dirty="0" smtClean="0">
                <a:solidFill>
                  <a:schemeClr val="tx2"/>
                </a:solidFill>
              </a:rPr>
              <a:t>Y</a:t>
            </a:r>
            <a:r>
              <a:rPr lang="tr-TR" dirty="0" smtClean="0">
                <a:solidFill>
                  <a:schemeClr val="tx2"/>
                </a:solidFill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</a:rPr>
              <a:t>（兴趣度）</a:t>
            </a:r>
            <a:r>
              <a:rPr lang="tr-TR" dirty="0" smtClean="0">
                <a:solidFill>
                  <a:schemeClr val="tx2"/>
                </a:solidFill>
              </a:rPr>
              <a:t>:</a:t>
            </a:r>
            <a:endParaRPr lang="en-GB" dirty="0" smtClean="0">
              <a:solidFill>
                <a:schemeClr val="tx2"/>
              </a:solidFill>
            </a:endParaRPr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0F335C58-C29B-48E6-9F8A-45CCD3A5AEE2}" type="slidenum">
              <a:rPr lang="tr-TR" sz="1800">
                <a:solidFill>
                  <a:srgbClr val="FF0000"/>
                </a:solidFill>
              </a:rPr>
              <a:pPr/>
              <a:t>19</a:t>
            </a:fld>
            <a:endParaRPr lang="tr-TR" sz="1800">
              <a:solidFill>
                <a:srgbClr val="FF0000"/>
              </a:solidFill>
            </a:endParaRPr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326161"/>
              </p:ext>
            </p:extLst>
          </p:nvPr>
        </p:nvGraphicFramePr>
        <p:xfrm>
          <a:off x="2921000" y="2273300"/>
          <a:ext cx="434816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55" name="公式" r:id="rId3" imgW="2082600" imgH="431640" progId="Equation.3">
                  <p:embed/>
                </p:oleObj>
              </mc:Choice>
              <mc:Fallback>
                <p:oleObj name="公式" r:id="rId3" imgW="20826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273300"/>
                        <a:ext cx="4348163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617830"/>
              </p:ext>
            </p:extLst>
          </p:nvPr>
        </p:nvGraphicFramePr>
        <p:xfrm>
          <a:off x="4212368" y="3501008"/>
          <a:ext cx="4967287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56" name="公式" r:id="rId5" imgW="2323800" imgH="863280" progId="Equation.3">
                  <p:embed/>
                </p:oleObj>
              </mc:Choice>
              <mc:Fallback>
                <p:oleObj name="公式" r:id="rId5" imgW="2323800" imgH="863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368" y="3501008"/>
                        <a:ext cx="4967287" cy="184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928662" y="5286388"/>
          <a:ext cx="27432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57" name="Equation" r:id="rId7" imgW="1282680" imgH="419040" progId="Equation.3">
                  <p:embed/>
                </p:oleObj>
              </mc:Choice>
              <mc:Fallback>
                <p:oleObj name="Equation" r:id="rId7" imgW="128268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5286388"/>
                        <a:ext cx="27432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400" i="0" dirty="0" smtClean="0"/>
              <a:t>第三章</a:t>
            </a:r>
            <a:r>
              <a:rPr lang="tr-TR" sz="2400" i="0" dirty="0"/>
              <a:t/>
            </a:r>
            <a:br>
              <a:rPr lang="tr-TR" sz="2400" i="0" dirty="0"/>
            </a:br>
            <a:r>
              <a:rPr lang="zh-CN" altLang="en-US" sz="5400" i="0" dirty="0" smtClean="0"/>
              <a:t>贝叶斯决策理论</a:t>
            </a:r>
            <a:endParaRPr lang="tr-TR" sz="5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DAC65DAD-6D11-4ACC-AD94-403F1413F211}" type="slidenum">
              <a:rPr lang="tr-TR" sz="1800">
                <a:solidFill>
                  <a:srgbClr val="FF0000"/>
                </a:solidFill>
              </a:rPr>
              <a:pPr/>
              <a:t>2</a:t>
            </a:fld>
            <a:endParaRPr lang="tr-TR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如果是多个物品，如</a:t>
            </a:r>
            <a:r>
              <a:rPr lang="en-US" altLang="zh-CN" dirty="0" smtClean="0"/>
              <a:t>{X,Y,Z,W}</a:t>
            </a:r>
            <a:r>
              <a:rPr lang="zh-CN" altLang="en-US" dirty="0" smtClean="0"/>
              <a:t>是一个多项集，找出形如</a:t>
            </a:r>
            <a:r>
              <a:rPr lang="en-US" altLang="zh-CN" dirty="0" smtClean="0"/>
              <a:t>X,Y,Z</a:t>
            </a:r>
            <a:r>
              <a:rPr lang="en-US" altLang="zh-CN" dirty="0" smtClean="0">
                <a:sym typeface="Symbol"/>
              </a:rPr>
              <a:t>W</a:t>
            </a:r>
            <a:r>
              <a:rPr lang="zh-CN" altLang="en-US" dirty="0" smtClean="0">
                <a:sym typeface="Symbol"/>
              </a:rPr>
              <a:t>的关联规则，上述度量也仍然适用。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 smtClean="0"/>
              <a:t>著名的</a:t>
            </a:r>
            <a:r>
              <a:rPr lang="en-US" altLang="zh-CN" dirty="0" err="1" smtClean="0"/>
              <a:t>Apriori</a:t>
            </a:r>
            <a:r>
              <a:rPr lang="zh-CN" altLang="en-US" dirty="0" smtClean="0"/>
              <a:t>算法：两步工作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找出频繁项集，即具有</a:t>
            </a:r>
            <a:r>
              <a:rPr lang="zh-CN" altLang="en-US" dirty="0"/>
              <a:t>足</a:t>
            </a:r>
            <a:r>
              <a:rPr lang="zh-CN" altLang="en-US" dirty="0" smtClean="0"/>
              <a:t>够支持度的项集；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）把频繁项集划分为两个子集，分别作为前件与后件，生成具有足够置信度的关联规则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0F335C58-C29B-48E6-9F8A-45CCD3A5AEE2}" type="slidenum">
              <a:rPr lang="tr-TR" sz="1800">
                <a:solidFill>
                  <a:srgbClr val="FF0000"/>
                </a:solidFill>
              </a:rPr>
              <a:pPr/>
              <a:t>20</a:t>
            </a:fld>
            <a:endParaRPr lang="tr-TR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accent1"/>
                </a:solidFill>
              </a:rPr>
              <a:t>Apriori </a:t>
            </a:r>
            <a:r>
              <a:rPr lang="zh-CN" altLang="en-US" dirty="0" smtClean="0">
                <a:solidFill>
                  <a:schemeClr val="accent1"/>
                </a:solidFill>
              </a:rPr>
              <a:t>算法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smtClean="0"/>
              <a:t>(Agrawal et al., 1996)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solidFill>
                  <a:schemeClr val="tx2"/>
                </a:solidFill>
              </a:rPr>
              <a:t>对</a:t>
            </a:r>
            <a:r>
              <a:rPr lang="tr-TR" sz="2000" dirty="0" smtClean="0">
                <a:solidFill>
                  <a:schemeClr val="tx2"/>
                </a:solidFill>
              </a:rPr>
              <a:t> (X,Y,Z)</a:t>
            </a:r>
            <a:r>
              <a:rPr lang="en-US" sz="2000" dirty="0" smtClean="0">
                <a:solidFill>
                  <a:schemeClr val="tx2"/>
                </a:solidFill>
              </a:rPr>
              <a:t>3-</a:t>
            </a:r>
            <a:r>
              <a:rPr lang="zh-CN" altLang="en-US" sz="2000" dirty="0" smtClean="0">
                <a:solidFill>
                  <a:schemeClr val="tx2"/>
                </a:solidFill>
              </a:rPr>
              <a:t>项集，如果该</a:t>
            </a:r>
            <a:r>
              <a:rPr lang="en-US" altLang="zh-CN" sz="2000" dirty="0" smtClean="0">
                <a:solidFill>
                  <a:schemeClr val="tx2"/>
                </a:solidFill>
              </a:rPr>
              <a:t>3-</a:t>
            </a:r>
            <a:r>
              <a:rPr lang="zh-CN" altLang="en-US" sz="2000" dirty="0" smtClean="0">
                <a:solidFill>
                  <a:schemeClr val="tx2"/>
                </a:solidFill>
              </a:rPr>
              <a:t>项集是频繁的（即具有足够的支持度），则该项集的所有子集，即</a:t>
            </a:r>
            <a:r>
              <a:rPr lang="tr-TR" altLang="zh-CN" sz="2000" dirty="0">
                <a:solidFill>
                  <a:schemeClr val="tx2"/>
                </a:solidFill>
              </a:rPr>
              <a:t>(X,Y), (X,Z), </a:t>
            </a:r>
            <a:r>
              <a:rPr lang="zh-CN" altLang="en-US" sz="2000" dirty="0" smtClean="0">
                <a:solidFill>
                  <a:schemeClr val="tx2"/>
                </a:solidFill>
              </a:rPr>
              <a:t>与</a:t>
            </a:r>
            <a:r>
              <a:rPr lang="tr-TR" altLang="zh-CN" sz="2000" dirty="0" smtClean="0">
                <a:solidFill>
                  <a:schemeClr val="tx2"/>
                </a:solidFill>
              </a:rPr>
              <a:t> </a:t>
            </a:r>
            <a:r>
              <a:rPr lang="tr-TR" altLang="zh-CN" sz="2000" dirty="0">
                <a:solidFill>
                  <a:schemeClr val="tx2"/>
                </a:solidFill>
              </a:rPr>
              <a:t>(Y,Z</a:t>
            </a:r>
            <a:r>
              <a:rPr lang="tr-TR" altLang="zh-CN" sz="2000" dirty="0" smtClean="0">
                <a:solidFill>
                  <a:schemeClr val="tx2"/>
                </a:solidFill>
              </a:rPr>
              <a:t>)</a:t>
            </a:r>
            <a:r>
              <a:rPr lang="zh-CN" altLang="en-US" sz="2000" dirty="0" smtClean="0">
                <a:solidFill>
                  <a:schemeClr val="tx2"/>
                </a:solidFill>
              </a:rPr>
              <a:t>，均必须为频繁的。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</a:rPr>
              <a:t>如果某一子集</a:t>
            </a:r>
            <a:r>
              <a:rPr lang="tr-TR" sz="2000" dirty="0" smtClean="0">
                <a:solidFill>
                  <a:schemeClr val="tx2"/>
                </a:solidFill>
              </a:rPr>
              <a:t>(X,Y) </a:t>
            </a:r>
            <a:r>
              <a:rPr lang="zh-CN" altLang="en-US" sz="2000" dirty="0" smtClean="0">
                <a:solidFill>
                  <a:schemeClr val="tx2"/>
                </a:solidFill>
              </a:rPr>
              <a:t>不频繁，则任何包含该子集的超集都不可能是频繁的。</a:t>
            </a:r>
            <a:endParaRPr lang="tr-TR" sz="2000" dirty="0" smtClean="0">
              <a:solidFill>
                <a:schemeClr val="tx2"/>
              </a:solidFill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</a:rPr>
              <a:t>一旦找到</a:t>
            </a:r>
            <a:r>
              <a:rPr lang="en-US" altLang="zh-CN" sz="2000" dirty="0" smtClean="0">
                <a:solidFill>
                  <a:schemeClr val="tx2"/>
                </a:solidFill>
              </a:rPr>
              <a:t>k-</a:t>
            </a:r>
            <a:r>
              <a:rPr lang="zh-CN" altLang="en-US" sz="2000" dirty="0" smtClean="0">
                <a:solidFill>
                  <a:schemeClr val="tx2"/>
                </a:solidFill>
              </a:rPr>
              <a:t>频繁项集，就可生成关联规则</a:t>
            </a:r>
            <a:r>
              <a:rPr lang="tr-TR" sz="2000" dirty="0" smtClean="0">
                <a:solidFill>
                  <a:schemeClr val="tx2"/>
                </a:solidFill>
              </a:rPr>
              <a:t>: X, Y 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sz="2000" dirty="0" smtClean="0">
                <a:solidFill>
                  <a:schemeClr val="tx2"/>
                </a:solidFill>
              </a:rPr>
              <a:t> Z, ...</a:t>
            </a:r>
          </a:p>
          <a:p>
            <a:pPr>
              <a:buNone/>
            </a:pPr>
            <a:r>
              <a:rPr lang="tr-TR" sz="2000" dirty="0" smtClean="0">
                <a:solidFill>
                  <a:schemeClr val="tx2"/>
                </a:solidFill>
              </a:rPr>
              <a:t>	</a:t>
            </a:r>
            <a:r>
              <a:rPr lang="zh-CN" altLang="en-US" sz="2000" dirty="0" smtClean="0">
                <a:solidFill>
                  <a:schemeClr val="tx2"/>
                </a:solidFill>
              </a:rPr>
              <a:t>，</a:t>
            </a:r>
            <a:r>
              <a:rPr lang="tr-TR" sz="2000" dirty="0" smtClean="0">
                <a:solidFill>
                  <a:schemeClr val="tx2"/>
                </a:solidFill>
              </a:rPr>
              <a:t> X 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sz="2000" dirty="0" smtClean="0">
                <a:solidFill>
                  <a:schemeClr val="tx2"/>
                </a:solidFill>
              </a:rPr>
              <a:t> Y, Z, ...</a:t>
            </a: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</a:rPr>
              <a:t>可以从单项为后件，</a:t>
            </a:r>
            <a:r>
              <a:rPr lang="en-US" altLang="zh-CN" sz="2000" dirty="0" smtClean="0">
                <a:solidFill>
                  <a:schemeClr val="tx2"/>
                </a:solidFill>
              </a:rPr>
              <a:t>k-1</a:t>
            </a:r>
            <a:r>
              <a:rPr lang="zh-CN" altLang="en-US" sz="2000" dirty="0" smtClean="0">
                <a:solidFill>
                  <a:schemeClr val="tx2"/>
                </a:solidFill>
              </a:rPr>
              <a:t>项为前件开始，对于所有可能的单项后件规则，如果其没有足够的置信度，则删除此规则。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chemeClr val="tx2"/>
                </a:solidFill>
              </a:rPr>
              <a:t>可以采用如下策略生成具有两个（及更多）项为后件的关联规则：若该规则具有足够的置信度，则其对应的两个单项为后件的关联规则也要具有足够的置信度。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tr-TR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0F335C58-C29B-48E6-9F8A-45CCD3A5AEE2}" type="slidenum">
              <a:rPr lang="tr-TR" sz="1800">
                <a:solidFill>
                  <a:srgbClr val="FF0000"/>
                </a:solidFill>
              </a:rPr>
              <a:pPr/>
              <a:t>21</a:t>
            </a:fld>
            <a:endParaRPr lang="tr-TR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Probability and Inference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Symbol" pitchFamily="18" charset="2"/>
              </a:rPr>
              <a:t>投硬币的结果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Î </a:t>
            </a:r>
            <a:r>
              <a:rPr lang="tr-TR" dirty="0" smtClean="0">
                <a:solidFill>
                  <a:schemeClr val="tx2"/>
                </a:solidFill>
              </a:rPr>
              <a:t>{</a:t>
            </a:r>
            <a:r>
              <a:rPr lang="zh-CN" altLang="en-US" dirty="0" smtClean="0">
                <a:solidFill>
                  <a:schemeClr val="tx2"/>
                </a:solidFill>
              </a:rPr>
              <a:t>正面，反面</a:t>
            </a:r>
            <a:r>
              <a:rPr lang="tr-TR" dirty="0" smtClean="0">
                <a:solidFill>
                  <a:schemeClr val="tx2"/>
                </a:solidFill>
              </a:rPr>
              <a:t>}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Symbol" pitchFamily="18" charset="2"/>
              </a:rPr>
              <a:t>投币结果为唯一可观测量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Î</a:t>
            </a:r>
            <a:r>
              <a:rPr lang="tr-TR" dirty="0">
                <a:solidFill>
                  <a:schemeClr val="tx2"/>
                </a:solidFill>
              </a:rPr>
              <a:t>{1,0}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</a:t>
            </a:r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zh-CN" altLang="en-US" dirty="0" smtClean="0">
                <a:solidFill>
                  <a:schemeClr val="tx2"/>
                </a:solidFill>
              </a:rPr>
              <a:t>服从伯努利分布</a:t>
            </a:r>
            <a:r>
              <a:rPr lang="tr-TR" dirty="0" smtClean="0">
                <a:solidFill>
                  <a:schemeClr val="tx2"/>
                </a:solidFill>
              </a:rPr>
              <a:t>: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{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=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tr-TR" dirty="0" smtClean="0">
                <a:solidFill>
                  <a:schemeClr val="tx2"/>
                </a:solidFill>
              </a:rPr>
              <a:t>} </a:t>
            </a:r>
            <a:r>
              <a:rPr lang="tr-TR" dirty="0">
                <a:solidFill>
                  <a:schemeClr val="tx2"/>
                </a:solidFill>
              </a:rPr>
              <a:t>=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i="1" baseline="30000" dirty="0">
                <a:solidFill>
                  <a:schemeClr val="tx2"/>
                </a:solidFill>
              </a:rPr>
              <a:t>X </a:t>
            </a:r>
            <a:r>
              <a:rPr lang="tr-TR" dirty="0">
                <a:solidFill>
                  <a:schemeClr val="tx2"/>
                </a:solidFill>
              </a:rPr>
              <a:t>(1 ‒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dirty="0">
                <a:solidFill>
                  <a:schemeClr val="tx2"/>
                </a:solidFill>
              </a:rPr>
              <a:t>)</a:t>
            </a:r>
            <a:r>
              <a:rPr lang="tr-TR" i="1" baseline="30000" dirty="0">
                <a:solidFill>
                  <a:schemeClr val="tx2"/>
                </a:solidFill>
              </a:rPr>
              <a:t>(1 </a:t>
            </a:r>
            <a:r>
              <a:rPr lang="tr-TR" baseline="30000" dirty="0">
                <a:solidFill>
                  <a:schemeClr val="tx2"/>
                </a:solidFill>
              </a:rPr>
              <a:t>‒</a:t>
            </a:r>
            <a:r>
              <a:rPr lang="tr-TR" i="1" baseline="30000" dirty="0">
                <a:solidFill>
                  <a:schemeClr val="tx2"/>
                </a:solidFill>
              </a:rPr>
              <a:t> </a:t>
            </a:r>
            <a:r>
              <a:rPr lang="tr-TR" i="1" baseline="30000" dirty="0" smtClean="0">
                <a:solidFill>
                  <a:schemeClr val="tx2"/>
                </a:solidFill>
              </a:rPr>
              <a:t>X)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zh-CN" altLang="en-US" dirty="0" smtClean="0">
                <a:solidFill>
                  <a:schemeClr val="tx2"/>
                </a:solidFill>
              </a:rPr>
              <a:t>取值为</a:t>
            </a:r>
            <a:r>
              <a:rPr lang="en-US" altLang="zh-CN" dirty="0" smtClean="0">
                <a:solidFill>
                  <a:schemeClr val="tx2"/>
                </a:solidFill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</a:rPr>
              <a:t>或</a:t>
            </a:r>
            <a:r>
              <a:rPr lang="en-US" altLang="zh-CN" dirty="0" smtClean="0">
                <a:solidFill>
                  <a:schemeClr val="tx2"/>
                </a:solidFill>
              </a:rPr>
              <a:t>0</a:t>
            </a:r>
            <a:r>
              <a:rPr lang="zh-CN" altLang="en-US" dirty="0" smtClean="0">
                <a:solidFill>
                  <a:schemeClr val="tx2"/>
                </a:solidFill>
              </a:rPr>
              <a:t>，也就是</a:t>
            </a:r>
            <a:r>
              <a:rPr lang="tr-TR" altLang="zh-CN" i="1" dirty="0">
                <a:solidFill>
                  <a:schemeClr val="tx2"/>
                </a:solidFill>
              </a:rPr>
              <a:t>P </a:t>
            </a:r>
            <a:r>
              <a:rPr lang="tr-TR" altLang="zh-CN" dirty="0">
                <a:solidFill>
                  <a:schemeClr val="tx2"/>
                </a:solidFill>
              </a:rPr>
              <a:t>{</a:t>
            </a:r>
            <a:r>
              <a:rPr lang="tr-TR" altLang="zh-CN" i="1" dirty="0" smtClean="0">
                <a:solidFill>
                  <a:schemeClr val="tx2"/>
                </a:solidFill>
              </a:rPr>
              <a:t>X</a:t>
            </a:r>
            <a:r>
              <a:rPr lang="tr-TR" altLang="zh-CN" dirty="0" smtClean="0">
                <a:solidFill>
                  <a:schemeClr val="tx2"/>
                </a:solidFill>
              </a:rPr>
              <a:t>=</a:t>
            </a:r>
            <a:r>
              <a:rPr lang="en-US" altLang="zh-CN" dirty="0" err="1" smtClean="0">
                <a:solidFill>
                  <a:schemeClr val="tx2"/>
                </a:solidFill>
              </a:rPr>
              <a:t>1</a:t>
            </a:r>
            <a:r>
              <a:rPr lang="tr-TR" altLang="zh-CN" dirty="0" smtClean="0">
                <a:solidFill>
                  <a:schemeClr val="tx2"/>
                </a:solidFill>
              </a:rPr>
              <a:t>} </a:t>
            </a:r>
            <a:r>
              <a:rPr lang="tr-TR" altLang="zh-CN" dirty="0">
                <a:solidFill>
                  <a:schemeClr val="tx2"/>
                </a:solidFill>
              </a:rPr>
              <a:t>= </a:t>
            </a:r>
            <a:r>
              <a:rPr lang="tr-TR" altLang="zh-CN" i="1" dirty="0" smtClean="0">
                <a:solidFill>
                  <a:schemeClr val="tx2"/>
                </a:solidFill>
              </a:rPr>
              <a:t>p</a:t>
            </a:r>
            <a:r>
              <a:rPr lang="tr-TR" altLang="zh-CN" i="1" baseline="-25000" dirty="0" smtClean="0">
                <a:solidFill>
                  <a:schemeClr val="tx2"/>
                </a:solidFill>
              </a:rPr>
              <a:t>o</a:t>
            </a:r>
            <a:r>
              <a:rPr lang="tr-TR" altLang="zh-CN" i="1" baseline="30000" dirty="0" smtClean="0">
                <a:solidFill>
                  <a:schemeClr val="tx2"/>
                </a:solidFill>
              </a:rPr>
              <a:t> </a:t>
            </a:r>
            <a:r>
              <a:rPr lang="en-US" altLang="zh-CN" i="1" baseline="30000" dirty="0" smtClean="0">
                <a:solidFill>
                  <a:schemeClr val="tx2"/>
                </a:solidFill>
              </a:rPr>
              <a:t>,</a:t>
            </a:r>
            <a:r>
              <a:rPr lang="tr-TR" altLang="zh-CN" i="1" dirty="0">
                <a:solidFill>
                  <a:schemeClr val="tx2"/>
                </a:solidFill>
              </a:rPr>
              <a:t> P </a:t>
            </a:r>
            <a:r>
              <a:rPr lang="tr-TR" altLang="zh-CN" dirty="0">
                <a:solidFill>
                  <a:schemeClr val="tx2"/>
                </a:solidFill>
              </a:rPr>
              <a:t>{</a:t>
            </a:r>
            <a:r>
              <a:rPr lang="tr-TR" altLang="zh-CN" i="1" dirty="0" smtClean="0">
                <a:solidFill>
                  <a:schemeClr val="tx2"/>
                </a:solidFill>
              </a:rPr>
              <a:t>X</a:t>
            </a:r>
            <a:r>
              <a:rPr lang="tr-TR" altLang="zh-CN" dirty="0" smtClean="0">
                <a:solidFill>
                  <a:schemeClr val="tx2"/>
                </a:solidFill>
              </a:rPr>
              <a:t>=</a:t>
            </a:r>
            <a:r>
              <a:rPr lang="en-US" altLang="zh-CN" dirty="0" smtClean="0">
                <a:solidFill>
                  <a:schemeClr val="tx2"/>
                </a:solidFill>
              </a:rPr>
              <a:t>0</a:t>
            </a:r>
            <a:r>
              <a:rPr lang="tr-TR" altLang="zh-CN" dirty="0" smtClean="0">
                <a:solidFill>
                  <a:schemeClr val="tx2"/>
                </a:solidFill>
              </a:rPr>
              <a:t>} =</a:t>
            </a:r>
            <a:r>
              <a:rPr lang="en-US" altLang="zh-CN" dirty="0" smtClean="0">
                <a:solidFill>
                  <a:schemeClr val="tx2"/>
                </a:solidFill>
              </a:rPr>
              <a:t>1-</a:t>
            </a:r>
            <a:r>
              <a:rPr lang="tr-TR" altLang="zh-CN" dirty="0" smtClean="0">
                <a:solidFill>
                  <a:schemeClr val="tx2"/>
                </a:solidFill>
              </a:rPr>
              <a:t> </a:t>
            </a:r>
            <a:r>
              <a:rPr lang="tr-TR" altLang="zh-CN" i="1" dirty="0">
                <a:solidFill>
                  <a:schemeClr val="tx2"/>
                </a:solidFill>
              </a:rPr>
              <a:t>p</a:t>
            </a:r>
            <a:r>
              <a:rPr lang="tr-TR" altLang="zh-CN" i="1" baseline="-25000" dirty="0">
                <a:solidFill>
                  <a:schemeClr val="tx2"/>
                </a:solidFill>
              </a:rPr>
              <a:t>o</a:t>
            </a:r>
            <a:r>
              <a:rPr lang="tr-TR" altLang="zh-CN" i="1" baseline="30000" dirty="0">
                <a:solidFill>
                  <a:schemeClr val="tx2"/>
                </a:solidFill>
              </a:rPr>
              <a:t> </a:t>
            </a:r>
            <a:endParaRPr lang="en-US" altLang="zh-CN" i="1" baseline="30000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事先并不知道</a:t>
            </a:r>
            <a:r>
              <a:rPr lang="en-US" altLang="zh-CN" dirty="0" smtClean="0">
                <a:solidFill>
                  <a:schemeClr val="tx2"/>
                </a:solidFill>
              </a:rPr>
              <a:t>P(X),</a:t>
            </a:r>
            <a:r>
              <a:rPr lang="zh-CN" altLang="en-US" dirty="0" smtClean="0">
                <a:solidFill>
                  <a:schemeClr val="tx2"/>
                </a:solidFill>
              </a:rPr>
              <a:t>做实验，而得数据，即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样本</a:t>
            </a:r>
            <a:r>
              <a:rPr lang="tr-TR" dirty="0" smtClean="0">
                <a:solidFill>
                  <a:schemeClr val="tx2"/>
                </a:solidFill>
              </a:rPr>
              <a:t>: </a:t>
            </a:r>
            <a:r>
              <a:rPr lang="tr-TR" b="1" i="1" dirty="0">
                <a:solidFill>
                  <a:schemeClr val="tx2"/>
                </a:solidFill>
              </a:rPr>
              <a:t>X </a:t>
            </a:r>
            <a:r>
              <a:rPr lang="tr-TR" dirty="0">
                <a:solidFill>
                  <a:schemeClr val="tx2"/>
                </a:solidFill>
              </a:rPr>
              <a:t>= {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}</a:t>
            </a:r>
            <a:r>
              <a:rPr lang="tr-TR" i="1" baseline="30000" dirty="0">
                <a:solidFill>
                  <a:schemeClr val="tx2"/>
                </a:solidFill>
              </a:rPr>
              <a:t>N</a:t>
            </a:r>
            <a:r>
              <a:rPr lang="tr-TR" i="1" baseline="-25000" dirty="0">
                <a:solidFill>
                  <a:schemeClr val="tx2"/>
                </a:solidFill>
              </a:rPr>
              <a:t>t </a:t>
            </a:r>
            <a:r>
              <a:rPr lang="tr-TR" baseline="-25000" dirty="0">
                <a:solidFill>
                  <a:schemeClr val="tx2"/>
                </a:solidFill>
              </a:rPr>
              <a:t>=1</a:t>
            </a:r>
            <a:endParaRPr lang="tr-TR" i="1" baseline="300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</a:rPr>
              <a:t>估计</a:t>
            </a:r>
            <a:r>
              <a:rPr lang="tr-TR" dirty="0" smtClean="0">
                <a:solidFill>
                  <a:schemeClr val="tx2"/>
                </a:solidFill>
              </a:rPr>
              <a:t>: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</a:rPr>
              <a:t>= </a:t>
            </a:r>
            <a:r>
              <a:rPr lang="zh-CN" altLang="en-US" dirty="0" smtClean="0">
                <a:solidFill>
                  <a:schemeClr val="tx2"/>
                </a:solidFill>
              </a:rPr>
              <a:t>结果为正面的投币次数</a:t>
            </a:r>
            <a:r>
              <a:rPr lang="tr-TR" dirty="0" smtClean="0">
                <a:solidFill>
                  <a:schemeClr val="tx2"/>
                </a:solidFill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</a:rPr>
              <a:t>总投币次数</a:t>
            </a:r>
            <a:r>
              <a:rPr lang="tr-TR" dirty="0" smtClean="0">
                <a:solidFill>
                  <a:schemeClr val="tx2"/>
                </a:solidFill>
              </a:rPr>
              <a:t>= </a:t>
            </a:r>
            <a:r>
              <a:rPr lang="tr-TR" dirty="0">
                <a:solidFill>
                  <a:schemeClr val="tx2"/>
                </a:solidFill>
              </a:rPr>
              <a:t>∑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i="1" baseline="-25000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/ </a:t>
            </a:r>
            <a:r>
              <a:rPr lang="tr-TR" i="1" dirty="0">
                <a:solidFill>
                  <a:schemeClr val="tx2"/>
                </a:solidFill>
              </a:rPr>
              <a:t>N</a:t>
            </a:r>
          </a:p>
          <a:p>
            <a:r>
              <a:rPr lang="zh-CN" altLang="en-US" dirty="0" smtClean="0">
                <a:solidFill>
                  <a:schemeClr val="tx2"/>
                </a:solidFill>
              </a:rPr>
              <a:t>对于下次投币的预测即为</a:t>
            </a:r>
            <a:r>
              <a:rPr lang="tr-TR" dirty="0" smtClean="0">
                <a:solidFill>
                  <a:schemeClr val="tx2"/>
                </a:solidFill>
              </a:rPr>
              <a:t>:</a:t>
            </a:r>
            <a:endParaRPr lang="tr-TR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</a:t>
            </a:r>
            <a:r>
              <a:rPr lang="zh-CN" altLang="en-US" dirty="0" smtClean="0">
                <a:solidFill>
                  <a:schemeClr val="tx2"/>
                </a:solidFill>
              </a:rPr>
              <a:t>正面，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if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baseline="-25000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&gt; ½, </a:t>
            </a:r>
            <a:r>
              <a:rPr lang="zh-CN" altLang="en-US" dirty="0" smtClean="0">
                <a:solidFill>
                  <a:schemeClr val="tx2"/>
                </a:solidFill>
              </a:rPr>
              <a:t>否则为反面</a:t>
            </a:r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873C3B64-C785-44CA-8443-53C55DF4B013}" type="slidenum">
              <a:rPr lang="tr-TR" sz="1800">
                <a:solidFill>
                  <a:srgbClr val="FF0000"/>
                </a:solidFill>
              </a:rPr>
              <a:pPr/>
              <a:t>3</a:t>
            </a:fld>
            <a:endParaRPr lang="tr-TR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投币实验结果：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i="1" dirty="0" smtClean="0">
                <a:solidFill>
                  <a:schemeClr val="tx2"/>
                </a:solidFill>
              </a:rPr>
              <a:t>O</a:t>
            </a:r>
            <a:r>
              <a:rPr lang="en-US" altLang="zh-CN" dirty="0" smtClean="0">
                <a:solidFill>
                  <a:schemeClr val="tx2"/>
                </a:solidFill>
              </a:rPr>
              <a:t>={</a:t>
            </a:r>
            <a:r>
              <a:rPr lang="zh-CN" altLang="en-US" sz="2400" dirty="0" smtClean="0">
                <a:solidFill>
                  <a:schemeClr val="tx2"/>
                </a:solidFill>
              </a:rPr>
              <a:t>正，反，正，正，反，正</a:t>
            </a:r>
            <a:r>
              <a:rPr lang="zh-CN" altLang="en-US" sz="2400" dirty="0">
                <a:solidFill>
                  <a:schemeClr val="tx2"/>
                </a:solidFill>
              </a:rPr>
              <a:t>，</a:t>
            </a:r>
            <a:r>
              <a:rPr lang="zh-CN" altLang="en-US" sz="2400" dirty="0" smtClean="0">
                <a:solidFill>
                  <a:schemeClr val="tx2"/>
                </a:solidFill>
              </a:rPr>
              <a:t>反，正，反，正，正，正</a:t>
            </a:r>
            <a:r>
              <a:rPr lang="en-US" altLang="zh-CN" dirty="0" smtClean="0">
                <a:solidFill>
                  <a:schemeClr val="tx2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i="1" dirty="0" smtClean="0">
                <a:solidFill>
                  <a:schemeClr val="tx2"/>
                </a:solidFill>
              </a:rPr>
              <a:t>X</a:t>
            </a:r>
            <a:r>
              <a:rPr lang="en-US" altLang="zh-CN" dirty="0" smtClean="0">
                <a:solidFill>
                  <a:schemeClr val="tx2"/>
                </a:solidFill>
              </a:rPr>
              <a:t>={1,0,1,1,0,1,0,1,0,1,1,1}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r>
              <a:rPr lang="en-US" altLang="zh-CN" i="1" dirty="0" smtClean="0">
                <a:solidFill>
                  <a:schemeClr val="tx2"/>
                </a:solidFill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</a:rPr>
              <a:t>=12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预测（分类）下次投币为正或反？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估计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altLang="zh-CN" i="1" dirty="0" smtClean="0">
                <a:solidFill>
                  <a:schemeClr val="tx2"/>
                </a:solidFill>
              </a:rPr>
              <a:t>p</a:t>
            </a:r>
            <a:r>
              <a:rPr lang="tr-TR" altLang="zh-CN" i="1" baseline="-25000" dirty="0" smtClean="0">
                <a:solidFill>
                  <a:schemeClr val="tx2"/>
                </a:solidFill>
              </a:rPr>
              <a:t>o</a:t>
            </a:r>
            <a:r>
              <a:rPr lang="tr-TR" altLang="zh-CN" dirty="0" smtClean="0">
                <a:solidFill>
                  <a:schemeClr val="tx2"/>
                </a:solidFill>
              </a:rPr>
              <a:t> =</a:t>
            </a:r>
            <a:r>
              <a:rPr lang="zh-CN" altLang="en-US" dirty="0" smtClean="0">
                <a:solidFill>
                  <a:schemeClr val="tx2"/>
                </a:solidFill>
              </a:rPr>
              <a:t>正面次数</a:t>
            </a:r>
            <a:r>
              <a:rPr lang="en-US" altLang="zh-CN" dirty="0" smtClean="0">
                <a:solidFill>
                  <a:schemeClr val="tx2"/>
                </a:solidFill>
              </a:rPr>
              <a:t>/</a:t>
            </a:r>
            <a:r>
              <a:rPr lang="en-US" altLang="zh-CN" i="1" dirty="0">
                <a:solidFill>
                  <a:schemeClr val="tx2"/>
                </a:solidFill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</a:rPr>
              <a:t>=8/12&gt;1/2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预测下次投币结果为：正面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（赌徒）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0F335C58-C29B-48E6-9F8A-45CCD3A5AEE2}" type="slidenum">
              <a:rPr lang="tr-TR" sz="1800">
                <a:solidFill>
                  <a:srgbClr val="FF0000"/>
                </a:solidFill>
              </a:rPr>
              <a:pPr/>
              <a:t>4</a:t>
            </a:fld>
            <a:endParaRPr lang="tr-TR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7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</a:t>
            </a:r>
            <a:endParaRPr lang="tr-TR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643813" cy="42561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信用评分：输入为年收入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en-US" altLang="zh-CN" sz="2000" dirty="0" smtClean="0">
                <a:solidFill>
                  <a:schemeClr val="tx2"/>
                </a:solidFill>
                <a:latin typeface="+mj-lt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与存款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en-US" altLang="zh-CN" sz="2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.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输出为低风险或高风险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输入变量为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[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输出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C </a:t>
            </a:r>
            <a:r>
              <a:rPr lang="tr-TR" dirty="0" smtClean="0">
                <a:solidFill>
                  <a:schemeClr val="tx2"/>
                </a:solidFill>
                <a:latin typeface="+mj-lt"/>
                <a:sym typeface="Symbol"/>
              </a:rPr>
              <a:t>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{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0,1}</a:t>
            </a:r>
          </a:p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预测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错误的概率为：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1-max(P(C=1|x1,x2),P(C=0|x1,x2))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因此要计算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P(</a:t>
            </a:r>
            <a:r>
              <a:rPr lang="en-US" altLang="zh-CN" dirty="0" err="1" smtClean="0">
                <a:solidFill>
                  <a:schemeClr val="tx2"/>
                </a:solidFill>
                <a:latin typeface="+mj-lt"/>
              </a:rPr>
              <a:t>C|x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，使用贝叶斯规则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138250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3057116"/>
              </p:ext>
            </p:extLst>
          </p:nvPr>
        </p:nvGraphicFramePr>
        <p:xfrm>
          <a:off x="1763688" y="3212976"/>
          <a:ext cx="5995987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0" name="公式" r:id="rId3" imgW="4038480" imgH="1180800" progId="Equation.3">
                  <p:embed/>
                </p:oleObj>
              </mc:Choice>
              <mc:Fallback>
                <p:oleObj name="公式" r:id="rId3" imgW="4038480" imgH="1180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212976"/>
                        <a:ext cx="5995987" cy="175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anchor="b"/>
          <a:lstStyle/>
          <a:p>
            <a:fld id="{FC7A9BB6-0795-496E-A2D0-7546A1AF2870}" type="slidenum">
              <a:rPr lang="tr-TR" sz="1800">
                <a:solidFill>
                  <a:srgbClr val="FF0000"/>
                </a:solidFill>
              </a:rPr>
              <a:pPr/>
              <a:t>5</a:t>
            </a:fld>
            <a:endParaRPr lang="tr-TR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贝叶斯规则</a:t>
            </a:r>
            <a:endParaRPr lang="tr-TR" dirty="0"/>
          </a:p>
        </p:txBody>
      </p:sp>
      <p:graphicFrame>
        <p:nvGraphicFramePr>
          <p:cNvPr id="137241" name="Object 25"/>
          <p:cNvGraphicFramePr>
            <a:graphicFrameLocks noGrp="1" noChangeAspect="1"/>
          </p:cNvGraphicFramePr>
          <p:nvPr>
            <p:ph sz="half" idx="1"/>
          </p:nvPr>
        </p:nvGraphicFramePr>
        <p:xfrm>
          <a:off x="3036888" y="2492375"/>
          <a:ext cx="32845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2" name="Equation" r:id="rId3" imgW="1409400" imgH="419040" progId="Equation.3">
                  <p:embed/>
                </p:oleObj>
              </mc:Choice>
              <mc:Fallback>
                <p:oleObj name="Equation" r:id="rId3" imgW="1409400" imgH="419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492375"/>
                        <a:ext cx="328453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3" name="Object 27"/>
          <p:cNvGraphicFramePr>
            <a:graphicFrameLocks noGrp="1" noChangeAspect="1"/>
          </p:cNvGraphicFramePr>
          <p:nvPr>
            <p:ph sz="half" idx="2"/>
          </p:nvPr>
        </p:nvGraphicFramePr>
        <p:xfrm>
          <a:off x="1057275" y="4365625"/>
          <a:ext cx="6669088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3" name="Equation" r:id="rId5" imgW="2857320" imgH="660240" progId="Equation.3">
                  <p:embed/>
                </p:oleObj>
              </mc:Choice>
              <mc:Fallback>
                <p:oleObj name="Equation" r:id="rId5" imgW="2857320" imgH="6602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4365625"/>
                        <a:ext cx="6669088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677507B4-FC13-4347-893B-755CC9BA2349}" type="slidenum">
              <a:rPr lang="tr-TR" sz="1800">
                <a:solidFill>
                  <a:srgbClr val="FF0000"/>
                </a:solidFill>
              </a:rPr>
              <a:pPr/>
              <a:t>6</a:t>
            </a:fld>
            <a:endParaRPr lang="tr-TR" sz="1800">
              <a:solidFill>
                <a:srgbClr val="FF0000"/>
              </a:solidFill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476375" y="206057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posterior</a:t>
            </a:r>
          </a:p>
        </p:txBody>
      </p:sp>
      <p:cxnSp>
        <p:nvCxnSpPr>
          <p:cNvPr id="137223" name="AutoShape 7"/>
          <p:cNvCxnSpPr>
            <a:cxnSpLocks noChangeShapeType="1"/>
          </p:cNvCxnSpPr>
          <p:nvPr/>
        </p:nvCxnSpPr>
        <p:spPr bwMode="auto">
          <a:xfrm rot="16200000" flipH="1">
            <a:off x="2368550" y="2536825"/>
            <a:ext cx="409575" cy="4667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219700" y="1665288"/>
            <a:ext cx="1178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likelihood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3995738" y="1665288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prior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5148263" y="3860800"/>
            <a:ext cx="1090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evidence</a:t>
            </a: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H="1" flipV="1">
            <a:off x="5435600" y="350043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4500563" y="2133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 flipH="1">
            <a:off x="5795963" y="2133600"/>
            <a:ext cx="1444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6021288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得到后验概率</a:t>
            </a:r>
            <a:r>
              <a:rPr lang="en-US" altLang="zh-CN" sz="2400" dirty="0" smtClean="0"/>
              <a:t>P(</a:t>
            </a:r>
            <a:r>
              <a:rPr lang="en-US" altLang="zh-CN" sz="2400" dirty="0" err="1" smtClean="0"/>
              <a:t>C|x</a:t>
            </a:r>
            <a:r>
              <a:rPr lang="en-US" altLang="zh-CN" sz="2400" dirty="0" smtClean="0"/>
              <a:t>),</a:t>
            </a:r>
            <a:r>
              <a:rPr lang="zh-CN" altLang="en-US" sz="2400" dirty="0" smtClean="0"/>
              <a:t>即可按前述方式进行预测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当类别数</a:t>
            </a:r>
            <a:r>
              <a:rPr lang="tr-TR" i="1" dirty="0" smtClean="0"/>
              <a:t>K</a:t>
            </a:r>
            <a:r>
              <a:rPr lang="tr-TR" dirty="0" smtClean="0"/>
              <a:t>&gt;2 </a:t>
            </a:r>
            <a:r>
              <a:rPr lang="zh-CN" altLang="en-US" dirty="0" smtClean="0"/>
              <a:t>，贝叶斯规则</a:t>
            </a:r>
            <a:endParaRPr lang="tr-TR" dirty="0"/>
          </a:p>
        </p:txBody>
      </p:sp>
      <p:graphicFrame>
        <p:nvGraphicFramePr>
          <p:cNvPr id="139281" name="Object 17"/>
          <p:cNvGraphicFramePr>
            <a:graphicFrameLocks noGrp="1" noChangeAspect="1"/>
          </p:cNvGraphicFramePr>
          <p:nvPr>
            <p:ph sz="half" idx="1"/>
          </p:nvPr>
        </p:nvGraphicFramePr>
        <p:xfrm>
          <a:off x="2454275" y="1928813"/>
          <a:ext cx="3768725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4" name="Equation" r:id="rId3" imgW="1638000" imgH="1041120" progId="Equation.3">
                  <p:embed/>
                </p:oleObj>
              </mc:Choice>
              <mc:Fallback>
                <p:oleObj name="Equation" r:id="rId3" imgW="1638000" imgH="10411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1928813"/>
                        <a:ext cx="3768725" cy="239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5" name="Object 2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5157220"/>
              </p:ext>
            </p:extLst>
          </p:nvPr>
        </p:nvGraphicFramePr>
        <p:xfrm>
          <a:off x="1444625" y="4578350"/>
          <a:ext cx="49593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5" name="公式" r:id="rId5" imgW="2819160" imgH="685800" progId="Equation.3">
                  <p:embed/>
                </p:oleObj>
              </mc:Choice>
              <mc:Fallback>
                <p:oleObj name="公式" r:id="rId5" imgW="2819160" imgH="685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4578350"/>
                        <a:ext cx="495935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55B3E897-6897-4F6B-B827-8D748011E4DF}" type="slidenum">
              <a:rPr lang="tr-TR" sz="1800">
                <a:solidFill>
                  <a:srgbClr val="FF0000"/>
                </a:solidFill>
              </a:rPr>
              <a:pPr/>
              <a:t>7</a:t>
            </a:fld>
            <a:endParaRPr lang="tr-TR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举例（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类）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C58-C29B-48E6-9F8A-45CCD3A5AEE2}" type="slidenum">
              <a:rPr lang="tr-TR" sz="1800" smtClean="0">
                <a:solidFill>
                  <a:srgbClr val="FF0000"/>
                </a:solidFill>
              </a:rPr>
              <a:pPr/>
              <a:t>8</a:t>
            </a:fld>
            <a:endParaRPr lang="tr-TR" sz="1800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42985"/>
              </p:ext>
            </p:extLst>
          </p:nvPr>
        </p:nvGraphicFramePr>
        <p:xfrm>
          <a:off x="251520" y="1340768"/>
          <a:ext cx="4200128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32"/>
                <a:gridCol w="1050032"/>
                <a:gridCol w="1050032"/>
                <a:gridCol w="10500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收入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万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存款（万）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信用评级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c1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150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c2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49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c3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c4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56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c5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70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c6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15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c7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48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c8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c9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c10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4337"/>
              </p:ext>
            </p:extLst>
          </p:nvPr>
        </p:nvGraphicFramePr>
        <p:xfrm>
          <a:off x="4764360" y="1340768"/>
          <a:ext cx="4200128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32"/>
                <a:gridCol w="1050032"/>
                <a:gridCol w="1050032"/>
                <a:gridCol w="10500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收入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万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存款（万）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信用评级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c7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中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低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低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c8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c9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c10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611-3C1D-45D2-99AF-0EC0ECD9A090}" type="slidenum">
              <a:rPr lang="tr-TR" sz="1800" smtClean="0">
                <a:solidFill>
                  <a:srgbClr val="FF0000"/>
                </a:solidFill>
              </a:rPr>
              <a:pPr/>
              <a:t>9</a:t>
            </a:fld>
            <a:endParaRPr lang="tr-TR" sz="18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692696"/>
            <a:ext cx="83529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信用评级：</a:t>
            </a:r>
            <a:r>
              <a:rPr lang="en-US" altLang="zh-CN" sz="2400" dirty="0" smtClean="0"/>
              <a:t>c0, c=0:</a:t>
            </a:r>
            <a:r>
              <a:rPr lang="zh-CN" altLang="en-US" sz="2400" dirty="0" smtClean="0"/>
              <a:t>高</a:t>
            </a:r>
            <a:r>
              <a:rPr lang="en-US" altLang="zh-CN" sz="2400" dirty="0" smtClean="0"/>
              <a:t>(</a:t>
            </a:r>
            <a:r>
              <a:rPr lang="zh-CN" altLang="en-US" sz="2400" dirty="0" smtClean="0">
                <a:sym typeface="Symbol"/>
              </a:rPr>
              <a:t></a:t>
            </a:r>
            <a:r>
              <a:rPr lang="en-US" altLang="zh-CN" sz="2400" dirty="0" smtClean="0">
                <a:sym typeface="Symbol"/>
              </a:rPr>
              <a:t>4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c1,c=1:</a:t>
            </a:r>
            <a:r>
              <a:rPr lang="zh-CN" altLang="en-US" sz="2400" dirty="0" smtClean="0"/>
              <a:t>低</a:t>
            </a:r>
            <a:r>
              <a:rPr lang="en-US" altLang="zh-CN" sz="2400" dirty="0" smtClean="0"/>
              <a:t>(&lt;4)</a:t>
            </a:r>
          </a:p>
          <a:p>
            <a:r>
              <a:rPr lang="en-US" altLang="zh-CN" sz="2400" dirty="0" smtClean="0"/>
              <a:t>P(c0)=</a:t>
            </a:r>
            <a:r>
              <a:rPr lang="zh-CN" altLang="en-US" sz="2400" dirty="0" smtClean="0"/>
              <a:t>信用高客户数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总客户数</a:t>
            </a:r>
            <a:r>
              <a:rPr lang="en-US" altLang="zh-CN" sz="2400" dirty="0" smtClean="0"/>
              <a:t>=6/12=1/2</a:t>
            </a:r>
          </a:p>
          <a:p>
            <a:r>
              <a:rPr lang="en-US" altLang="zh-CN" sz="2400" dirty="0" smtClean="0"/>
              <a:t>P(c1)=6/12=1-P(c0)</a:t>
            </a:r>
          </a:p>
          <a:p>
            <a:r>
              <a:rPr lang="en-US" altLang="zh-CN" sz="2400" dirty="0" smtClean="0"/>
              <a:t>x1:</a:t>
            </a:r>
            <a:r>
              <a:rPr lang="zh-CN" altLang="en-US" sz="2400" dirty="0" smtClean="0"/>
              <a:t>高 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，中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，低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x2: </a:t>
            </a:r>
            <a:r>
              <a:rPr lang="zh-CN" altLang="en-US" sz="2400" dirty="0" smtClean="0"/>
              <a:t>高 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，中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，低 </a:t>
            </a:r>
            <a:r>
              <a:rPr lang="en-US" altLang="zh-CN" sz="2400" dirty="0" smtClean="0"/>
              <a:t>2</a:t>
            </a:r>
          </a:p>
          <a:p>
            <a:r>
              <a:rPr lang="en-US" altLang="zh-CN" sz="2400" dirty="0" smtClean="0"/>
              <a:t>P(</a:t>
            </a:r>
            <a:r>
              <a:rPr lang="en-US" altLang="zh-CN" sz="2400" dirty="0" err="1" smtClean="0"/>
              <a:t>x|c</a:t>
            </a:r>
            <a:r>
              <a:rPr lang="en-US" altLang="zh-CN" sz="2400" dirty="0" smtClean="0"/>
              <a:t>),  P(x1,x2|c):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P(x1=0,x2=0|c=0)(</a:t>
            </a:r>
            <a:r>
              <a:rPr lang="zh-CN" altLang="en-US" sz="2400" dirty="0" smtClean="0"/>
              <a:t>信用高的客户</a:t>
            </a:r>
            <a:endParaRPr lang="en-US" altLang="zh-CN" sz="2400" dirty="0" smtClean="0"/>
          </a:p>
          <a:p>
            <a:r>
              <a:rPr lang="zh-CN" altLang="en-US" sz="2400" dirty="0" smtClean="0"/>
              <a:t>中收入与存款均为高的概率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=1/6</a:t>
            </a:r>
          </a:p>
          <a:p>
            <a:r>
              <a:rPr lang="en-US" altLang="zh-CN" sz="2400" dirty="0" smtClean="0"/>
              <a:t>P(x1=0,x2=1|c=0)=0/6</a:t>
            </a:r>
          </a:p>
          <a:p>
            <a:r>
              <a:rPr lang="en-US" altLang="zh-CN" sz="2400" dirty="0" smtClean="0"/>
              <a:t>P(x1=0,x2=2|c=0)=0/6</a:t>
            </a:r>
          </a:p>
          <a:p>
            <a:r>
              <a:rPr lang="en-US" altLang="zh-CN" sz="2400" dirty="0" smtClean="0"/>
              <a:t>P(x1=1,x2=0|c=0)=0/6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P(x1=1,x2=1|c=0)=1/6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</a:rPr>
              <a:t>P(x1=1,x2=2|c=0)=1/6</a:t>
            </a:r>
          </a:p>
          <a:p>
            <a:r>
              <a:rPr lang="en-US" altLang="zh-CN" sz="2400" dirty="0" smtClean="0"/>
              <a:t>P(x1=2,x2=0|c=0)=0/6</a:t>
            </a: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P(x1=2,x2=1|c=0)=1/6</a:t>
            </a:r>
          </a:p>
          <a:p>
            <a:r>
              <a:rPr lang="en-US" altLang="zh-CN" sz="2400" dirty="0" smtClean="0">
                <a:solidFill>
                  <a:srgbClr val="FF33CC"/>
                </a:solidFill>
              </a:rPr>
              <a:t>P(x1=2,x2=2|c=0)=2/6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69285"/>
              </p:ext>
            </p:extLst>
          </p:nvPr>
        </p:nvGraphicFramePr>
        <p:xfrm>
          <a:off x="4692352" y="1340768"/>
          <a:ext cx="4200128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32"/>
                <a:gridCol w="1050032"/>
                <a:gridCol w="1050032"/>
                <a:gridCol w="10500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收入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万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存款（万）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信用评级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c1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中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中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33CC"/>
                          </a:solidFill>
                        </a:rPr>
                        <a:t>c3</a:t>
                      </a:r>
                      <a:endParaRPr lang="zh-CN" altLang="en-US" dirty="0">
                        <a:solidFill>
                          <a:srgbClr val="FF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33CC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rgbClr val="FF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33CC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rgbClr val="FF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33CC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FF33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c4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92D050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92D050"/>
                          </a:solidFill>
                        </a:rPr>
                        <a:t>中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92D050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c7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中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低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低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c8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+mj-lt"/>
                        </a:rPr>
                        <a:t>c9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c10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33CC"/>
                          </a:solidFill>
                        </a:rPr>
                        <a:t>c11</a:t>
                      </a:r>
                      <a:endParaRPr lang="zh-CN" altLang="en-US" dirty="0">
                        <a:solidFill>
                          <a:srgbClr val="FF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33CC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rgbClr val="FF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33CC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rgbClr val="FF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33CC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FF33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c12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F0"/>
                          </a:solidFill>
                        </a:rPr>
                        <a:t>中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F0"/>
                          </a:solidFill>
                        </a:rPr>
                        <a:t>低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F0"/>
                          </a:solidFill>
                        </a:rPr>
                        <a:t>高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1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4949</TotalTime>
  <Words>1145</Words>
  <Application>Microsoft Office PowerPoint</Application>
  <PresentationFormat>全屏显示(4:3)</PresentationFormat>
  <Paragraphs>366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Flow</vt:lpstr>
      <vt:lpstr>公式</vt:lpstr>
      <vt:lpstr>Equation</vt:lpstr>
      <vt:lpstr>Microsoft 公式 3.0</vt:lpstr>
      <vt:lpstr> 机器学习 </vt:lpstr>
      <vt:lpstr>第三章 贝叶斯决策理论</vt:lpstr>
      <vt:lpstr>Probability and Inference</vt:lpstr>
      <vt:lpstr>举例</vt:lpstr>
      <vt:lpstr>分类</vt:lpstr>
      <vt:lpstr>贝叶斯规则</vt:lpstr>
      <vt:lpstr>当类别数K&gt;2 ，贝叶斯规则</vt:lpstr>
      <vt:lpstr>举例（2类） </vt:lpstr>
      <vt:lpstr>PowerPoint 演示文稿</vt:lpstr>
      <vt:lpstr>PowerPoint 演示文稿</vt:lpstr>
      <vt:lpstr>PowerPoint 演示文稿</vt:lpstr>
      <vt:lpstr>损失与风险（选）</vt:lpstr>
      <vt:lpstr>损失与风险: 0/1 损失</vt:lpstr>
      <vt:lpstr>损失与风险: 拒绝行动</vt:lpstr>
      <vt:lpstr>判别式函数</vt:lpstr>
      <vt:lpstr>K=2 类时</vt:lpstr>
      <vt:lpstr>效用理论</vt:lpstr>
      <vt:lpstr>关联规则</vt:lpstr>
      <vt:lpstr>关联规则中的三个度量</vt:lpstr>
      <vt:lpstr>关联规则</vt:lpstr>
      <vt:lpstr>Apriori 算法 (Agrawal et al., 1996)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lenovo</cp:lastModifiedBy>
  <cp:revision>292</cp:revision>
  <dcterms:created xsi:type="dcterms:W3CDTF">2005-01-24T14:46:28Z</dcterms:created>
  <dcterms:modified xsi:type="dcterms:W3CDTF">2021-10-11T09:00:06Z</dcterms:modified>
</cp:coreProperties>
</file>