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33"/>
  </p:notesMasterIdLst>
  <p:handoutMasterIdLst>
    <p:handoutMasterId r:id="rId34"/>
  </p:handoutMasterIdLst>
  <p:sldIdLst>
    <p:sldId id="256" r:id="rId2"/>
    <p:sldId id="375" r:id="rId3"/>
    <p:sldId id="376" r:id="rId4"/>
    <p:sldId id="377" r:id="rId5"/>
    <p:sldId id="380" r:id="rId6"/>
    <p:sldId id="378" r:id="rId7"/>
    <p:sldId id="379" r:id="rId8"/>
    <p:sldId id="382" r:id="rId9"/>
    <p:sldId id="383" r:id="rId10"/>
    <p:sldId id="381" r:id="rId11"/>
    <p:sldId id="384" r:id="rId12"/>
    <p:sldId id="425" r:id="rId13"/>
    <p:sldId id="426" r:id="rId14"/>
    <p:sldId id="427" r:id="rId15"/>
    <p:sldId id="428" r:id="rId16"/>
    <p:sldId id="385" r:id="rId17"/>
    <p:sldId id="394" r:id="rId18"/>
    <p:sldId id="395" r:id="rId19"/>
    <p:sldId id="387" r:id="rId20"/>
    <p:sldId id="393" r:id="rId21"/>
    <p:sldId id="388" r:id="rId22"/>
    <p:sldId id="396" r:id="rId23"/>
    <p:sldId id="397" r:id="rId24"/>
    <p:sldId id="418" r:id="rId25"/>
    <p:sldId id="392" r:id="rId26"/>
    <p:sldId id="419" r:id="rId27"/>
    <p:sldId id="420" r:id="rId28"/>
    <p:sldId id="421" r:id="rId29"/>
    <p:sldId id="422" r:id="rId30"/>
    <p:sldId id="423" r:id="rId31"/>
    <p:sldId id="424" r:id="rId32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2B2B2"/>
    <a:srgbClr val="66FF33"/>
    <a:srgbClr val="3333FF"/>
    <a:srgbClr val="990033"/>
    <a:srgbClr val="FF66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 varScale="1">
        <p:scale>
          <a:sx n="65" d="100"/>
          <a:sy n="65" d="100"/>
        </p:scale>
        <p:origin x="-1824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BC11A9F-4027-4C50-9DCD-8F5E718BA692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8272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5-06-28T10:43:24.062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0-1,'0'0,"25"0,-25 0,25 0,-1 0,1 0,0 0,0 0,-1 0,-24 0,25 0,-25 0,25 0,-25 0,25 0,-1 0,-24 0,25 0,-25 0,25 0,-25 0,25 0,-1 0,-24 0,25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5-06-28T10:44:01.343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1,'0'0,"25"0,-1 0,1 0,-1 0,1 0,-25 0,25 0,-1 0,-24 0,25 0,-25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5-06-28T10:44:46.656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4,'0'0,"27"0,-27 0,27 0,-27 0,27 0,-27 0,27 0,0 0,-27 0,28 0,-28 0,26 0,-26 0,27 0,1 0,-28 0,27 0,-27 0,-27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5-06-28T10:44:58.67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24,'0'0,"25"0,0 0,-25 0,25 0,-1 0,-24 0,25 0,-25 0,25-25,-25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5-06-28T10:43:26.62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2,'0'0,"25"0,-25 0,25 0,-25 0,25 0,-25 0,25 0,0 0,-25 0,25 0,0 0,0 0,-25 0,25 0,-25 0,25 0,-25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5-06-28T10:43:30.296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-1-1,'0'0,"25"0,-25 0,25 0,-25 0,25 0,-25 0,24 0,1 0,-25 0,0 0,0 0,25 0,-25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5-06-28T10:43:36.187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0-1,'0'0,"25"0,-25 0,0 25,0-25,25 0,-25 0,0 0,0 0,24 0,-24 0,25 0,-25 0,25 0,-25 0,25 0,0 0,-25 0,24 0,-24 0,25 0,-25 0,25 0,0 0,-25 0,25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5-06-28T10:43:38.42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1,'0'0,"25"0,0 0,-1 0,1 0,-25 0,48 0,-23 0,0 0,0 0,-25 0,24 0,-24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5-06-28T10:43:42.984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0 100,'0'-26,"25"26,0 0,-1-24,1 24,-1 0,1 0,-25-24,0 24,25 0,-25 0,0-26,0 26,24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5-06-28T10:43:49.500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0-4,'0'0,"25"0,25 0,-50 0,25 0,-25 0,25 0,-25 0,25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5-06-28T10:43:54.625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0-2,'0'0,"25"0,-25 0,24 0,-24 0,25 0,-25 0,24 0,0 0,-24 0,25 0,-25 0,24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5-06-28T10:43:59.281"/>
    </inkml:context>
    <inkml:brush xml:id="br0">
      <inkml:brushProperty name="width" value="0.15875" units="cm"/>
      <inkml:brushProperty name="height" value="0.635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2,'0'0,"25"0,-25 0,25 0,-25 0,23 0,-23 0,0 0,0 0,25 0,-25 0,24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2FB6B20D-05A6-4B82-9D45-65E0BD765875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2228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D4A37-34DE-483F-83FD-D3D0A321AEBA}" type="slidenum">
              <a:rPr lang="tr-TR"/>
              <a:pPr/>
              <a:t>20</a:t>
            </a:fld>
            <a:endParaRPr lang="tr-TR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71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513B4-8E1C-4BB4-A9F0-96A3297EA3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FA3A-7F09-4378-8CCE-75DD04780B4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AAE8-10D0-4C60-8993-6A95B6D708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550502E-9377-44BB-889B-D6DA86F78E0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9B1B96-5973-4EBF-B0D3-246E6240B6E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777F-83C4-4430-B73C-3C94F37B39A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D41C-38D9-485D-B8C6-78C1158C28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D6A3-888F-47F5-8D89-1E885B6C903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FF8A-76CC-4847-B979-C5626477A53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00B1-64E8-4F7B-8466-2C11EAFA42E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0942-5806-4FBA-8418-A6ABB705760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2BB0E6E-1C81-4185-881E-6831851AEF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10/21/2022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9E140C-EF74-476D-A834-A2740ADD7A18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customXml" Target="../ink/ink5.xml"/><Relationship Id="rId18" Type="http://schemas.openxmlformats.org/officeDocument/2006/relationships/image" Target="../media/image19.emf"/><Relationship Id="rId26" Type="http://schemas.openxmlformats.org/officeDocument/2006/relationships/image" Target="../media/image23.emf"/><Relationship Id="rId3" Type="http://schemas.openxmlformats.org/officeDocument/2006/relationships/image" Target="../media/image18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6.emf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11" Type="http://schemas.openxmlformats.org/officeDocument/2006/relationships/customXml" Target="../ink/ink4.xml"/><Relationship Id="rId24" Type="http://schemas.openxmlformats.org/officeDocument/2006/relationships/image" Target="../media/image22.emf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4.emf"/><Relationship Id="rId10" Type="http://schemas.openxmlformats.org/officeDocument/2006/relationships/image" Target="../media/image15.emf"/><Relationship Id="rId19" Type="http://schemas.openxmlformats.org/officeDocument/2006/relationships/customXml" Target="../ink/ink8.xml"/><Relationship Id="rId4" Type="http://schemas.openxmlformats.org/officeDocument/2006/relationships/image" Target="../media/image19.jpeg"/><Relationship Id="rId9" Type="http://schemas.openxmlformats.org/officeDocument/2006/relationships/customXml" Target="../ink/ink3.xml"/><Relationship Id="rId14" Type="http://schemas.openxmlformats.org/officeDocument/2006/relationships/image" Target="../media/image17.emf"/><Relationship Id="rId22" Type="http://schemas.openxmlformats.org/officeDocument/2006/relationships/image" Target="../media/image21.emf"/><Relationship Id="rId27" Type="http://schemas.openxmlformats.org/officeDocument/2006/relationships/customXml" Target="../ink/ink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0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268760"/>
            <a:ext cx="7851648" cy="1440160"/>
          </a:xfrm>
        </p:spPr>
        <p:txBody>
          <a:bodyPr anchor="ctr" anchorCtr="1">
            <a:normAutofit/>
          </a:bodyPr>
          <a:lstStyle/>
          <a:p>
            <a:pPr algn="ctr"/>
            <a:r>
              <a:rPr lang="zh-CN" altLang="en-US" sz="5400" dirty="0">
                <a:latin typeface="隶书" panose="02010509060101010101" pitchFamily="49" charset="-122"/>
              </a:rPr>
              <a:t>机器学习</a:t>
            </a:r>
            <a:endParaRPr lang="tr-TR" sz="54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i="1" dirty="0"/>
              <a:t>南开大学</a:t>
            </a:r>
            <a:endParaRPr lang="en-US" altLang="zh-CN" sz="2400" i="1" dirty="0"/>
          </a:p>
          <a:p>
            <a:pPr>
              <a:lnSpc>
                <a:spcPct val="80000"/>
              </a:lnSpc>
            </a:pPr>
            <a:r>
              <a:rPr lang="zh-CN" altLang="en-US" sz="2400" i="1" dirty="0" smtClean="0"/>
              <a:t>计算机学院</a:t>
            </a:r>
            <a:endParaRPr lang="tr-TR" altLang="zh-CN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D5DB-3B91-4E4C-8533-47F2F4EB48A3}" type="slidenum">
              <a:rPr lang="tr-TR"/>
              <a:pPr/>
              <a:t>10</a:t>
            </a:fld>
            <a:endParaRPr lang="tr-TR"/>
          </a:p>
        </p:txBody>
      </p:sp>
      <p:pic>
        <p:nvPicPr>
          <p:cNvPr id="24372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490538"/>
            <a:ext cx="73056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E7F3-7367-4AC5-8F6B-94B9C59BC1C7}" type="slidenum">
              <a:rPr lang="tr-TR"/>
              <a:pPr/>
              <a:t>11</a:t>
            </a:fld>
            <a:endParaRPr lang="tr-TR"/>
          </a:p>
        </p:txBody>
      </p:sp>
      <p:pic>
        <p:nvPicPr>
          <p:cNvPr id="2488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485775"/>
            <a:ext cx="72866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2339752" y="637222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Optdigits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数据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4" name="TextBox 3"/>
          <p:cNvSpPr txBox="1"/>
          <p:nvPr/>
        </p:nvSpPr>
        <p:spPr>
          <a:xfrm>
            <a:off x="899592" y="54868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PCA </a:t>
            </a:r>
            <a:r>
              <a:rPr lang="zh-CN" altLang="en-US" dirty="0" smtClean="0"/>
              <a:t>应用举例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半导体制造数据降维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628800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处理半导体制造数据的目的：通过检测，及</a:t>
            </a:r>
            <a:r>
              <a:rPr lang="zh-CN" altLang="en-US" sz="2400" dirty="0"/>
              <a:t>早</a:t>
            </a:r>
            <a:r>
              <a:rPr lang="zh-CN" altLang="en-US" sz="2400" dirty="0" smtClean="0"/>
              <a:t>发现缺陷产品，节省生产资金。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数据集：</a:t>
            </a:r>
            <a:r>
              <a:rPr lang="en-US" altLang="zh-CN" sz="2400" dirty="0" err="1" smtClean="0"/>
              <a:t>secom.data</a:t>
            </a:r>
            <a:r>
              <a:rPr lang="zh-CN" altLang="en-US" sz="2400" dirty="0" smtClean="0"/>
              <a:t>，来自于</a:t>
            </a:r>
            <a:r>
              <a:rPr lang="en-US" altLang="zh-CN" sz="2400" dirty="0" smtClean="0"/>
              <a:t>UCI</a:t>
            </a:r>
            <a:r>
              <a:rPr lang="zh-CN" altLang="en-US" sz="2400" dirty="0" smtClean="0"/>
              <a:t>机器学习数据集，共</a:t>
            </a:r>
            <a:r>
              <a:rPr lang="en-US" altLang="zh-CN" sz="2400" dirty="0" smtClean="0"/>
              <a:t>1567</a:t>
            </a:r>
            <a:r>
              <a:rPr lang="zh-CN" altLang="en-US" sz="2400" dirty="0" smtClean="0"/>
              <a:t>条记录，</a:t>
            </a:r>
            <a:r>
              <a:rPr lang="en-US" altLang="zh-CN" sz="2400" dirty="0" smtClean="0"/>
              <a:t>590</a:t>
            </a:r>
            <a:r>
              <a:rPr lang="zh-CN" altLang="en-US" sz="2400" dirty="0" smtClean="0"/>
              <a:t>个特征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187624" y="3682767"/>
            <a:ext cx="6912768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loadDat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fileName,delim</a:t>
            </a:r>
            <a:r>
              <a:rPr lang="en-US" altLang="zh-CN" sz="2000" dirty="0"/>
              <a:t>='\t'):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fr</a:t>
            </a:r>
            <a:r>
              <a:rPr lang="en-US" altLang="zh-CN" sz="2000" dirty="0"/>
              <a:t>=open(</a:t>
            </a:r>
            <a:r>
              <a:rPr lang="en-US" altLang="zh-CN" sz="2000" dirty="0" err="1"/>
              <a:t>fileName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stArr</a:t>
            </a:r>
            <a:r>
              <a:rPr lang="en-US" altLang="zh-CN" sz="2000" dirty="0"/>
              <a:t>=[</a:t>
            </a:r>
            <a:r>
              <a:rPr lang="en-US" altLang="zh-CN" sz="2000" dirty="0" err="1"/>
              <a:t>line.strip</a:t>
            </a:r>
            <a:r>
              <a:rPr lang="en-US" altLang="zh-CN" sz="2000" dirty="0"/>
              <a:t>().split(</a:t>
            </a:r>
            <a:r>
              <a:rPr lang="en-US" altLang="zh-CN" sz="2000" dirty="0" err="1"/>
              <a:t>delim</a:t>
            </a:r>
            <a:r>
              <a:rPr lang="en-US" altLang="zh-CN" sz="2000" dirty="0"/>
              <a:t>) for line in </a:t>
            </a:r>
            <a:r>
              <a:rPr lang="en-US" altLang="zh-CN" sz="2000" dirty="0" err="1"/>
              <a:t>fr.readlines</a:t>
            </a:r>
            <a:r>
              <a:rPr lang="en-US" altLang="zh-CN" sz="2000" dirty="0"/>
              <a:t>()]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datArr</a:t>
            </a:r>
            <a:r>
              <a:rPr lang="en-US" altLang="zh-CN" sz="2000" dirty="0"/>
              <a:t>=[]</a:t>
            </a:r>
          </a:p>
          <a:p>
            <a:r>
              <a:rPr lang="en-US" altLang="zh-CN" sz="2000" dirty="0"/>
              <a:t>    for line in </a:t>
            </a:r>
            <a:r>
              <a:rPr lang="en-US" altLang="zh-CN" sz="2000" dirty="0" err="1"/>
              <a:t>stArr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datArr.append</a:t>
            </a:r>
            <a:r>
              <a:rPr lang="en-US" altLang="zh-CN" sz="2000" dirty="0"/>
              <a:t>([float(i) for i in line])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fr.close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    return mat(</a:t>
            </a:r>
            <a:r>
              <a:rPr lang="en-US" altLang="zh-CN" sz="2000" dirty="0" err="1"/>
              <a:t>datArr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3183359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读入数据：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452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4" name="TextBox 3"/>
          <p:cNvSpPr txBox="1"/>
          <p:nvPr/>
        </p:nvSpPr>
        <p:spPr>
          <a:xfrm>
            <a:off x="755576" y="764704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数据预处理：将</a:t>
            </a:r>
            <a:r>
              <a:rPr lang="en-US" altLang="zh-CN" sz="2400" dirty="0" err="1" smtClean="0"/>
              <a:t>NaN</a:t>
            </a:r>
            <a:r>
              <a:rPr lang="zh-CN" altLang="en-US" sz="2400" dirty="0" smtClean="0"/>
              <a:t>值替换为所有本例的该特征取值的均值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55576" y="1947604"/>
            <a:ext cx="7488832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replaceNanWithMean</a:t>
            </a:r>
            <a:r>
              <a:rPr lang="en-US" altLang="zh-CN" sz="2000" dirty="0"/>
              <a:t>():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datMat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loadDat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secom.data</a:t>
            </a:r>
            <a:r>
              <a:rPr lang="en-US" altLang="zh-CN" sz="2000" dirty="0"/>
              <a:t>',' </a:t>
            </a:r>
            <a:r>
              <a:rPr lang="en-US" altLang="zh-CN" sz="2000" dirty="0" smtClean="0"/>
              <a:t>')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numFeat</a:t>
            </a:r>
            <a:r>
              <a:rPr lang="en-US" altLang="zh-CN" sz="2000" dirty="0"/>
              <a:t>=shape(</a:t>
            </a:r>
            <a:r>
              <a:rPr lang="en-US" altLang="zh-CN" sz="2000" dirty="0" err="1"/>
              <a:t>datMat</a:t>
            </a:r>
            <a:r>
              <a:rPr lang="en-US" altLang="zh-CN" sz="2000" dirty="0"/>
              <a:t>)[1]</a:t>
            </a:r>
          </a:p>
          <a:p>
            <a:r>
              <a:rPr lang="en-US" altLang="zh-CN" sz="2000" dirty="0"/>
              <a:t>    for i in range(</a:t>
            </a:r>
            <a:r>
              <a:rPr lang="en-US" altLang="zh-CN" sz="2000" dirty="0" err="1"/>
              <a:t>numFeat</a:t>
            </a:r>
            <a:r>
              <a:rPr lang="en-US" altLang="zh-CN" sz="2000" dirty="0"/>
              <a:t>):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meanVal</a:t>
            </a:r>
            <a:r>
              <a:rPr lang="en-US" altLang="zh-CN" sz="2000" dirty="0" smtClean="0"/>
              <a:t>=mean(</a:t>
            </a:r>
            <a:r>
              <a:rPr lang="en-US" altLang="zh-CN" sz="2000" dirty="0" err="1" smtClean="0"/>
              <a:t>datMat</a:t>
            </a:r>
            <a:r>
              <a:rPr lang="en-US" altLang="zh-CN" sz="2000" dirty="0" smtClean="0"/>
              <a:t>[nonzero</a:t>
            </a:r>
            <a:r>
              <a:rPr lang="en-US" altLang="zh-CN" sz="2000" dirty="0"/>
              <a:t>(~</a:t>
            </a:r>
            <a:r>
              <a:rPr lang="en-US" altLang="zh-CN" sz="2000" dirty="0" err="1"/>
              <a:t>isnan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datMat</a:t>
            </a:r>
            <a:r>
              <a:rPr lang="en-US" altLang="zh-CN" sz="2000" dirty="0"/>
              <a:t>[:,i].A))[0],i])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datMat</a:t>
            </a:r>
            <a:r>
              <a:rPr lang="en-US" altLang="zh-CN" sz="2000" dirty="0"/>
              <a:t>[nonzero(</a:t>
            </a:r>
            <a:r>
              <a:rPr lang="en-US" altLang="zh-CN" sz="2000" dirty="0" err="1"/>
              <a:t>isnan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datMat</a:t>
            </a:r>
            <a:r>
              <a:rPr lang="en-US" altLang="zh-CN" sz="2000" dirty="0"/>
              <a:t>[:,i].A))[0],i]=</a:t>
            </a:r>
            <a:r>
              <a:rPr lang="en-US" altLang="zh-CN" sz="2000" dirty="0" err="1"/>
              <a:t>meanVal</a:t>
            </a:r>
            <a:endParaRPr lang="en-US" altLang="zh-CN" sz="2000" dirty="0"/>
          </a:p>
          <a:p>
            <a:r>
              <a:rPr lang="en-US" altLang="zh-CN" sz="2000" dirty="0"/>
              <a:t>    return </a:t>
            </a:r>
            <a:r>
              <a:rPr lang="en-US" altLang="zh-CN" sz="2000" dirty="0" err="1"/>
              <a:t>datMat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12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4" name="TextBox 3"/>
          <p:cNvSpPr txBox="1"/>
          <p:nvPr/>
        </p:nvSpPr>
        <p:spPr>
          <a:xfrm>
            <a:off x="1115616" y="54868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主成分分析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90664" y="1056793"/>
            <a:ext cx="7913784" cy="43396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pca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dataMat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topNfeat</a:t>
            </a:r>
            <a:r>
              <a:rPr lang="en-US" altLang="zh-CN" sz="2000" dirty="0"/>
              <a:t>=9999999</a:t>
            </a:r>
            <a:r>
              <a:rPr lang="en-US" altLang="zh-CN" sz="2000" dirty="0" smtClean="0"/>
              <a:t>): </a:t>
            </a:r>
            <a:r>
              <a:rPr lang="en-US" altLang="zh-CN" sz="2000" dirty="0" err="1" smtClean="0"/>
              <a:t>topNfeat</a:t>
            </a:r>
            <a:r>
              <a:rPr lang="zh-CN" altLang="en-US" sz="2000" dirty="0" smtClean="0"/>
              <a:t>为取最大特征的个数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meanVals</a:t>
            </a:r>
            <a:r>
              <a:rPr lang="en-US" altLang="zh-CN" sz="2000" dirty="0"/>
              <a:t>=mean(</a:t>
            </a:r>
            <a:r>
              <a:rPr lang="en-US" altLang="zh-CN" sz="2000" dirty="0" err="1"/>
              <a:t>dataMat,axis</a:t>
            </a:r>
            <a:r>
              <a:rPr lang="en-US" altLang="zh-CN" sz="2000" dirty="0"/>
              <a:t>=0</a:t>
            </a:r>
            <a:r>
              <a:rPr lang="en-US" altLang="zh-CN" sz="2000" dirty="0" smtClean="0"/>
              <a:t>)#</a:t>
            </a:r>
            <a:r>
              <a:rPr lang="zh-CN" altLang="en-US" sz="2000" dirty="0" smtClean="0"/>
              <a:t>求</a:t>
            </a:r>
            <a:r>
              <a:rPr lang="zh-CN" altLang="en-US" sz="2000" dirty="0"/>
              <a:t>均值</a:t>
            </a:r>
            <a:r>
              <a:rPr lang="zh-CN" altLang="en-US" sz="2000" dirty="0" smtClean="0"/>
              <a:t>，即</a:t>
            </a:r>
            <a:r>
              <a:rPr lang="zh-CN" altLang="en-US" sz="2000" dirty="0"/>
              <a:t>每列所有行</a:t>
            </a:r>
            <a:r>
              <a:rPr lang="zh-CN" altLang="en-US" sz="2000" dirty="0" smtClean="0"/>
              <a:t>相加平均 </a:t>
            </a:r>
            <a:endParaRPr lang="zh-CN" altLang="en-US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 err="1"/>
              <a:t>meanRemoved</a:t>
            </a:r>
            <a:r>
              <a:rPr lang="en-US" altLang="zh-CN" sz="2000" dirty="0"/>
              <a:t>=</a:t>
            </a:r>
            <a:r>
              <a:rPr lang="en-US" altLang="zh-CN" sz="2000" dirty="0" err="1"/>
              <a:t>dataMat-meanVals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covMat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cov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meanRemoved,rowvar</a:t>
            </a:r>
            <a:r>
              <a:rPr lang="en-US" altLang="zh-CN" sz="2000" dirty="0"/>
              <a:t>=0</a:t>
            </a:r>
            <a:r>
              <a:rPr lang="en-US" altLang="zh-CN" sz="2000" dirty="0" smtClean="0"/>
              <a:t>)##</a:t>
            </a:r>
            <a:r>
              <a:rPr lang="zh-CN" altLang="en-US" sz="2000" dirty="0" smtClean="0"/>
              <a:t>按列求协方差矩阵</a:t>
            </a:r>
            <a:endParaRPr lang="zh-CN" altLang="en-US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 err="1"/>
              <a:t>eigVals,eigVects</a:t>
            </a:r>
            <a:r>
              <a:rPr lang="en-US" altLang="zh-CN" sz="2000" dirty="0"/>
              <a:t>=</a:t>
            </a:r>
            <a:r>
              <a:rPr lang="en-US" altLang="zh-CN" sz="2000" dirty="0" err="1"/>
              <a:t>linalg.eig</a:t>
            </a:r>
            <a:r>
              <a:rPr lang="en-US" altLang="zh-CN" sz="2000" dirty="0"/>
              <a:t>(mat(</a:t>
            </a:r>
            <a:r>
              <a:rPr lang="en-US" altLang="zh-CN" sz="2000" dirty="0" err="1"/>
              <a:t>covMat</a:t>
            </a:r>
            <a:r>
              <a:rPr lang="en-US" altLang="zh-CN" sz="2000" dirty="0"/>
              <a:t>))#</a:t>
            </a:r>
            <a:r>
              <a:rPr lang="zh-CN" altLang="en-US" sz="2000" dirty="0"/>
              <a:t>计算方阵</a:t>
            </a:r>
            <a:r>
              <a:rPr lang="en-US" altLang="zh-CN" sz="2000" dirty="0" err="1"/>
              <a:t>conMat</a:t>
            </a:r>
            <a:r>
              <a:rPr lang="zh-CN" altLang="en-US" sz="2000" dirty="0"/>
              <a:t>的特征值与归一化的特征向量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 err="1"/>
              <a:t>eigValInd</a:t>
            </a:r>
            <a:r>
              <a:rPr lang="en-US" altLang="zh-CN" sz="2000" dirty="0"/>
              <a:t>=</a:t>
            </a:r>
            <a:r>
              <a:rPr lang="en-US" altLang="zh-CN" sz="2000" dirty="0" err="1"/>
              <a:t>argsort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eigVals</a:t>
            </a:r>
            <a:r>
              <a:rPr lang="en-US" altLang="zh-CN" sz="2000" dirty="0"/>
              <a:t>)  ##</a:t>
            </a:r>
            <a:r>
              <a:rPr lang="zh-CN" altLang="en-US" sz="2000" dirty="0"/>
              <a:t>对特征值进索引排序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 err="1"/>
              <a:t>eigValInd</a:t>
            </a:r>
            <a:r>
              <a:rPr lang="en-US" altLang="zh-CN" sz="2000" dirty="0"/>
              <a:t>=</a:t>
            </a:r>
            <a:r>
              <a:rPr lang="en-US" altLang="zh-CN" sz="2000" dirty="0" err="1"/>
              <a:t>eigValInd</a:t>
            </a:r>
            <a:r>
              <a:rPr lang="en-US" altLang="zh-CN" sz="2000" dirty="0"/>
              <a:t>[:-(topNfeat+1):-1]#</a:t>
            </a:r>
            <a:r>
              <a:rPr lang="zh-CN" altLang="en-US" sz="2000" dirty="0"/>
              <a:t>返回</a:t>
            </a:r>
            <a:r>
              <a:rPr lang="en-US" altLang="zh-CN" sz="2000" dirty="0" err="1" smtClean="0"/>
              <a:t>topNfeat</a:t>
            </a:r>
            <a:r>
              <a:rPr lang="zh-CN" altLang="en-US" sz="2000" dirty="0"/>
              <a:t>个最大值</a:t>
            </a:r>
            <a:r>
              <a:rPr lang="zh-CN" altLang="en-US" sz="2000" dirty="0" smtClean="0"/>
              <a:t>列</a:t>
            </a:r>
            <a:endParaRPr lang="zh-CN" altLang="en-US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 err="1"/>
              <a:t>redEigVects</a:t>
            </a:r>
            <a:r>
              <a:rPr lang="en-US" altLang="zh-CN" sz="2000" dirty="0"/>
              <a:t>=</a:t>
            </a:r>
            <a:r>
              <a:rPr lang="en-US" altLang="zh-CN" sz="2000" dirty="0" err="1"/>
              <a:t>eigVects</a:t>
            </a:r>
            <a:r>
              <a:rPr lang="en-US" altLang="zh-CN" sz="2000" dirty="0"/>
              <a:t>[:,</a:t>
            </a:r>
            <a:r>
              <a:rPr lang="en-US" altLang="zh-CN" sz="2000" dirty="0" err="1"/>
              <a:t>eigValInd</a:t>
            </a:r>
            <a:r>
              <a:rPr lang="en-US" altLang="zh-CN" sz="2000" dirty="0"/>
              <a:t>]  #</a:t>
            </a:r>
            <a:r>
              <a:rPr lang="zh-CN" altLang="en-US" sz="2000" dirty="0"/>
              <a:t>返回最大特征值对应</a:t>
            </a:r>
            <a:r>
              <a:rPr lang="zh-CN" altLang="en-US" sz="2000" dirty="0" smtClean="0"/>
              <a:t>特征向量</a:t>
            </a:r>
            <a:endParaRPr lang="zh-CN" altLang="en-US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 err="1" smtClean="0"/>
              <a:t>lowDDataMat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meanRemoved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redEigVects</a:t>
            </a:r>
            <a:r>
              <a:rPr lang="en-US" altLang="zh-CN" sz="2000" dirty="0" smtClean="0"/>
              <a:t>     </a:t>
            </a:r>
            <a:r>
              <a:rPr lang="tr-TR" altLang="zh-CN" sz="2400" b="1" i="1" dirty="0">
                <a:solidFill>
                  <a:schemeClr val="tx2"/>
                </a:solidFill>
              </a:rPr>
              <a:t>z </a:t>
            </a:r>
            <a:r>
              <a:rPr lang="tr-TR" altLang="zh-CN" sz="2400" dirty="0">
                <a:solidFill>
                  <a:schemeClr val="tx2"/>
                </a:solidFill>
              </a:rPr>
              <a:t>= </a:t>
            </a:r>
            <a:r>
              <a:rPr lang="tr-TR" altLang="zh-CN" sz="2400" b="1" dirty="0">
                <a:solidFill>
                  <a:schemeClr val="tx2"/>
                </a:solidFill>
              </a:rPr>
              <a:t>W</a:t>
            </a:r>
            <a:r>
              <a:rPr lang="tr-TR" altLang="zh-CN" sz="2400" i="1" baseline="30000" dirty="0">
                <a:solidFill>
                  <a:schemeClr val="tx2"/>
                </a:solidFill>
              </a:rPr>
              <a:t>T</a:t>
            </a:r>
            <a:r>
              <a:rPr lang="tr-TR" altLang="zh-CN" sz="2400" dirty="0">
                <a:solidFill>
                  <a:schemeClr val="tx2"/>
                </a:solidFill>
              </a:rPr>
              <a:t>(</a:t>
            </a:r>
            <a:r>
              <a:rPr lang="tr-TR" altLang="zh-CN" sz="2400" b="1" i="1" dirty="0">
                <a:solidFill>
                  <a:schemeClr val="tx2"/>
                </a:solidFill>
              </a:rPr>
              <a:t>x</a:t>
            </a:r>
            <a:r>
              <a:rPr lang="tr-TR" altLang="zh-CN" sz="2400" dirty="0">
                <a:solidFill>
                  <a:schemeClr val="tx2"/>
                </a:solidFill>
              </a:rPr>
              <a:t> – </a:t>
            </a:r>
            <a:r>
              <a:rPr lang="tr-TR" altLang="zh-CN" sz="2400" b="1" i="1" dirty="0">
                <a:solidFill>
                  <a:schemeClr val="tx2"/>
                </a:solidFill>
              </a:rPr>
              <a:t>m</a:t>
            </a:r>
            <a:r>
              <a:rPr lang="tr-TR" altLang="zh-CN" sz="2400" dirty="0" smtClean="0">
                <a:solidFill>
                  <a:schemeClr val="tx2"/>
                </a:solidFill>
              </a:rPr>
              <a:t>)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reconMat</a:t>
            </a:r>
            <a:r>
              <a:rPr lang="en-US" altLang="zh-CN" sz="2000" dirty="0"/>
              <a:t>=(</a:t>
            </a:r>
            <a:r>
              <a:rPr lang="en-US" altLang="zh-CN" sz="2000" dirty="0" err="1"/>
              <a:t>lowDDataMat</a:t>
            </a:r>
            <a:r>
              <a:rPr lang="en-US" altLang="zh-CN" sz="2000" dirty="0"/>
              <a:t>*</a:t>
            </a:r>
            <a:r>
              <a:rPr lang="en-US" altLang="zh-CN" sz="2000" dirty="0" err="1"/>
              <a:t>redEigVects.T</a:t>
            </a:r>
            <a:r>
              <a:rPr lang="en-US" altLang="zh-CN" sz="2000" dirty="0"/>
              <a:t>)+</a:t>
            </a:r>
            <a:r>
              <a:rPr lang="en-US" altLang="zh-CN" sz="2000" dirty="0" err="1"/>
              <a:t>meanVals</a:t>
            </a:r>
            <a:endParaRPr lang="en-US" altLang="zh-CN" sz="2000" dirty="0"/>
          </a:p>
          <a:p>
            <a:r>
              <a:rPr lang="en-US" altLang="zh-CN" sz="2000" dirty="0"/>
              <a:t>    return </a:t>
            </a:r>
            <a:r>
              <a:rPr lang="en-US" altLang="zh-CN" sz="2000" dirty="0" err="1" smtClean="0"/>
              <a:t>lowDDataMat,reconMat</a:t>
            </a:r>
            <a:r>
              <a:rPr lang="en-US" altLang="zh-CN" sz="2000" dirty="0" smtClean="0"/>
              <a:t>  W</a:t>
            </a:r>
            <a:r>
              <a:rPr lang="tr-TR" altLang="zh-CN" sz="2400" b="1" i="1" dirty="0" smtClean="0">
                <a:solidFill>
                  <a:schemeClr val="tx2"/>
                </a:solidFill>
              </a:rPr>
              <a:t>z </a:t>
            </a:r>
            <a:r>
              <a:rPr lang="tr-TR" altLang="zh-CN" sz="2400" dirty="0">
                <a:solidFill>
                  <a:schemeClr val="tx2"/>
                </a:solidFill>
              </a:rPr>
              <a:t>= </a:t>
            </a:r>
            <a:r>
              <a:rPr lang="tr-TR" altLang="zh-CN" sz="2400" b="1" i="1" dirty="0" smtClean="0">
                <a:solidFill>
                  <a:schemeClr val="tx2"/>
                </a:solidFill>
              </a:rPr>
              <a:t>x</a:t>
            </a:r>
            <a:r>
              <a:rPr lang="tr-TR" altLang="zh-CN" sz="2400" dirty="0" smtClean="0">
                <a:solidFill>
                  <a:schemeClr val="tx2"/>
                </a:solidFill>
              </a:rPr>
              <a:t> </a:t>
            </a:r>
            <a:r>
              <a:rPr lang="tr-TR" altLang="zh-CN" sz="2400" dirty="0">
                <a:solidFill>
                  <a:schemeClr val="tx2"/>
                </a:solidFill>
              </a:rPr>
              <a:t>– </a:t>
            </a:r>
            <a:r>
              <a:rPr lang="tr-TR" altLang="zh-CN" sz="2400" b="1" i="1" dirty="0" smtClean="0">
                <a:solidFill>
                  <a:schemeClr val="tx2"/>
                </a:solidFill>
              </a:rPr>
              <a:t>m</a:t>
            </a:r>
            <a:r>
              <a:rPr lang="en-US" altLang="zh-CN" sz="2400" dirty="0" smtClean="0">
                <a:solidFill>
                  <a:schemeClr val="tx2"/>
                </a:solidFill>
              </a:rPr>
              <a:t>--</a:t>
            </a:r>
            <a:r>
              <a:rPr lang="en-US" altLang="zh-CN" sz="2000" dirty="0"/>
              <a:t> W</a:t>
            </a:r>
            <a:r>
              <a:rPr lang="tr-TR" altLang="zh-CN" sz="2400" b="1" i="1" dirty="0">
                <a:solidFill>
                  <a:schemeClr val="tx2"/>
                </a:solidFill>
              </a:rPr>
              <a:t>z </a:t>
            </a:r>
            <a:r>
              <a:rPr lang="en-US" altLang="zh-CN" sz="2400" b="1" i="1" dirty="0" smtClean="0">
                <a:solidFill>
                  <a:schemeClr val="tx2"/>
                </a:solidFill>
              </a:rPr>
              <a:t>+m</a:t>
            </a:r>
            <a:r>
              <a:rPr lang="tr-TR" altLang="zh-CN" sz="2400" dirty="0" smtClean="0">
                <a:solidFill>
                  <a:schemeClr val="tx2"/>
                </a:solidFill>
              </a:rPr>
              <a:t>= </a:t>
            </a:r>
            <a:r>
              <a:rPr lang="tr-TR" altLang="zh-CN" sz="2400" b="1" i="1" dirty="0">
                <a:solidFill>
                  <a:schemeClr val="tx2"/>
                </a:solidFill>
              </a:rPr>
              <a:t>x</a:t>
            </a:r>
            <a:r>
              <a:rPr lang="tr-TR" altLang="zh-CN" sz="2400" dirty="0">
                <a:solidFill>
                  <a:schemeClr val="tx2"/>
                </a:solidFill>
              </a:rPr>
              <a:t> </a:t>
            </a:r>
            <a:endParaRPr lang="tr-TR" altLang="zh-CN" sz="2400" baseline="-25000" dirty="0">
              <a:solidFill>
                <a:schemeClr val="tx2"/>
              </a:solidFill>
            </a:endParaRPr>
          </a:p>
          <a:p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8572" y="4894128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lowDDataMat</a:t>
            </a:r>
            <a:r>
              <a:rPr lang="zh-CN" altLang="en-US" sz="2000" dirty="0" smtClean="0"/>
              <a:t>为降维后的数据，即有</a:t>
            </a:r>
            <a:r>
              <a:rPr lang="en-US" altLang="zh-CN" sz="2000" dirty="0" smtClean="0"/>
              <a:t>1567</a:t>
            </a:r>
            <a:r>
              <a:rPr lang="zh-CN" altLang="en-US" sz="2000" dirty="0" smtClean="0"/>
              <a:t>行，</a:t>
            </a:r>
            <a:r>
              <a:rPr lang="en-US" altLang="zh-CN" sz="2000" dirty="0" err="1" smtClean="0"/>
              <a:t>topNfeat</a:t>
            </a:r>
            <a:r>
              <a:rPr lang="zh-CN" altLang="en-US" sz="2000" dirty="0" smtClean="0"/>
              <a:t>列。而</a:t>
            </a:r>
            <a:r>
              <a:rPr lang="en-US" altLang="zh-CN" sz="2000" dirty="0" err="1" smtClean="0"/>
              <a:t>reconMat</a:t>
            </a:r>
            <a:r>
              <a:rPr lang="zh-CN" altLang="en-US" sz="2000" dirty="0" smtClean="0"/>
              <a:t>是重构数据，与原始数据行列数据相同，其与原始数据越相近，表明</a:t>
            </a:r>
            <a:r>
              <a:rPr lang="en-US" altLang="zh-CN" sz="2000" dirty="0" smtClean="0"/>
              <a:t>PCA</a:t>
            </a:r>
            <a:r>
              <a:rPr lang="zh-CN" altLang="en-US" sz="2000" dirty="0" smtClean="0"/>
              <a:t>后损失越小</a:t>
            </a:r>
            <a:endParaRPr lang="en-US" altLang="zh-CN" sz="2000" dirty="0" smtClean="0"/>
          </a:p>
          <a:p>
            <a:r>
              <a:rPr lang="zh-CN" altLang="en-US" sz="2000" dirty="0" smtClean="0"/>
              <a:t>注：输入数据矩阵每一行为一个记录，每一列为一个特征，所以按列求均值、方差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13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15</a:t>
            </a:fld>
            <a:endParaRPr lang="tr-TR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2103822" cy="1577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326" y="2276872"/>
            <a:ext cx="1988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原始数据（蓝）与重构数据（红）对比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仅前两维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topN</a:t>
            </a:r>
            <a:r>
              <a:rPr lang="en-US" altLang="zh-CN" sz="1400" dirty="0" smtClean="0"/>
              <a:t>=3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2" y="3114539"/>
            <a:ext cx="2098380" cy="1573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118" y="4707721"/>
            <a:ext cx="19880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原始数据（蓝）与重构数据（红）方差矩阵特征值对比，</a:t>
            </a:r>
            <a:r>
              <a:rPr lang="en-US" altLang="zh-CN" sz="1400" dirty="0" err="1" smtClean="0"/>
              <a:t>topN</a:t>
            </a:r>
            <a:r>
              <a:rPr lang="en-US" altLang="zh-CN" sz="1400" dirty="0" smtClean="0"/>
              <a:t>=3</a:t>
            </a:r>
          </a:p>
          <a:p>
            <a:r>
              <a:rPr lang="zh-CN" altLang="en-US" sz="1400" dirty="0" smtClean="0"/>
              <a:t>注：对重构数据再求其特征值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15" y="708382"/>
            <a:ext cx="2061990" cy="15464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33" y="3123831"/>
            <a:ext cx="2085992" cy="15644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5559" y="2276872"/>
            <a:ext cx="1988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原始数据（蓝）与重构数据（红）对比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仅前两维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topN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５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55559" y="4707721"/>
            <a:ext cx="19880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原始数据（蓝）与重构数据（红）方差矩阵特征值对比，</a:t>
            </a:r>
            <a:r>
              <a:rPr lang="en-US" altLang="zh-CN" sz="1400" dirty="0" err="1" smtClean="0"/>
              <a:t>topN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５</a:t>
            </a:r>
            <a:endParaRPr lang="en-US" altLang="zh-CN" sz="1400" dirty="0" smtClean="0"/>
          </a:p>
          <a:p>
            <a:r>
              <a:rPr lang="zh-CN" altLang="en-US" sz="1400" dirty="0" smtClean="0"/>
              <a:t>注：对重构数据再求其特征值</a:t>
            </a:r>
            <a:endParaRPr lang="zh-CN" altLang="en-US" sz="1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74" y="762637"/>
            <a:ext cx="1989982" cy="149248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62" y="3114539"/>
            <a:ext cx="2092006" cy="15690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28201" y="2276872"/>
            <a:ext cx="1988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原始数据（蓝）与重构数据（红）对比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仅前两维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topN</a:t>
            </a:r>
            <a:r>
              <a:rPr lang="zh-CN" altLang="en-US" sz="1400" dirty="0" smtClean="0"/>
              <a:t>＝</a:t>
            </a:r>
            <a:r>
              <a:rPr lang="en-US" altLang="zh-CN" sz="1400" dirty="0" smtClean="0"/>
              <a:t>40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56193" y="4707721"/>
            <a:ext cx="19880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原始数据（蓝）与重构数据（红）方差矩阵特征值对比，</a:t>
            </a:r>
            <a:r>
              <a:rPr lang="en-US" altLang="zh-CN" sz="1400" dirty="0" err="1" smtClean="0"/>
              <a:t>topN</a:t>
            </a:r>
            <a:r>
              <a:rPr lang="en-US" altLang="zh-CN" sz="1400" dirty="0" smtClean="0"/>
              <a:t>=40</a:t>
            </a:r>
          </a:p>
          <a:p>
            <a:r>
              <a:rPr lang="zh-CN" altLang="en-US" sz="1400" dirty="0" smtClean="0"/>
              <a:t>注：对重构数据再求其特征值</a:t>
            </a:r>
            <a:endParaRPr lang="zh-CN" altLang="en-US" sz="1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57" y="730379"/>
            <a:ext cx="2061991" cy="154649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89" y="3068960"/>
            <a:ext cx="2170391" cy="16277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16433" y="2276872"/>
            <a:ext cx="1988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原始数据（蓝）与重构数据（红）对比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仅前两维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topN</a:t>
            </a:r>
            <a:r>
              <a:rPr lang="zh-CN" altLang="en-US" sz="1400" dirty="0" smtClean="0"/>
              <a:t>＝</a:t>
            </a:r>
            <a:r>
              <a:rPr lang="en-US" altLang="zh-CN" sz="1400" dirty="0" smtClean="0"/>
              <a:t>50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544425" y="4707721"/>
            <a:ext cx="19880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原始数据（蓝）与重构数据（红）方差矩阵特征值对比，</a:t>
            </a:r>
            <a:r>
              <a:rPr lang="en-US" altLang="zh-CN" sz="1400" dirty="0" err="1" smtClean="0"/>
              <a:t>topN</a:t>
            </a:r>
            <a:r>
              <a:rPr lang="en-US" altLang="zh-CN" sz="1400" dirty="0" smtClean="0"/>
              <a:t>=50</a:t>
            </a:r>
          </a:p>
          <a:p>
            <a:r>
              <a:rPr lang="zh-CN" altLang="en-US" sz="1400" dirty="0" smtClean="0"/>
              <a:t>注：对重构数据再求其特征值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95536" y="6021288"/>
            <a:ext cx="717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方差比： 前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92.5%,</a:t>
            </a:r>
            <a:r>
              <a:rPr lang="zh-CN" altLang="en-US" sz="2000" dirty="0" smtClean="0"/>
              <a:t>前</a:t>
            </a:r>
            <a:r>
              <a:rPr lang="en-US" altLang="zh-CN" sz="2000" dirty="0"/>
              <a:t>5</a:t>
            </a:r>
            <a:r>
              <a:rPr lang="zh-CN" altLang="en-US" sz="2000" dirty="0" smtClean="0"/>
              <a:t>个为</a:t>
            </a:r>
            <a:r>
              <a:rPr lang="en-US" altLang="zh-CN" sz="2000" dirty="0" smtClean="0"/>
              <a:t>96.3%,</a:t>
            </a:r>
            <a:r>
              <a:rPr lang="zh-CN" altLang="en-US" sz="2000" dirty="0" smtClean="0"/>
              <a:t>前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99.3%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171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因子分析</a:t>
            </a:r>
            <a:endParaRPr lang="tr-TR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找到少量因子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组合这些因子生成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–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+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i2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+ ... +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ik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+ 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其中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 z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是潜在因子，且有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E[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]=0, Var(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)=1, Cov(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, 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)=0,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≠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是噪声源，是因子不能解释的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 </a:t>
            </a:r>
            <a:endParaRPr lang="tr-TR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E[</a:t>
            </a:r>
            <a:r>
              <a:rPr lang="tr-TR" altLang="zh-CN" dirty="0">
                <a:solidFill>
                  <a:schemeClr val="tx2"/>
                </a:solidFill>
              </a:rPr>
              <a:t>ε</a:t>
            </a:r>
            <a:r>
              <a:rPr lang="tr-TR" altLang="zh-CN" i="1" baseline="-25000" dirty="0">
                <a:solidFill>
                  <a:schemeClr val="tx2"/>
                </a:solidFill>
              </a:rPr>
              <a:t>i</a:t>
            </a:r>
            <a:r>
              <a:rPr lang="tr-TR" altLang="zh-CN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]=0,Var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[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]= ψ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Cov(ε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=0,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≠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Cov(ε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=0 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是因子载荷（权重），是因子</a:t>
            </a:r>
            <a:r>
              <a:rPr lang="tr-TR" altLang="zh-CN" i="1" dirty="0">
                <a:solidFill>
                  <a:schemeClr val="tx2"/>
                </a:solidFill>
              </a:rPr>
              <a:t>z</a:t>
            </a:r>
            <a:r>
              <a:rPr lang="tr-TR" altLang="zh-CN" i="1" baseline="-25000" dirty="0">
                <a:solidFill>
                  <a:schemeClr val="tx2"/>
                </a:solidFill>
              </a:rPr>
              <a:t>j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对构成</a:t>
            </a:r>
            <a:r>
              <a:rPr lang="tr-TR" altLang="zh-CN" i="1" dirty="0">
                <a:solidFill>
                  <a:schemeClr val="tx2"/>
                </a:solidFill>
              </a:rPr>
              <a:t>x</a:t>
            </a:r>
            <a:r>
              <a:rPr lang="tr-TR" altLang="zh-CN" i="1" baseline="-25000" dirty="0">
                <a:solidFill>
                  <a:schemeClr val="tx2"/>
                </a:solidFill>
              </a:rPr>
              <a:t>i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的影响</a:t>
            </a:r>
            <a:r>
              <a:rPr lang="zh-CN" altLang="en-US" smtClean="0">
                <a:solidFill>
                  <a:schemeClr val="tx2"/>
                </a:solidFill>
                <a:latin typeface="+mj-lt"/>
              </a:rPr>
              <a:t>的权重</a:t>
            </a:r>
            <a:endParaRPr lang="tr-TR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A448-A276-4D67-A221-362235BA0889}" type="slidenum">
              <a:rPr lang="tr-TR"/>
              <a:pPr/>
              <a:t>16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PCA vs FA</a:t>
            </a:r>
          </a:p>
        </p:txBody>
      </p:sp>
      <p:sp>
        <p:nvSpPr>
          <p:cNvPr id="2703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PCA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为从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到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   	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µ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FA	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为从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到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		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µ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V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+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ε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tr-TR" b="1" i="1" dirty="0"/>
          </a:p>
          <a:p>
            <a:endParaRPr lang="tr-TR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54F6-99EF-46D2-941A-22D6CD14A9FA}" type="slidenum">
              <a:rPr lang="tr-TR"/>
              <a:pPr/>
              <a:t>17</a:t>
            </a:fld>
            <a:endParaRPr lang="tr-TR"/>
          </a:p>
        </p:txBody>
      </p:sp>
      <p:pic>
        <p:nvPicPr>
          <p:cNvPr id="270349" name="Picture 13" descr="Drfa2-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997200"/>
            <a:ext cx="8101013" cy="3378200"/>
          </a:xfrm>
          <a:prstGeom prst="rect">
            <a:avLst/>
          </a:prstGeom>
          <a:noFill/>
        </p:spPr>
      </p:pic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539750" y="3573463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b="1" i="1" dirty="0">
                <a:latin typeface="Lucida Bright" pitchFamily="18" charset="0"/>
              </a:rPr>
              <a:t>x</a:t>
            </a:r>
          </a:p>
        </p:txBody>
      </p:sp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8027988" y="3500438"/>
            <a:ext cx="357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b="1" i="1" dirty="0">
                <a:latin typeface="Lucida Bright" pitchFamily="18" charset="0"/>
              </a:rPr>
              <a:t>z</a:t>
            </a:r>
          </a:p>
        </p:txBody>
      </p:sp>
      <p:sp>
        <p:nvSpPr>
          <p:cNvPr id="270346" name="Text Box 10"/>
          <p:cNvSpPr txBox="1">
            <a:spLocks noChangeArrowheads="1"/>
          </p:cNvSpPr>
          <p:nvPr/>
        </p:nvSpPr>
        <p:spPr bwMode="auto">
          <a:xfrm>
            <a:off x="539750" y="5516563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b="1" i="1">
                <a:latin typeface="Lucida Bright" pitchFamily="18" charset="0"/>
              </a:rPr>
              <a:t>z</a:t>
            </a:r>
          </a:p>
        </p:txBody>
      </p:sp>
      <p:sp>
        <p:nvSpPr>
          <p:cNvPr id="270347" name="Text Box 11"/>
          <p:cNvSpPr txBox="1">
            <a:spLocks noChangeArrowheads="1"/>
          </p:cNvSpPr>
          <p:nvPr/>
        </p:nvSpPr>
        <p:spPr bwMode="auto">
          <a:xfrm>
            <a:off x="8027988" y="5445125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b="1" i="1">
                <a:latin typeface="Lucida Bright" pitchFamily="18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因子分析</a:t>
            </a:r>
            <a:endParaRPr lang="tr-TR" dirty="0"/>
          </a:p>
        </p:txBody>
      </p:sp>
      <p:sp>
        <p:nvSpPr>
          <p:cNvPr id="272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在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FA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中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因子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被 拉伸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旋转与变换，从而生成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6995-6D6A-4B8C-9FF9-20CAE49542B1}" type="slidenum">
              <a:rPr lang="tr-TR"/>
              <a:pPr/>
              <a:t>18</a:t>
            </a:fld>
            <a:endParaRPr lang="tr-TR"/>
          </a:p>
        </p:txBody>
      </p:sp>
      <p:pic>
        <p:nvPicPr>
          <p:cNvPr id="272391" name="Picture 7" descr="Drfa-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068638"/>
            <a:ext cx="7667625" cy="3316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多维定标</a:t>
            </a:r>
            <a:endParaRPr lang="tr-TR" dirty="0"/>
          </a:p>
        </p:txBody>
      </p:sp>
      <p:graphicFrame>
        <p:nvGraphicFramePr>
          <p:cNvPr id="26010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357290" y="3714752"/>
          <a:ext cx="6073775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18" name="Equation" r:id="rId3" imgW="2781000" imgH="1193760" progId="Equation.3">
                  <p:embed/>
                </p:oleObj>
              </mc:Choice>
              <mc:Fallback>
                <p:oleObj name="Equation" r:id="rId3" imgW="2781000" imgH="11937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714752"/>
                        <a:ext cx="6073775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29A0-B930-459B-97BA-9E001DE132FB}" type="slidenum">
              <a:rPr lang="tr-TR"/>
              <a:pPr/>
              <a:t>19</a:t>
            </a:fld>
            <a:endParaRPr lang="tr-TR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8025" y="1428736"/>
            <a:ext cx="8435975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给定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点的每对点间的成对距离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i,j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找到低维映射，受限于距离保持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.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使得两点</a:t>
            </a:r>
            <a:r>
              <a:rPr lang="en-US" altLang="zh-CN" dirty="0" err="1" smtClean="0">
                <a:solidFill>
                  <a:schemeClr val="tx2"/>
                </a:solidFill>
                <a:latin typeface="+mj-lt"/>
              </a:rPr>
              <a:t>r,s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在新空间的距离尽可能接近原空间中的距离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b="1" i="1" dirty="0">
                <a:solidFill>
                  <a:schemeClr val="tx2"/>
                </a:solidFill>
                <a:latin typeface="+mj-lt"/>
              </a:rPr>
              <a:t>z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g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θ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求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θ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以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最小化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Sammon 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应力</a:t>
            </a:r>
            <a:r>
              <a:rPr lang="tr-TR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000" i="0" dirty="0" smtClean="0"/>
              <a:t>第六章</a:t>
            </a:r>
            <a:r>
              <a:rPr lang="tr-TR" dirty="0"/>
              <a:t/>
            </a:r>
            <a:br>
              <a:rPr lang="tr-TR" dirty="0"/>
            </a:br>
            <a:r>
              <a:rPr lang="zh-CN" altLang="en-US" dirty="0" smtClean="0"/>
              <a:t>维度归约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欧洲地图（二维，</a:t>
            </a:r>
            <a:r>
              <a:rPr lang="tr-TR" dirty="0" smtClean="0"/>
              <a:t>MDS</a:t>
            </a:r>
            <a:r>
              <a:rPr lang="zh-CN" altLang="en-US" dirty="0" smtClean="0"/>
              <a:t>）</a:t>
            </a:r>
            <a:endParaRPr lang="tr-TR" dirty="0"/>
          </a:p>
        </p:txBody>
      </p:sp>
      <p:pic>
        <p:nvPicPr>
          <p:cNvPr id="268296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571472" y="2000240"/>
            <a:ext cx="4038600" cy="3018209"/>
          </a:xfrm>
          <a:noFill/>
          <a:ln/>
        </p:spPr>
      </p:pic>
      <p:pic>
        <p:nvPicPr>
          <p:cNvPr id="268295" name="Picture 7" descr="europ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929190" y="1500174"/>
            <a:ext cx="3355196" cy="4433888"/>
          </a:xfrm>
          <a:noFill/>
          <a:ln/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47C7-F828-4755-B379-583A20AEF886}" type="slidenum">
              <a:rPr lang="tr-TR"/>
              <a:pPr/>
              <a:t>20</a:t>
            </a:fld>
            <a:endParaRPr lang="tr-TR"/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5076825" y="6092825"/>
            <a:ext cx="3495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000" dirty="0">
                <a:solidFill>
                  <a:schemeClr val="tx2"/>
                </a:solidFill>
              </a:rPr>
              <a:t>Map from CIA – The World Factbook: http://www.cia.gov/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829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61025" y="5160963"/>
              <a:ext cx="142875" cy="1587"/>
            </p14:xfrm>
          </p:contentPart>
        </mc:Choice>
        <mc:Fallback xmlns="">
          <p:pic>
            <p:nvPicPr>
              <p:cNvPr id="26829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32594" y="4657884"/>
                <a:ext cx="199737" cy="100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829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59450" y="3884613"/>
              <a:ext cx="90488" cy="1587"/>
            </p14:xfrm>
          </p:contentPart>
        </mc:Choice>
        <mc:Fallback xmlns="">
          <p:pic>
            <p:nvPicPr>
              <p:cNvPr id="26829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0970" y="3379947"/>
                <a:ext cx="147449" cy="1010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830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24588" y="4411663"/>
              <a:ext cx="53975" cy="1587"/>
            </p14:xfrm>
          </p:contentPart>
        </mc:Choice>
        <mc:Fallback xmlns="">
          <p:pic>
            <p:nvPicPr>
              <p:cNvPr id="26830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95801" y="3908584"/>
                <a:ext cx="111189" cy="100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830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58063" y="3295650"/>
              <a:ext cx="107950" cy="9525"/>
            </p14:xfrm>
          </p:contentPart>
        </mc:Choice>
        <mc:Fallback xmlns="">
          <p:pic>
            <p:nvPicPr>
              <p:cNvPr id="26830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29541" y="3183467"/>
                <a:ext cx="164994" cy="233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830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81963" y="3500438"/>
              <a:ext cx="88900" cy="1587"/>
            </p14:xfrm>
          </p:contentPart>
        </mc:Choice>
        <mc:Fallback xmlns="">
          <p:pic>
            <p:nvPicPr>
              <p:cNvPr id="26830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53529" y="2997359"/>
                <a:ext cx="146127" cy="100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830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58000" y="5054600"/>
              <a:ext cx="71438" cy="36513"/>
            </p14:xfrm>
          </p:contentPart>
        </mc:Choice>
        <mc:Fallback xmlns="">
          <p:pic>
            <p:nvPicPr>
              <p:cNvPr id="26830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29497" y="4940000"/>
                <a:ext cx="128805" cy="265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830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61150" y="4581525"/>
              <a:ext cx="63500" cy="1588"/>
            </p14:xfrm>
          </p:contentPart>
        </mc:Choice>
        <mc:Fallback xmlns="">
          <p:pic>
            <p:nvPicPr>
              <p:cNvPr id="26830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32647" y="4329033"/>
                <a:ext cx="120506" cy="505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830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84988" y="4098925"/>
              <a:ext cx="61912" cy="1588"/>
            </p14:xfrm>
          </p:contentPart>
        </mc:Choice>
        <mc:Fallback xmlns="">
          <p:pic>
            <p:nvPicPr>
              <p:cNvPr id="26830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56552" y="3847227"/>
                <a:ext cx="118785" cy="505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830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27988" y="4973638"/>
              <a:ext cx="44450" cy="1587"/>
            </p14:xfrm>
          </p:contentPart>
        </mc:Choice>
        <mc:Fallback xmlns="">
          <p:pic>
            <p:nvPicPr>
              <p:cNvPr id="26830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99439" y="4722098"/>
                <a:ext cx="101910" cy="505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830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15250" y="5348288"/>
              <a:ext cx="71438" cy="1587"/>
            </p14:xfrm>
          </p:contentPart>
        </mc:Choice>
        <mc:Fallback xmlns="">
          <p:pic>
            <p:nvPicPr>
              <p:cNvPr id="26830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86747" y="4845209"/>
                <a:ext cx="128444" cy="100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830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68913" y="5197475"/>
              <a:ext cx="88900" cy="1588"/>
            </p14:xfrm>
          </p:contentPart>
        </mc:Choice>
        <mc:Fallback xmlns="">
          <p:pic>
            <p:nvPicPr>
              <p:cNvPr id="26830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40119" y="4692491"/>
                <a:ext cx="146127" cy="1011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830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16638" y="4116388"/>
              <a:ext cx="53975" cy="9525"/>
            </p14:xfrm>
          </p:contentPart>
        </mc:Choice>
        <mc:Fallback xmlns="">
          <p:pic>
            <p:nvPicPr>
              <p:cNvPr id="26830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88211" y="4004205"/>
                <a:ext cx="110829" cy="23353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71536"/>
          </a:xfrm>
        </p:spPr>
        <p:txBody>
          <a:bodyPr/>
          <a:lstStyle/>
          <a:p>
            <a:r>
              <a:rPr lang="zh-CN" altLang="en-US" dirty="0" smtClean="0"/>
              <a:t>线性判别分析</a:t>
            </a:r>
            <a:endParaRPr lang="tr-TR" dirty="0"/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28596" y="1643050"/>
            <a:ext cx="4038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找到一个低维空间使得当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投影其上时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类被很好地分开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.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找到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，最大化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61130" name="Picture 1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00562" y="1196752"/>
            <a:ext cx="3959225" cy="3409950"/>
          </a:xfrm>
          <a:noFill/>
          <a:ln/>
        </p:spPr>
      </p:pic>
      <p:graphicFrame>
        <p:nvGraphicFramePr>
          <p:cNvPr id="261139" name="Object 19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54186001"/>
              </p:ext>
            </p:extLst>
          </p:nvPr>
        </p:nvGraphicFramePr>
        <p:xfrm>
          <a:off x="755576" y="3356992"/>
          <a:ext cx="589915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55" name="Equation" r:id="rId4" imgW="2489040" imgH="965160" progId="Equation.3">
                  <p:embed/>
                </p:oleObj>
              </mc:Choice>
              <mc:Fallback>
                <p:oleObj name="Equation" r:id="rId4" imgW="2489040" imgH="9651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356992"/>
                        <a:ext cx="5899150" cy="228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F14503-09CB-4834-88EF-8C161816F91B}" type="slidenum">
              <a:rPr lang="tr-TR"/>
              <a:pPr/>
              <a:t>21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3568" y="5589240"/>
                <a:ext cx="2441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89240"/>
                <a:ext cx="244162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74798" y="5517232"/>
                <a:ext cx="46136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FF0000"/>
                    </a:solidFill>
                  </a:rPr>
                  <a:t>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是标量，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是均值向量，分别是投影后、前的均值，后者是前者在</a:t>
                </a:r>
                <a:r>
                  <a:rPr lang="en-US" altLang="zh-CN" sz="2400" b="1" dirty="0" smtClean="0"/>
                  <a:t>w</a:t>
                </a:r>
                <a:r>
                  <a:rPr lang="zh-CN" altLang="en-US" sz="2400" dirty="0" smtClean="0"/>
                  <a:t>上的</a:t>
                </a:r>
                <a:r>
                  <a:rPr lang="zh-CN" altLang="en-US" sz="2400" dirty="0"/>
                  <a:t>投影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798" y="5517232"/>
                <a:ext cx="4613626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1982" t="-5584" r="-8719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473" name="Object 1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389808"/>
              </p:ext>
            </p:extLst>
          </p:nvPr>
        </p:nvGraphicFramePr>
        <p:xfrm>
          <a:off x="1344613" y="1143000"/>
          <a:ext cx="67564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704" name="公式" r:id="rId3" imgW="3492360" imgH="850680" progId="Equation.3">
                  <p:embed/>
                </p:oleObj>
              </mc:Choice>
              <mc:Fallback>
                <p:oleObj name="公式" r:id="rId3" imgW="3492360" imgH="8506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1143000"/>
                        <a:ext cx="6756400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215C-1825-4A04-9517-39CDBFF1462B}" type="slidenum">
              <a:rPr lang="tr-TR"/>
              <a:pPr/>
              <a:t>22</a:t>
            </a:fld>
            <a:endParaRPr lang="tr-TR"/>
          </a:p>
        </p:txBody>
      </p:sp>
      <p:sp>
        <p:nvSpPr>
          <p:cNvPr id="275482" name="Rectangle 26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571480"/>
            <a:ext cx="8229600" cy="53911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类间散布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类内散布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75475" name="Object 1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04688519"/>
              </p:ext>
            </p:extLst>
          </p:nvPr>
        </p:nvGraphicFramePr>
        <p:xfrm>
          <a:off x="1114425" y="3517900"/>
          <a:ext cx="6545263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705" name="公式" r:id="rId5" imgW="3238200" imgH="1218960" progId="Equation.3">
                  <p:embed/>
                </p:oleObj>
              </mc:Choice>
              <mc:Fallback>
                <p:oleObj name="公式" r:id="rId5" imgW="3238200" imgH="12189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517900"/>
                        <a:ext cx="6545263" cy="246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Fisher </a:t>
            </a:r>
            <a:r>
              <a:rPr lang="zh-CN" altLang="en-US" dirty="0" smtClean="0"/>
              <a:t>线性判别</a:t>
            </a:r>
            <a:endParaRPr lang="tr-TR" dirty="0"/>
          </a:p>
        </p:txBody>
      </p:sp>
      <p:graphicFrame>
        <p:nvGraphicFramePr>
          <p:cNvPr id="276507" name="Object 27"/>
          <p:cNvGraphicFramePr>
            <a:graphicFrameLocks noGrp="1" noChangeAspect="1"/>
          </p:cNvGraphicFramePr>
          <p:nvPr>
            <p:ph idx="1"/>
          </p:nvPr>
        </p:nvGraphicFramePr>
        <p:xfrm>
          <a:off x="2771775" y="3522663"/>
          <a:ext cx="30972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2" name="Equation" r:id="rId3" imgW="1231560" imgH="228600" progId="Equation.3">
                  <p:embed/>
                </p:oleObj>
              </mc:Choice>
              <mc:Fallback>
                <p:oleObj name="Equation" r:id="rId3" imgW="123156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522663"/>
                        <a:ext cx="309721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81CD2-8BBE-431A-803A-51D74656ABD0}" type="slidenum">
              <a:rPr lang="tr-TR"/>
              <a:pPr/>
              <a:t>23</a:t>
            </a:fld>
            <a:endParaRPr lang="tr-TR"/>
          </a:p>
        </p:txBody>
      </p:sp>
      <p:sp>
        <p:nvSpPr>
          <p:cNvPr id="276490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求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以最大化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LDA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解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取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c=1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，即可得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参数解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76505" name="Object 2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30450" y="2357438"/>
          <a:ext cx="4376738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3" name="Equation" r:id="rId5" imgW="2019240" imgH="520560" progId="Equation.3">
                  <p:embed/>
                </p:oleObj>
              </mc:Choice>
              <mc:Fallback>
                <p:oleObj name="Equation" r:id="rId5" imgW="2019240" imgH="52056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357438"/>
                        <a:ext cx="4376738" cy="112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9" name="Object 2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60830138"/>
              </p:ext>
            </p:extLst>
          </p:nvPr>
        </p:nvGraphicFramePr>
        <p:xfrm>
          <a:off x="2533650" y="4902200"/>
          <a:ext cx="4724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4" name="公式" r:id="rId7" imgW="2400120" imgH="482400" progId="Equation.3">
                  <p:embed/>
                </p:oleObj>
              </mc:Choice>
              <mc:Fallback>
                <p:oleObj name="公式" r:id="rId7" imgW="2400120" imgH="4824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4902200"/>
                        <a:ext cx="47244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K&gt;2 </a:t>
            </a:r>
            <a:r>
              <a:rPr lang="zh-CN" altLang="en-US" dirty="0" smtClean="0"/>
              <a:t>类</a:t>
            </a:r>
            <a:endParaRPr lang="tr-TR" dirty="0"/>
          </a:p>
        </p:txBody>
      </p:sp>
      <p:graphicFrame>
        <p:nvGraphicFramePr>
          <p:cNvPr id="309263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1730375" y="2349500"/>
          <a:ext cx="597058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16" name="Equation" r:id="rId3" imgW="2565360" imgH="431640" progId="Equation.3">
                  <p:embed/>
                </p:oleObj>
              </mc:Choice>
              <mc:Fallback>
                <p:oleObj name="Equation" r:id="rId3" imgW="2565360" imgH="431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2349500"/>
                        <a:ext cx="5970588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460-A53D-42DC-BB7E-D34AEE6D7AE1}" type="slidenum">
              <a:rPr lang="tr-TR"/>
              <a:pPr/>
              <a:t>24</a:t>
            </a:fld>
            <a:endParaRPr lang="tr-TR"/>
          </a:p>
        </p:txBody>
      </p:sp>
      <p:sp>
        <p:nvSpPr>
          <p:cNvPr id="309256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430908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类内散布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类间散布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求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最大化（散布的一个度量是行列式）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endParaRPr lang="en-US" dirty="0">
              <a:solidFill>
                <a:schemeClr val="tx2"/>
              </a:solidFill>
              <a:latin typeface="+mj-lt"/>
            </a:endParaRPr>
          </a:p>
          <a:p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309265" name="Object 1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43042" y="3857628"/>
          <a:ext cx="62547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17" name="Equation" r:id="rId5" imgW="2717640" imgH="431640" progId="Equation.3">
                  <p:embed/>
                </p:oleObj>
              </mc:Choice>
              <mc:Fallback>
                <p:oleObj name="Equation" r:id="rId5" imgW="2717640" imgH="431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857628"/>
                        <a:ext cx="625475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7" name="Object 19"/>
          <p:cNvGraphicFramePr>
            <a:graphicFrameLocks noChangeAspect="1"/>
          </p:cNvGraphicFramePr>
          <p:nvPr/>
        </p:nvGraphicFramePr>
        <p:xfrm>
          <a:off x="1142976" y="5214950"/>
          <a:ext cx="2154238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18" name="Equation" r:id="rId7" imgW="1104840" imgH="533160" progId="Equation.3">
                  <p:embed/>
                </p:oleObj>
              </mc:Choice>
              <mc:Fallback>
                <p:oleObj name="Equation" r:id="rId7" imgW="1104840" imgH="5331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214950"/>
                        <a:ext cx="2154238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3635374" y="5243716"/>
            <a:ext cx="54011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i="1" baseline="-25000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000" baseline="30000" dirty="0" smtClean="0">
                <a:solidFill>
                  <a:schemeClr val="tx2"/>
                </a:solidFill>
                <a:latin typeface="+mj-lt"/>
              </a:rPr>
              <a:t>-1</a:t>
            </a:r>
            <a:r>
              <a:rPr lang="tr-TR" sz="2000" b="1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tr-TR" sz="2000" i="1" baseline="-25000" dirty="0" smtClean="0">
                <a:solidFill>
                  <a:schemeClr val="tx2"/>
                </a:solidFill>
                <a:latin typeface="+mj-lt"/>
              </a:rPr>
              <a:t>B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  <a:latin typeface="+mj-lt"/>
              </a:rPr>
              <a:t>最大特征向量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是解，最大秩为</a:t>
            </a:r>
            <a:r>
              <a:rPr lang="tr-TR" sz="2000" i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-1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+mj-lt"/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  <a:latin typeface="+mj-lt"/>
              </a:rPr>
              <a:t>为类别数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。相当于定义一个</a:t>
            </a:r>
            <a:r>
              <a:rPr lang="en-US" altLang="zh-CN" sz="2000" i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en-US" altLang="zh-CN" sz="2000" dirty="0" smtClean="0">
                <a:solidFill>
                  <a:schemeClr val="tx2"/>
                </a:solidFill>
                <a:latin typeface="+mj-lt"/>
              </a:rPr>
              <a:t>-1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维空间，并在该空间构造判别式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94372" y="4005064"/>
            <a:ext cx="12496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Ni</a:t>
            </a:r>
            <a:r>
              <a:rPr lang="zh-CN" altLang="en-US" sz="2000" dirty="0" smtClean="0">
                <a:solidFill>
                  <a:schemeClr val="tx1"/>
                </a:solidFill>
              </a:rPr>
              <a:t>为第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zh-CN" altLang="en-US" sz="2000" dirty="0" smtClean="0">
                <a:solidFill>
                  <a:schemeClr val="tx1"/>
                </a:solidFill>
              </a:rPr>
              <a:t>类样例数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6410528"/>
            <a:ext cx="727280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2"/>
                </a:solidFill>
              </a:rPr>
              <a:t>Sw</a:t>
            </a:r>
            <a:r>
              <a:rPr lang="zh-CN" altLang="en-US" sz="2000" dirty="0">
                <a:solidFill>
                  <a:schemeClr val="tx2"/>
                </a:solidFill>
              </a:rPr>
              <a:t>需可逆，不可逆，可</a:t>
            </a:r>
            <a:r>
              <a:rPr lang="zh-CN" altLang="en-US" sz="2000" dirty="0" smtClean="0">
                <a:solidFill>
                  <a:schemeClr val="tx2"/>
                </a:solidFill>
              </a:rPr>
              <a:t>先</a:t>
            </a:r>
            <a:r>
              <a:rPr lang="en-US" altLang="zh-CN" sz="2000" dirty="0" smtClean="0">
                <a:solidFill>
                  <a:schemeClr val="tx2"/>
                </a:solidFill>
              </a:rPr>
              <a:t>PCA</a:t>
            </a:r>
            <a:r>
              <a:rPr lang="zh-CN" altLang="en-US" sz="2000" dirty="0">
                <a:solidFill>
                  <a:schemeClr val="tx2"/>
                </a:solidFill>
              </a:rPr>
              <a:t>消除</a:t>
            </a:r>
            <a:r>
              <a:rPr lang="zh-CN" altLang="en-US" sz="2000" dirty="0" smtClean="0">
                <a:solidFill>
                  <a:schemeClr val="tx2"/>
                </a:solidFill>
              </a:rPr>
              <a:t>奇异性，</a:t>
            </a:r>
            <a:r>
              <a:rPr lang="zh-CN" altLang="en-US" sz="2000" dirty="0">
                <a:solidFill>
                  <a:schemeClr val="tx2"/>
                </a:solidFill>
              </a:rPr>
              <a:t>再</a:t>
            </a:r>
            <a:r>
              <a:rPr lang="en-US" altLang="zh-CN" sz="2000" dirty="0" smtClean="0">
                <a:solidFill>
                  <a:schemeClr val="tx2"/>
                </a:solidFill>
              </a:rPr>
              <a:t>LDA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8C8D-6CBF-469F-8F51-F42F745878D1}" type="slidenum">
              <a:rPr lang="tr-TR"/>
              <a:pPr/>
              <a:t>25</a:t>
            </a:fld>
            <a:endParaRPr lang="tr-TR"/>
          </a:p>
        </p:txBody>
      </p:sp>
      <p:pic>
        <p:nvPicPr>
          <p:cNvPr id="266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476250"/>
            <a:ext cx="74295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等距特征映射（</a:t>
            </a:r>
            <a:r>
              <a:rPr lang="tr-TR" dirty="0" smtClean="0"/>
              <a:t>Isomap</a:t>
            </a:r>
            <a:r>
              <a:rPr lang="zh-CN" altLang="en-US" dirty="0" smtClean="0"/>
              <a:t>）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测地距离是沿着数据流形的距离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与在输入空间的欧式距离不同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26</a:t>
            </a:fld>
            <a:endParaRPr lang="tr-TR"/>
          </a:p>
        </p:txBody>
      </p:sp>
      <p:pic>
        <p:nvPicPr>
          <p:cNvPr id="413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357562"/>
            <a:ext cx="38385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等距映射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实例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r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与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s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在图中是连通的，如果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f </a:t>
            </a:r>
          </a:p>
          <a:p>
            <a:pPr lvl="1">
              <a:buNone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||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30000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-</a:t>
            </a:r>
            <a:r>
              <a:rPr lang="tr-TR" b="1" i="1" dirty="0" smtClean="0">
                <a:solidFill>
                  <a:schemeClr val="tx2"/>
                </a:solidFill>
              </a:rPr>
              <a:t>x</a:t>
            </a:r>
            <a:r>
              <a:rPr lang="tr-TR" baseline="30000" dirty="0" smtClean="0">
                <a:solidFill>
                  <a:schemeClr val="tx2"/>
                </a:solidFill>
              </a:rPr>
              <a:t>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||&lt;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e </a:t>
            </a:r>
            <a:r>
              <a:rPr lang="zh-CN" altLang="en-US" dirty="0" smtClean="0">
                <a:solidFill>
                  <a:schemeClr val="tx2"/>
                </a:solidFill>
                <a:latin typeface="Symbol" pitchFamily="18" charset="2"/>
              </a:rPr>
              <a:t>或者如果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 smtClean="0">
                <a:solidFill>
                  <a:schemeClr val="tx2"/>
                </a:solidFill>
              </a:rPr>
              <a:t>x</a:t>
            </a:r>
            <a:r>
              <a:rPr lang="tr-TR" baseline="30000" dirty="0" smtClean="0">
                <a:solidFill>
                  <a:schemeClr val="tx2"/>
                </a:solidFill>
              </a:rPr>
              <a:t>s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是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个近邻（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 smtClean="0">
                <a:solidFill>
                  <a:schemeClr val="tx2"/>
                </a:solidFill>
              </a:rPr>
              <a:t>x</a:t>
            </a:r>
            <a:r>
              <a:rPr lang="tr-TR" baseline="30000" dirty="0" smtClean="0">
                <a:solidFill>
                  <a:schemeClr val="tx2"/>
                </a:solidFill>
              </a:rPr>
              <a:t>r </a:t>
            </a:r>
            <a:r>
              <a:rPr lang="zh-CN" altLang="en-US" dirty="0" smtClean="0">
                <a:solidFill>
                  <a:schemeClr val="tx2"/>
                </a:solidFill>
              </a:rPr>
              <a:t>的）之一</a:t>
            </a:r>
            <a:endParaRPr lang="tr-TR" baseline="30000" dirty="0" smtClean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边的长度为</a:t>
            </a:r>
            <a:r>
              <a:rPr lang="tr-TR" sz="2000" dirty="0" smtClean="0">
                <a:solidFill>
                  <a:schemeClr val="tx2"/>
                </a:solidFill>
              </a:rPr>
              <a:t>||</a:t>
            </a:r>
            <a:r>
              <a:rPr lang="tr-TR" sz="2000" b="1" i="1" dirty="0" smtClean="0">
                <a:solidFill>
                  <a:schemeClr val="tx2"/>
                </a:solidFill>
              </a:rPr>
              <a:t>x</a:t>
            </a:r>
            <a:r>
              <a:rPr lang="tr-TR" sz="2000" baseline="30000" dirty="0" smtClean="0">
                <a:solidFill>
                  <a:schemeClr val="tx2"/>
                </a:solidFill>
              </a:rPr>
              <a:t>r</a:t>
            </a:r>
            <a:r>
              <a:rPr lang="tr-TR" sz="2000" dirty="0" smtClean="0">
                <a:solidFill>
                  <a:schemeClr val="tx2"/>
                </a:solidFill>
              </a:rPr>
              <a:t>-</a:t>
            </a:r>
            <a:r>
              <a:rPr lang="tr-TR" b="1" i="1" dirty="0" smtClean="0">
                <a:solidFill>
                  <a:schemeClr val="tx2"/>
                </a:solidFill>
              </a:rPr>
              <a:t>x</a:t>
            </a:r>
            <a:r>
              <a:rPr lang="tr-TR" baseline="30000" dirty="0" smtClean="0">
                <a:solidFill>
                  <a:schemeClr val="tx2"/>
                </a:solidFill>
              </a:rPr>
              <a:t>s</a:t>
            </a:r>
            <a:r>
              <a:rPr lang="tr-TR" sz="2000" dirty="0" smtClean="0">
                <a:solidFill>
                  <a:schemeClr val="tx2"/>
                </a:solidFill>
              </a:rPr>
              <a:t>||</a:t>
            </a:r>
            <a:endParaRPr lang="tr-TR" baseline="30000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对于两个结点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r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与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s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不相连通（没有直接边相连）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则两点间的距离等于两点间最短路径的长度</a:t>
            </a:r>
            <a:endParaRPr lang="tr-TR" sz="2400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一旦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距离矩阵求得，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使用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 MDS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找到一个低维映射 </a:t>
            </a:r>
            <a:endParaRPr lang="tr-TR" sz="2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777F-83C4-4430-B73C-3C94F37B39A6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00B1-64E8-4F7B-8466-2C11EAFA42E6}" type="slidenum">
              <a:rPr lang="tr-TR" smtClean="0"/>
              <a:pPr/>
              <a:t>28</a:t>
            </a:fld>
            <a:endParaRPr lang="tr-TR"/>
          </a:p>
        </p:txBody>
      </p:sp>
      <p:pic>
        <p:nvPicPr>
          <p:cNvPr id="414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642918"/>
            <a:ext cx="7286677" cy="54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000496" y="5929330"/>
            <a:ext cx="4572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chemeClr val="tx2"/>
                </a:solidFill>
                <a:latin typeface="+mj-lt"/>
              </a:rPr>
              <a:t>Matlab source from http://web.mit.edu/cocosci/isomap/isomap.html</a:t>
            </a:r>
            <a:endParaRPr lang="tr-TR" sz="12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局部线性嵌入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给定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找到其近邻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 smtClean="0">
                <a:solidFill>
                  <a:schemeClr val="tx2"/>
                </a:solidFill>
              </a:rPr>
              <a:t>x</a:t>
            </a:r>
            <a:r>
              <a:rPr lang="tr-TR" i="1" baseline="30000" dirty="0" smtClean="0">
                <a:solidFill>
                  <a:schemeClr val="tx2"/>
                </a:solidFill>
              </a:rPr>
              <a:t>s</a:t>
            </a:r>
            <a:r>
              <a:rPr lang="tr-TR" i="1" baseline="-25000" dirty="0" smtClean="0">
                <a:solidFill>
                  <a:schemeClr val="tx2"/>
                </a:solidFill>
              </a:rPr>
              <a:t>(r)</a:t>
            </a:r>
            <a:r>
              <a:rPr lang="zh-CN" altLang="en-US" i="1" dirty="0" smtClean="0">
                <a:solidFill>
                  <a:schemeClr val="tx2"/>
                </a:solidFill>
              </a:rPr>
              <a:t>（近邻数给定，或者距离阈值之内的近邻）－</a:t>
            </a:r>
            <a:r>
              <a:rPr lang="zh-CN" altLang="en-US" sz="2400" i="1" dirty="0" smtClean="0">
                <a:solidFill>
                  <a:schemeClr val="tx2"/>
                </a:solidFill>
              </a:rPr>
              <a:t>每个点是其近邻的线性加权和</a:t>
            </a:r>
            <a:endParaRPr lang="tr-TR" sz="2400" dirty="0" smtClean="0">
              <a:solidFill>
                <a:schemeClr val="tx2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求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rs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，最小化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marL="514350" indent="-514350">
              <a:buNone/>
            </a:pP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约束条件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（</a:t>
            </a:r>
            <a:r>
              <a:rPr lang="tr-TR" altLang="zh-CN" b="1" dirty="0">
                <a:solidFill>
                  <a:schemeClr val="tx2"/>
                </a:solidFill>
              </a:rPr>
              <a:t> W</a:t>
            </a:r>
            <a:r>
              <a:rPr lang="tr-TR" altLang="zh-CN" i="1" baseline="-25000" dirty="0">
                <a:solidFill>
                  <a:schemeClr val="tx2"/>
                </a:solidFill>
              </a:rPr>
              <a:t>rs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保持不变）求新的坐标</a:t>
            </a:r>
            <a:r>
              <a:rPr lang="tr-TR" b="1" i="1" dirty="0" smtClean="0">
                <a:solidFill>
                  <a:schemeClr val="tx2"/>
                </a:solidFill>
              </a:rPr>
              <a:t>z</a:t>
            </a:r>
            <a:r>
              <a:rPr lang="tr-TR" i="1" baseline="30000" dirty="0" smtClean="0">
                <a:solidFill>
                  <a:schemeClr val="tx2"/>
                </a:solidFill>
              </a:rPr>
              <a:t>r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，以最小化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29</a:t>
            </a:fld>
            <a:endParaRPr lang="tr-TR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809731"/>
              </p:ext>
            </p:extLst>
          </p:nvPr>
        </p:nvGraphicFramePr>
        <p:xfrm>
          <a:off x="2915816" y="3277647"/>
          <a:ext cx="4117085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80" name="Equation" r:id="rId3" imgW="1854000" imgH="482400" progId="Equation.3">
                  <p:embed/>
                </p:oleObj>
              </mc:Choice>
              <mc:Fallback>
                <p:oleObj name="Equation" r:id="rId3" imgW="18540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277647"/>
                        <a:ext cx="4117085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7" name="Object 3"/>
          <p:cNvGraphicFramePr>
            <a:graphicFrameLocks noChangeAspect="1"/>
          </p:cNvGraphicFramePr>
          <p:nvPr/>
        </p:nvGraphicFramePr>
        <p:xfrm>
          <a:off x="2714612" y="4929198"/>
          <a:ext cx="40036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81" name="Equation" r:id="rId5" imgW="1803240" imgH="482400" progId="Equation.3">
                  <p:embed/>
                </p:oleObj>
              </mc:Choice>
              <mc:Fallback>
                <p:oleObj name="Equation" r:id="rId5" imgW="18032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929198"/>
                        <a:ext cx="4003675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为什么要降低维度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降低时间复杂度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较少的计算代价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降低空间复杂度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较少的参数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节省观测特征（输入）的开销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pPr marL="457200" indent="-457200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简单模型在小样本数据集上更为鲁棒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更易于解释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;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更简单的说明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数据可视化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结构，分组，离群点等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–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如果可以在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维或三维上画图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82294-AD54-4CC2-8E84-5196584982F9}" type="slidenum">
              <a:rPr lang="tr-TR"/>
              <a:pPr/>
              <a:t>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30</a:t>
            </a:fld>
            <a:endParaRPr lang="tr-TR"/>
          </a:p>
        </p:txBody>
      </p:sp>
      <p:pic>
        <p:nvPicPr>
          <p:cNvPr id="416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5" y="1500174"/>
            <a:ext cx="840156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LLE </a:t>
            </a:r>
            <a:r>
              <a:rPr lang="zh-CN" altLang="en-US" dirty="0" smtClean="0"/>
              <a:t>（</a:t>
            </a:r>
            <a:r>
              <a:rPr lang="tr-TR" dirty="0" smtClean="0"/>
              <a:t>Optdigits</a:t>
            </a:r>
            <a:r>
              <a:rPr lang="zh-CN" altLang="en-US" dirty="0" smtClean="0"/>
              <a:t>）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EDA0-A7EB-4D32-BEA9-BCCFC5F45C3C}" type="slidenum">
              <a:rPr lang="tr-TR" smtClean="0"/>
              <a:pPr/>
              <a:t>31</a:t>
            </a:fld>
            <a:endParaRPr lang="tr-TR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500174"/>
            <a:ext cx="7286676" cy="449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特征选择与特征提取（抽取）</a:t>
            </a:r>
            <a:endParaRPr lang="tr-TR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特征选择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选择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&lt;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重要特征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忽略其他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–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不重要的。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子集选择算法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特征提取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将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原始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维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投影到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新的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&lt;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维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主成分分析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PCA),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线性判别分析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LDA),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因子分析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(FA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。前两者最为著名与广泛使用，都是线性投影方法，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PCA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是非监督的，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LDA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是监督的。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462-5859-4E27-AA02-6930017F098C}" type="slidenum">
              <a:rPr lang="tr-TR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子集选择</a:t>
            </a:r>
            <a:endParaRPr lang="tr-T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1200"/>
            <a:ext cx="8218487" cy="43275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有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子集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--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个特征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前向选择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每步加入最好的特征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特征集合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初始化为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Ø.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每次迭代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找出最好的特征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tr-TR" sz="2000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= argmin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sz="2000" dirty="0">
                <a:solidFill>
                  <a:schemeClr val="tx2"/>
                </a:solidFill>
                <a:latin typeface="Symbol" pitchFamily="18" charset="2"/>
              </a:rPr>
              <a:t>È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 x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)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将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加入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如果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dirty="0" smtClean="0">
                <a:solidFill>
                  <a:schemeClr val="tx2"/>
                </a:solidFill>
                <a:latin typeface="Symbol" pitchFamily="18" charset="2"/>
              </a:rPr>
              <a:t>È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) &lt;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tr-TR" i="1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爬山算法，其复杂度为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O(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后向搜索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从全部特征开始，每次移除一个降低误差最多（或提高误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差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最小）的特征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浮动搜索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Add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remove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0296-6021-4E17-9A02-41E52B1962B8}" type="slidenum">
              <a:rPr lang="tr-TR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主成分分析</a:t>
            </a:r>
            <a:r>
              <a:rPr lang="tr-TR" sz="4000" dirty="0" smtClean="0"/>
              <a:t>(</a:t>
            </a:r>
            <a:r>
              <a:rPr lang="tr-TR" sz="4000" dirty="0"/>
              <a:t>PCA)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找到一个低维空间，使得将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投影在该空间时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信息损失最少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.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在方向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zh-CN" altLang="en-US" b="1" dirty="0" smtClean="0">
                <a:solidFill>
                  <a:schemeClr val="tx2"/>
                </a:solidFill>
                <a:latin typeface="+mj-lt"/>
              </a:rPr>
              <a:t>上的投影为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求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，使得方差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Var(</a:t>
            </a:r>
            <a:r>
              <a:rPr lang="tr-TR" i="1" dirty="0">
                <a:solidFill>
                  <a:schemeClr val="accent1"/>
                </a:solidFill>
                <a:latin typeface="+mj-lt"/>
              </a:rPr>
              <a:t>z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) 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最大（使样本间的差别最明显）</a:t>
            </a:r>
            <a:endParaRPr lang="tr-TR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Var(z) = Var(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= 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= E[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其中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  <a:latin typeface="+mj-lt"/>
              </a:rPr>
              <a:t>Cov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 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 = </a:t>
            </a:r>
            <a:r>
              <a:rPr lang="tr-TR" sz="2800" b="1" dirty="0" smtClean="0">
                <a:solidFill>
                  <a:schemeClr val="tx2"/>
                </a:solidFill>
                <a:latin typeface="+mj-lt"/>
              </a:rPr>
              <a:t>∑</a:t>
            </a:r>
            <a:endParaRPr lang="en-US" sz="2800" b="1" dirty="0" smtClean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+mj-lt"/>
              </a:rPr>
              <a:t>协方差矩阵</a:t>
            </a:r>
            <a:endParaRPr lang="tr-TR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ADD7-CC76-4976-87C6-E7CD323B5252}" type="slidenum">
              <a:rPr lang="tr-TR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48" y="1214422"/>
            <a:ext cx="8229600" cy="500066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最大化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Var(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，受限于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||=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，写成拉格朗日问题，得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b="1" i="1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endParaRPr lang="tr-TR" sz="2400" b="1" dirty="0" smtClean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sz="2400" b="1" dirty="0" smtClean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即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为</a:t>
            </a:r>
            <a:r>
              <a:rPr lang="tr-TR" sz="2400" b="1" dirty="0" smtClean="0">
                <a:solidFill>
                  <a:schemeClr val="tx2"/>
                </a:solidFill>
                <a:latin typeface="+mj-lt"/>
              </a:rPr>
              <a:t>∑</a:t>
            </a:r>
            <a:r>
              <a:rPr lang="zh-CN" altLang="en-US" sz="2400" b="1" dirty="0" smtClean="0">
                <a:solidFill>
                  <a:schemeClr val="tx2"/>
                </a:solidFill>
                <a:latin typeface="+mj-lt"/>
              </a:rPr>
              <a:t>的特征向量，</a:t>
            </a:r>
            <a:r>
              <a:rPr lang="tr-TR" altLang="zh-CN" i="1" dirty="0" smtClean="0">
                <a:solidFill>
                  <a:schemeClr val="tx2"/>
                </a:solidFill>
              </a:rPr>
              <a:t>α</a:t>
            </a:r>
            <a:r>
              <a:rPr lang="zh-CN" altLang="en-US" dirty="0" smtClean="0">
                <a:solidFill>
                  <a:schemeClr val="tx2"/>
                </a:solidFill>
              </a:rPr>
              <a:t>是对应的特征值，</a:t>
            </a:r>
            <a:r>
              <a:rPr lang="zh-CN" altLang="en-US" dirty="0" smtClean="0">
                <a:solidFill>
                  <a:srgbClr val="FF0000"/>
                </a:solidFill>
              </a:rPr>
              <a:t>为了使方差最大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选择具有最大特征值（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Var(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）的特征向量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第二主成分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最大化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Var(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受限于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||=1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且与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baseline="-25000" dirty="0" smtClean="0">
                <a:solidFill>
                  <a:schemeClr val="tx2"/>
                </a:solidFill>
                <a:latin typeface="+mj-lt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正交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sz="2400" b="1" dirty="0">
                <a:solidFill>
                  <a:schemeClr val="tx2"/>
                </a:solidFill>
                <a:latin typeface="+mj-lt"/>
              </a:rPr>
              <a:t>∑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α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也即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是</a:t>
            </a:r>
            <a:r>
              <a:rPr lang="tr-TR" sz="2400" b="1" dirty="0" smtClean="0">
                <a:solidFill>
                  <a:schemeClr val="tx2"/>
                </a:solidFill>
                <a:latin typeface="+mj-lt"/>
              </a:rPr>
              <a:t>∑</a:t>
            </a:r>
            <a:r>
              <a:rPr lang="zh-CN" altLang="en-US" sz="2400" b="1" dirty="0" smtClean="0">
                <a:solidFill>
                  <a:schemeClr val="tx2"/>
                </a:solidFill>
                <a:latin typeface="+mj-lt"/>
              </a:rPr>
              <a:t>的另一个特征向量</a:t>
            </a:r>
            <a:endParaRPr lang="tr-TR" sz="2400" b="1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等等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.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41677" name="Object 13"/>
          <p:cNvGraphicFramePr>
            <a:graphicFrameLocks noGrp="1" noChangeAspect="1"/>
          </p:cNvGraphicFramePr>
          <p:nvPr>
            <p:ph/>
          </p:nvPr>
        </p:nvGraphicFramePr>
        <p:xfrm>
          <a:off x="2057400" y="4286250"/>
          <a:ext cx="51117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06" name="Equation" r:id="rId3" imgW="2501640" imgH="330120" progId="Equation.3">
                  <p:embed/>
                </p:oleObj>
              </mc:Choice>
              <mc:Fallback>
                <p:oleObj name="Equation" r:id="rId3" imgW="2501640" imgH="3301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86250"/>
                        <a:ext cx="511175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D8CF7A-341F-468C-869A-686985111E1D}" type="slidenum">
              <a:rPr lang="tr-TR"/>
              <a:pPr/>
              <a:t>7</a:t>
            </a:fld>
            <a:endParaRPr lang="tr-TR"/>
          </a:p>
        </p:txBody>
      </p:sp>
      <p:graphicFrame>
        <p:nvGraphicFramePr>
          <p:cNvPr id="241672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22500" y="1857375"/>
          <a:ext cx="328453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07" name="Equation" r:id="rId5" imgW="1600200" imgH="330120" progId="Equation.3">
                  <p:embed/>
                </p:oleObj>
              </mc:Choice>
              <mc:Fallback>
                <p:oleObj name="Equation" r:id="rId5" imgW="1600200" imgH="3301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857375"/>
                        <a:ext cx="3284538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PCA </a:t>
            </a:r>
            <a:r>
              <a:rPr lang="zh-CN" altLang="en-US" dirty="0" smtClean="0"/>
              <a:t>的作用</a:t>
            </a:r>
            <a:endParaRPr lang="tr-TR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296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b="1" i="1" dirty="0"/>
              <a:t>		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	z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b="1" dirty="0" smtClean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的列（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列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&lt;d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）是</a:t>
            </a:r>
            <a:r>
              <a:rPr lang="tr-TR" b="1" dirty="0" smtClean="0">
                <a:solidFill>
                  <a:schemeClr val="tx2"/>
                </a:solidFill>
                <a:latin typeface="+mj-lt"/>
              </a:rPr>
              <a:t>∑</a:t>
            </a:r>
            <a:r>
              <a:rPr lang="zh-CN" altLang="en-US" b="1" dirty="0" smtClean="0">
                <a:solidFill>
                  <a:schemeClr val="tx2"/>
                </a:solidFill>
                <a:latin typeface="+mj-lt"/>
              </a:rPr>
              <a:t>的特征向量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是样本均值，此即将数据在原点中心化，然后旋转坐标轴与最大方差方向一致</a:t>
            </a:r>
            <a:endParaRPr lang="tr-TR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C978-AD2A-4E2F-87BE-FD1D1C6B961A}" type="slidenum">
              <a:rPr lang="tr-TR"/>
              <a:pPr/>
              <a:t>8</a:t>
            </a:fld>
            <a:endParaRPr lang="tr-TR"/>
          </a:p>
        </p:txBody>
      </p:sp>
      <p:pic>
        <p:nvPicPr>
          <p:cNvPr id="245765" name="Picture 5" descr="Drpca-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357562"/>
            <a:ext cx="8020050" cy="3068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2000240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方差比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proportion of variance,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PoV)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其中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λ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以降序排序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通常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当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PoV&gt;0.9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停止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PoV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关于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绘图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在拐点处停止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如何选择</a:t>
            </a:r>
            <a:r>
              <a:rPr lang="tr-TR" dirty="0" smtClean="0"/>
              <a:t>k </a:t>
            </a:r>
            <a:r>
              <a:rPr lang="tr-TR" dirty="0"/>
              <a:t>?</a:t>
            </a:r>
          </a:p>
        </p:txBody>
      </p:sp>
      <p:graphicFrame>
        <p:nvGraphicFramePr>
          <p:cNvPr id="246789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901682"/>
              </p:ext>
            </p:extLst>
          </p:nvPr>
        </p:nvGraphicFramePr>
        <p:xfrm>
          <a:off x="2411760" y="2492896"/>
          <a:ext cx="36528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4" name="Equation" r:id="rId3" imgW="1562040" imgH="431640" progId="Equation.3">
                  <p:embed/>
                </p:oleObj>
              </mc:Choice>
              <mc:Fallback>
                <p:oleObj name="Equation" r:id="rId3" imgW="156204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492896"/>
                        <a:ext cx="3652838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D163-896A-41D3-93BE-7AB456A8E57A}" type="slidenum">
              <a:rPr lang="tr-TR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5646</TotalTime>
  <Words>1344</Words>
  <Application>Microsoft Office PowerPoint</Application>
  <PresentationFormat>全屏显示(4:3)</PresentationFormat>
  <Paragraphs>213</Paragraphs>
  <Slides>31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Flow</vt:lpstr>
      <vt:lpstr>Equation</vt:lpstr>
      <vt:lpstr>公式</vt:lpstr>
      <vt:lpstr>机器学习</vt:lpstr>
      <vt:lpstr>第六章 维度归约</vt:lpstr>
      <vt:lpstr>为什么要降低维度?</vt:lpstr>
      <vt:lpstr>特征选择与特征提取（抽取）</vt:lpstr>
      <vt:lpstr>子集选择</vt:lpstr>
      <vt:lpstr>主成分分析(PCA)</vt:lpstr>
      <vt:lpstr>PowerPoint 演示文稿</vt:lpstr>
      <vt:lpstr>PCA 的作用</vt:lpstr>
      <vt:lpstr>如何选择k 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因子分析</vt:lpstr>
      <vt:lpstr>PCA vs FA</vt:lpstr>
      <vt:lpstr>因子分析</vt:lpstr>
      <vt:lpstr>多维定标</vt:lpstr>
      <vt:lpstr>欧洲地图（二维，MDS）</vt:lpstr>
      <vt:lpstr>线性判别分析</vt:lpstr>
      <vt:lpstr>PowerPoint 演示文稿</vt:lpstr>
      <vt:lpstr>Fisher 线性判别</vt:lpstr>
      <vt:lpstr>K&gt;2 类</vt:lpstr>
      <vt:lpstr>PowerPoint 演示文稿</vt:lpstr>
      <vt:lpstr>等距特征映射（Isomap）</vt:lpstr>
      <vt:lpstr>等距映射 </vt:lpstr>
      <vt:lpstr>PowerPoint 演示文稿</vt:lpstr>
      <vt:lpstr>局部线性嵌入</vt:lpstr>
      <vt:lpstr>PowerPoint 演示文稿</vt:lpstr>
      <vt:lpstr>LLE （Optdigits）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ethem-卫</dc:creator>
  <cp:lastModifiedBy>lenovo</cp:lastModifiedBy>
  <cp:revision>309</cp:revision>
  <dcterms:created xsi:type="dcterms:W3CDTF">2005-01-24T14:46:28Z</dcterms:created>
  <dcterms:modified xsi:type="dcterms:W3CDTF">2022-10-21T01:34:11Z</dcterms:modified>
</cp:coreProperties>
</file>