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  <p:sldMasterId id="2147483705" r:id="rId2"/>
  </p:sldMasterIdLst>
  <p:notesMasterIdLst>
    <p:notesMasterId r:id="rId30"/>
  </p:notesMasterIdLst>
  <p:handoutMasterIdLst>
    <p:handoutMasterId r:id="rId31"/>
  </p:handoutMasterIdLst>
  <p:sldIdLst>
    <p:sldId id="256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23" r:id="rId12"/>
    <p:sldId id="425" r:id="rId13"/>
    <p:sldId id="426" r:id="rId14"/>
    <p:sldId id="427" r:id="rId15"/>
    <p:sldId id="424" r:id="rId16"/>
    <p:sldId id="406" r:id="rId17"/>
    <p:sldId id="407" r:id="rId18"/>
    <p:sldId id="422" r:id="rId19"/>
    <p:sldId id="408" r:id="rId20"/>
    <p:sldId id="410" r:id="rId21"/>
    <p:sldId id="409" r:id="rId22"/>
    <p:sldId id="411" r:id="rId23"/>
    <p:sldId id="412" r:id="rId24"/>
    <p:sldId id="413" r:id="rId25"/>
    <p:sldId id="414" r:id="rId26"/>
    <p:sldId id="419" r:id="rId27"/>
    <p:sldId id="420" r:id="rId28"/>
    <p:sldId id="421" r:id="rId29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66FF33"/>
    <a:srgbClr val="3333FF"/>
    <a:srgbClr val="990033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 varScale="1">
        <p:scale>
          <a:sx n="73" d="100"/>
          <a:sy n="73" d="100"/>
        </p:scale>
        <p:origin x="-100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22A889-E6ED-4B6E-AA09-6400B457CD2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688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BCC23F6-2F92-42E3-99E7-DB79313FEF23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312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C23F6-2F92-42E3-99E7-DB79313FEF23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052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C23F6-2F92-42E3-99E7-DB79313FEF23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36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8021-54E1-4810-B314-68AE5C5537E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27A7-F88B-47C7-AA76-59F2B2F3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9795-1456-46B2-B3E0-6A30592F92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8021-54E1-4810-B314-68AE5C5537E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1C6-CC29-40EB-8BAD-5234FB43F0A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826-4A00-4DBD-AE7B-558061F6BB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94B6-A1A5-449E-9C60-AEF315A3950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9D3-2835-4668-958C-12BAEECCC6A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7AB2-EA1E-43E0-8222-88A21693F43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2194-4277-4BFE-9408-EC5AEC9B89E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E874BF-E434-409F-A8B3-6DF39446DCD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27A7-F88B-47C7-AA76-59F2B2F3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9795-1456-46B2-B3E0-6A30592F92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D1C6-CC29-40EB-8BAD-5234FB43F0A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4826-4A00-4DBD-AE7B-558061F6BB8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E94B6-A1A5-449E-9C60-AEF315A3950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C9D3-2835-4668-958C-12BAEECCC6A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F7AB2-EA1E-43E0-8222-88A21693F43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E874BF-E434-409F-A8B3-6DF39446DCD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4/19/2021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CA3CAD-D07C-470E-BB7F-647FB4E6B94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4/19/2021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tr-TR" smtClean="0"/>
              <a:t>Lecture Notes for E ALPAYDIN 2004 Introduction to Machine Learning © The MIT Press (V1.1)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CA3CAD-D07C-470E-BB7F-647FB4E6B94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/>
            </a:r>
            <a:br>
              <a:rPr lang="tr-TR" dirty="0"/>
            </a:br>
            <a:r>
              <a:rPr lang="zh-CN" altLang="en-US" sz="5400" dirty="0" smtClean="0"/>
              <a:t>机器学习</a:t>
            </a:r>
            <a:r>
              <a:rPr lang="tr-TR" sz="5400" dirty="0" smtClean="0"/>
              <a:t/>
            </a:r>
            <a:br>
              <a:rPr lang="tr-TR" sz="5400" dirty="0" smtClean="0"/>
            </a:br>
            <a:endParaRPr lang="tr-TR" sz="3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i="1" dirty="0"/>
              <a:t>南开大学</a:t>
            </a:r>
            <a:endParaRPr lang="en-US" altLang="zh-CN" sz="2400" i="1" dirty="0"/>
          </a:p>
          <a:p>
            <a:pPr>
              <a:lnSpc>
                <a:spcPct val="80000"/>
              </a:lnSpc>
            </a:pPr>
            <a:r>
              <a:rPr lang="zh-CN" altLang="en-US" sz="2400" i="1" dirty="0" smtClean="0"/>
              <a:t>计算机学院</a:t>
            </a:r>
            <a:endParaRPr lang="tr-TR" altLang="zh-C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1187624" y="908720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kMeans</a:t>
            </a:r>
            <a:r>
              <a:rPr lang="zh-CN" altLang="en-US" dirty="0" smtClean="0"/>
              <a:t>举例：二维数据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数据：</a:t>
            </a:r>
            <a:r>
              <a:rPr lang="en-US" altLang="zh-CN" sz="2400" dirty="0" smtClean="0"/>
              <a:t>testSet.txt,</a:t>
            </a:r>
            <a:r>
              <a:rPr lang="zh-CN" altLang="en-US" sz="2400" dirty="0" smtClean="0"/>
              <a:t>共两维，点分布图如下：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2564904"/>
            <a:ext cx="374441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6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4" name="矩形 3"/>
          <p:cNvSpPr/>
          <p:nvPr/>
        </p:nvSpPr>
        <p:spPr>
          <a:xfrm>
            <a:off x="971600" y="1975480"/>
            <a:ext cx="6696744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loadDataSet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fileName</a:t>
            </a:r>
            <a:r>
              <a:rPr lang="en-US" altLang="zh-CN" sz="2400" dirty="0"/>
              <a:t>):      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dataMat</a:t>
            </a:r>
            <a:r>
              <a:rPr lang="en-US" altLang="zh-CN" sz="2400" dirty="0"/>
              <a:t> = []                </a:t>
            </a:r>
            <a:r>
              <a:rPr lang="en-US" altLang="zh-CN" sz="2400" dirty="0" smtClean="0"/>
              <a:t>#</a:t>
            </a:r>
            <a:endParaRPr lang="zh-CN" altLang="en-US" sz="2400" dirty="0"/>
          </a:p>
          <a:p>
            <a:r>
              <a:rPr lang="zh-CN" altLang="en-US" sz="2400" dirty="0"/>
              <a:t>    </a:t>
            </a:r>
            <a:r>
              <a:rPr lang="en-US" altLang="zh-CN" sz="2400" dirty="0" err="1"/>
              <a:t>fr</a:t>
            </a:r>
            <a:r>
              <a:rPr lang="en-US" altLang="zh-CN" sz="2400" dirty="0"/>
              <a:t> = open(</a:t>
            </a:r>
            <a:r>
              <a:rPr lang="en-US" altLang="zh-CN" sz="2400" dirty="0" err="1"/>
              <a:t>fileName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for line in </a:t>
            </a:r>
            <a:r>
              <a:rPr lang="en-US" altLang="zh-CN" sz="2400" dirty="0" err="1"/>
              <a:t>fr.readlines</a:t>
            </a:r>
            <a:r>
              <a:rPr lang="en-US" altLang="zh-CN" sz="2400" dirty="0"/>
              <a:t>():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curLine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line.strip</a:t>
            </a:r>
            <a:r>
              <a:rPr lang="en-US" altLang="zh-CN" sz="2400" dirty="0"/>
              <a:t>().split('\t')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dataMat.append</a:t>
            </a:r>
            <a:r>
              <a:rPr lang="en-US" altLang="zh-CN" sz="2400" dirty="0"/>
              <a:t>([float(i) for i in </a:t>
            </a:r>
            <a:r>
              <a:rPr lang="en-US" altLang="zh-CN" sz="2400" dirty="0" err="1"/>
              <a:t>curLine</a:t>
            </a:r>
            <a:r>
              <a:rPr lang="en-US" altLang="zh-CN" sz="2400" dirty="0"/>
              <a:t>])</a:t>
            </a:r>
          </a:p>
          <a:p>
            <a:r>
              <a:rPr lang="en-US" altLang="zh-CN" sz="2400" dirty="0"/>
              <a:t>    return </a:t>
            </a:r>
            <a:r>
              <a:rPr lang="en-US" altLang="zh-CN" sz="2400" dirty="0" err="1"/>
              <a:t>dataMat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052736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读入数据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3916" y="5085184"/>
            <a:ext cx="6816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运行：</a:t>
            </a:r>
            <a:r>
              <a:rPr lang="en-US" altLang="zh-CN" sz="2000" dirty="0" err="1" smtClean="0"/>
              <a:t>dataMat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mykMeans.loadDataSet</a:t>
            </a:r>
            <a:r>
              <a:rPr lang="en-US" altLang="zh-CN" sz="2000" dirty="0" smtClean="0"/>
              <a:t>(‘testSet.txt’)</a:t>
            </a:r>
          </a:p>
          <a:p>
            <a:r>
              <a:rPr lang="zh-CN" altLang="en-US" sz="2000" dirty="0" smtClean="0"/>
              <a:t>将其转为矩阵：</a:t>
            </a:r>
            <a:endParaRPr lang="en-US" altLang="zh-CN" sz="2000" dirty="0" smtClean="0"/>
          </a:p>
          <a:p>
            <a:r>
              <a:rPr lang="en-US" altLang="zh-CN" sz="2000" dirty="0" smtClean="0"/>
              <a:t>From </a:t>
            </a:r>
            <a:r>
              <a:rPr lang="en-US" altLang="zh-CN" sz="2000" dirty="0" err="1" smtClean="0"/>
              <a:t>numpy</a:t>
            </a:r>
            <a:r>
              <a:rPr lang="en-US" altLang="zh-CN" sz="2000" dirty="0" smtClean="0"/>
              <a:t> import *</a:t>
            </a:r>
          </a:p>
          <a:p>
            <a:r>
              <a:rPr lang="en-US" altLang="zh-CN" sz="2000" dirty="0" err="1" smtClean="0"/>
              <a:t>datMat</a:t>
            </a:r>
            <a:r>
              <a:rPr lang="en-US" altLang="zh-CN" sz="2000" dirty="0" smtClean="0"/>
              <a:t>=mat(</a:t>
            </a:r>
            <a:r>
              <a:rPr lang="en-US" altLang="zh-CN" sz="2000" dirty="0" err="1" smtClean="0"/>
              <a:t>dataMat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870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4" name="矩形 3"/>
          <p:cNvSpPr/>
          <p:nvPr/>
        </p:nvSpPr>
        <p:spPr>
          <a:xfrm>
            <a:off x="251521" y="760050"/>
            <a:ext cx="8601534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kMeans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dataSet</a:t>
            </a:r>
            <a:r>
              <a:rPr lang="en-US" altLang="zh-CN" sz="1800" dirty="0"/>
              <a:t>, k, </a:t>
            </a:r>
            <a:r>
              <a:rPr lang="en-US" altLang="zh-CN" sz="1800" dirty="0" err="1"/>
              <a:t>distMeas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distEclud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createCent</a:t>
            </a:r>
            <a:r>
              <a:rPr lang="en-US" altLang="zh-CN" sz="1800" dirty="0"/>
              <a:t>=</a:t>
            </a:r>
            <a:r>
              <a:rPr lang="en-US" altLang="zh-CN" sz="1800" dirty="0" err="1"/>
              <a:t>randCent</a:t>
            </a:r>
            <a:r>
              <a:rPr lang="en-US" altLang="zh-CN" sz="1800" dirty="0"/>
              <a:t>):</a:t>
            </a:r>
          </a:p>
          <a:p>
            <a:r>
              <a:rPr lang="en-US" altLang="zh-CN" sz="1800" dirty="0"/>
              <a:t>    m = shape(</a:t>
            </a:r>
            <a:r>
              <a:rPr lang="en-US" altLang="zh-CN" sz="1800" dirty="0" err="1"/>
              <a:t>dataSet</a:t>
            </a:r>
            <a:r>
              <a:rPr lang="en-US" altLang="zh-CN" sz="1800" dirty="0"/>
              <a:t>)[0]#</a:t>
            </a:r>
            <a:r>
              <a:rPr lang="zh-CN" altLang="en-US" sz="1800" dirty="0"/>
              <a:t>取得样例数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clusterAssment</a:t>
            </a:r>
            <a:r>
              <a:rPr lang="en-US" altLang="zh-CN" sz="1800" dirty="0"/>
              <a:t> = mat(zeros((m,2)))#</a:t>
            </a:r>
            <a:r>
              <a:rPr lang="zh-CN" altLang="en-US" sz="1800" dirty="0"/>
              <a:t>记录每个样例的分配结果，第一列是簇</a:t>
            </a:r>
            <a:r>
              <a:rPr lang="zh-CN" altLang="en-US" sz="1800" dirty="0" smtClean="0"/>
              <a:t>索引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                          </a:t>
            </a:r>
            <a:r>
              <a:rPr lang="zh-CN" altLang="en-US" sz="1800" dirty="0" smtClean="0"/>
              <a:t>值</a:t>
            </a:r>
            <a:r>
              <a:rPr lang="zh-CN" altLang="en-US" sz="1800" dirty="0"/>
              <a:t>，第二列是该样例与质心的误差        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centroids = </a:t>
            </a:r>
            <a:r>
              <a:rPr lang="en-US" altLang="zh-CN" sz="1800" dirty="0" err="1"/>
              <a:t>createCent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dataSet</a:t>
            </a:r>
            <a:r>
              <a:rPr lang="en-US" altLang="zh-CN" sz="1800" dirty="0"/>
              <a:t>, k)#</a:t>
            </a:r>
            <a:r>
              <a:rPr lang="zh-CN" altLang="en-US" sz="1800" dirty="0"/>
              <a:t>随机生成</a:t>
            </a:r>
            <a:r>
              <a:rPr lang="en-US" altLang="zh-CN" sz="1800" dirty="0"/>
              <a:t>k</a:t>
            </a:r>
            <a:r>
              <a:rPr lang="zh-CN" altLang="en-US" sz="1800" dirty="0"/>
              <a:t>个质心</a:t>
            </a:r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clusterChanged</a:t>
            </a:r>
            <a:r>
              <a:rPr lang="en-US" altLang="zh-CN" sz="1800" dirty="0"/>
              <a:t> = True</a:t>
            </a:r>
          </a:p>
          <a:p>
            <a:r>
              <a:rPr lang="en-US" altLang="zh-CN" sz="1800" dirty="0"/>
              <a:t>    while </a:t>
            </a:r>
            <a:r>
              <a:rPr lang="en-US" altLang="zh-CN" sz="1800" dirty="0" err="1"/>
              <a:t>clusterChanged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        </a:t>
            </a:r>
            <a:r>
              <a:rPr lang="en-US" altLang="zh-CN" sz="1800" dirty="0" err="1"/>
              <a:t>clusterChanged</a:t>
            </a:r>
            <a:r>
              <a:rPr lang="en-US" altLang="zh-CN" sz="1800" dirty="0"/>
              <a:t> = False</a:t>
            </a:r>
          </a:p>
          <a:p>
            <a:r>
              <a:rPr lang="en-US" altLang="zh-CN" sz="1800" dirty="0"/>
              <a:t>        for i in range(m</a:t>
            </a:r>
            <a:r>
              <a:rPr lang="en-US" altLang="zh-CN" sz="1800" dirty="0" smtClean="0"/>
              <a:t>):#</a:t>
            </a:r>
            <a:r>
              <a:rPr lang="zh-CN" altLang="en-US" sz="1800" dirty="0" smtClean="0"/>
              <a:t>计算每个</a:t>
            </a:r>
            <a:r>
              <a:rPr lang="zh-CN" altLang="en-US" sz="1800" dirty="0"/>
              <a:t>样</a:t>
            </a:r>
            <a:r>
              <a:rPr lang="zh-CN" altLang="en-US" sz="1800" dirty="0" smtClean="0"/>
              <a:t>例与</a:t>
            </a:r>
            <a:r>
              <a:rPr lang="zh-CN" altLang="en-US" sz="1800" dirty="0"/>
              <a:t>各质心的距离，将其归为与其最近的质心</a:t>
            </a:r>
          </a:p>
          <a:p>
            <a:r>
              <a:rPr lang="zh-CN" altLang="en-US" sz="1800" dirty="0"/>
              <a:t>            </a:t>
            </a:r>
            <a:r>
              <a:rPr lang="en-US" altLang="zh-CN" sz="1800" dirty="0" err="1"/>
              <a:t>minDist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inf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minIndex</a:t>
            </a:r>
            <a:r>
              <a:rPr lang="en-US" altLang="zh-CN" sz="1800" dirty="0"/>
              <a:t> = -1</a:t>
            </a:r>
          </a:p>
          <a:p>
            <a:r>
              <a:rPr lang="en-US" altLang="zh-CN" sz="1800" dirty="0"/>
              <a:t>            for j in range(k):</a:t>
            </a:r>
          </a:p>
          <a:p>
            <a:r>
              <a:rPr lang="en-US" altLang="zh-CN" sz="1800" dirty="0"/>
              <a:t>                </a:t>
            </a:r>
            <a:r>
              <a:rPr lang="en-US" altLang="zh-CN" sz="1800" dirty="0" err="1"/>
              <a:t>distJI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distMeas</a:t>
            </a:r>
            <a:r>
              <a:rPr lang="en-US" altLang="zh-CN" sz="1800" dirty="0"/>
              <a:t>(centroids[j,:],</a:t>
            </a:r>
            <a:r>
              <a:rPr lang="en-US" altLang="zh-CN" sz="1800" dirty="0" err="1"/>
              <a:t>dataSet</a:t>
            </a:r>
            <a:r>
              <a:rPr lang="en-US" altLang="zh-CN" sz="1800" dirty="0"/>
              <a:t>[i</a:t>
            </a:r>
            <a:r>
              <a:rPr lang="en-US" altLang="zh-CN" sz="1800" dirty="0" smtClean="0"/>
              <a:t>,:])#</a:t>
            </a:r>
            <a:r>
              <a:rPr lang="zh-CN" altLang="en-US" sz="1800" dirty="0" smtClean="0"/>
              <a:t>第</a:t>
            </a:r>
            <a:r>
              <a:rPr lang="en-US" altLang="zh-CN" sz="1800" dirty="0"/>
              <a:t>i</a:t>
            </a:r>
            <a:r>
              <a:rPr lang="zh-CN" altLang="en-US" sz="1800" dirty="0"/>
              <a:t>个样例与第</a:t>
            </a:r>
            <a:r>
              <a:rPr lang="en-US" altLang="zh-CN" sz="1800" dirty="0"/>
              <a:t>j</a:t>
            </a:r>
            <a:r>
              <a:rPr lang="zh-CN" altLang="en-US" sz="1800" dirty="0"/>
              <a:t>个质心的距离</a:t>
            </a:r>
          </a:p>
          <a:p>
            <a:r>
              <a:rPr lang="zh-CN" altLang="en-US" sz="1800" dirty="0"/>
              <a:t>                </a:t>
            </a:r>
            <a:r>
              <a:rPr lang="en-US" altLang="zh-CN" sz="1800" dirty="0"/>
              <a:t>if </a:t>
            </a:r>
            <a:r>
              <a:rPr lang="en-US" altLang="zh-CN" sz="1800" dirty="0" err="1"/>
              <a:t>distJI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minDist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                    </a:t>
            </a:r>
            <a:r>
              <a:rPr lang="en-US" altLang="zh-CN" sz="1800" dirty="0" err="1"/>
              <a:t>minDist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distJI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minIndex</a:t>
            </a:r>
            <a:r>
              <a:rPr lang="en-US" altLang="zh-CN" sz="1800" dirty="0"/>
              <a:t> = j</a:t>
            </a:r>
          </a:p>
          <a:p>
            <a:r>
              <a:rPr lang="en-US" altLang="zh-CN" sz="1800" dirty="0"/>
              <a:t>            if </a:t>
            </a:r>
            <a:r>
              <a:rPr lang="en-US" altLang="zh-CN" sz="1800" dirty="0" err="1"/>
              <a:t>clusterAssment</a:t>
            </a:r>
            <a:r>
              <a:rPr lang="en-US" altLang="zh-CN" sz="1800" dirty="0"/>
              <a:t>[i,0] != </a:t>
            </a:r>
            <a:r>
              <a:rPr lang="en-US" altLang="zh-CN" sz="1800" dirty="0" err="1"/>
              <a:t>minIndex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clusterChanged</a:t>
            </a:r>
            <a:r>
              <a:rPr lang="en-US" altLang="zh-CN" sz="1800" dirty="0"/>
              <a:t> = True</a:t>
            </a:r>
          </a:p>
          <a:p>
            <a:r>
              <a:rPr lang="en-US" altLang="zh-CN" sz="1800" dirty="0"/>
              <a:t>            </a:t>
            </a:r>
            <a:r>
              <a:rPr lang="en-US" altLang="zh-CN" sz="1800" dirty="0" err="1"/>
              <a:t>clusterAssment</a:t>
            </a:r>
            <a:r>
              <a:rPr lang="en-US" altLang="zh-CN" sz="1800" dirty="0"/>
              <a:t>[i,:] = </a:t>
            </a:r>
            <a:r>
              <a:rPr lang="en-US" altLang="zh-CN" sz="1800" dirty="0" err="1"/>
              <a:t>minIndex,minDist</a:t>
            </a:r>
            <a:r>
              <a:rPr lang="en-US" altLang="zh-CN" sz="1800" dirty="0"/>
              <a:t>**2#</a:t>
            </a:r>
            <a:r>
              <a:rPr lang="zh-CN" altLang="en-US" sz="1800" dirty="0"/>
              <a:t>将</a:t>
            </a:r>
            <a:r>
              <a:rPr lang="zh-CN" altLang="en-US" sz="1800" dirty="0" smtClean="0"/>
              <a:t>样例指派</a:t>
            </a:r>
            <a:r>
              <a:rPr lang="zh-CN" altLang="en-US" sz="1800" dirty="0"/>
              <a:t>给距离其最近的</a:t>
            </a:r>
            <a:r>
              <a:rPr lang="zh-CN" altLang="en-US" sz="1800" dirty="0" smtClean="0"/>
              <a:t>质心</a:t>
            </a:r>
            <a:endParaRPr lang="en-US" altLang="zh-CN" sz="1800" dirty="0"/>
          </a:p>
          <a:p>
            <a:r>
              <a:rPr lang="en-US" altLang="zh-CN" sz="1800" dirty="0"/>
              <a:t>        for cent in range(k):#</a:t>
            </a:r>
            <a:r>
              <a:rPr lang="zh-CN" altLang="en-US" sz="1800" dirty="0"/>
              <a:t>重新计算质心</a:t>
            </a:r>
          </a:p>
          <a:p>
            <a:r>
              <a:rPr lang="zh-CN" altLang="en-US" sz="1800" dirty="0"/>
              <a:t>            </a:t>
            </a:r>
            <a:r>
              <a:rPr lang="en-US" altLang="zh-CN" sz="1800" dirty="0" err="1"/>
              <a:t>ptsInClust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dataSet</a:t>
            </a:r>
            <a:r>
              <a:rPr lang="en-US" altLang="zh-CN" sz="1800" dirty="0"/>
              <a:t>[nonzero(</a:t>
            </a:r>
            <a:r>
              <a:rPr lang="en-US" altLang="zh-CN" sz="1800" dirty="0" err="1"/>
              <a:t>clusterAssment</a:t>
            </a:r>
            <a:r>
              <a:rPr lang="en-US" altLang="zh-CN" sz="1800" dirty="0"/>
              <a:t>[:,0].A==cent)[0]]#</a:t>
            </a:r>
            <a:r>
              <a:rPr lang="zh-CN" altLang="en-US" sz="1800" dirty="0"/>
              <a:t>数据</a:t>
            </a:r>
            <a:r>
              <a:rPr lang="zh-CN" altLang="en-US" sz="1800" dirty="0" smtClean="0"/>
              <a:t>集      </a:t>
            </a:r>
            <a:endParaRPr lang="en-US" altLang="zh-CN" sz="1800" dirty="0" smtClean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                                     </a:t>
            </a:r>
            <a:r>
              <a:rPr lang="en-US" altLang="zh-CN" sz="1800" dirty="0" err="1" smtClean="0"/>
              <a:t>dataSet</a:t>
            </a:r>
            <a:r>
              <a:rPr lang="zh-CN" altLang="en-US" sz="1800" dirty="0"/>
              <a:t>中所有分到簇</a:t>
            </a:r>
            <a:r>
              <a:rPr lang="en-US" altLang="zh-CN" sz="1800" dirty="0"/>
              <a:t>cent</a:t>
            </a:r>
            <a:r>
              <a:rPr lang="zh-CN" altLang="en-US" sz="1800" dirty="0"/>
              <a:t>的样例形成子集</a:t>
            </a:r>
            <a:r>
              <a:rPr lang="en-US" altLang="zh-CN" sz="1800" dirty="0" err="1"/>
              <a:t>ptsInClust</a:t>
            </a:r>
            <a:endParaRPr lang="en-US" altLang="zh-CN" sz="1800" dirty="0"/>
          </a:p>
          <a:p>
            <a:r>
              <a:rPr lang="en-US" altLang="zh-CN" sz="1800" dirty="0"/>
              <a:t>            centroids[cent,:] = mean(</a:t>
            </a:r>
            <a:r>
              <a:rPr lang="en-US" altLang="zh-CN" sz="1800" dirty="0" err="1"/>
              <a:t>ptsInClust</a:t>
            </a:r>
            <a:r>
              <a:rPr lang="en-US" altLang="zh-CN" sz="1800" dirty="0"/>
              <a:t>, axis=0) </a:t>
            </a:r>
            <a:r>
              <a:rPr lang="en-US" altLang="zh-CN" sz="1800" dirty="0" smtClean="0"/>
              <a:t>#</a:t>
            </a:r>
            <a:r>
              <a:rPr lang="zh-CN" altLang="en-US" sz="1800" dirty="0" smtClean="0"/>
              <a:t>子集各列求</a:t>
            </a:r>
            <a:r>
              <a:rPr lang="zh-CN" altLang="en-US" sz="1800" dirty="0"/>
              <a:t>均值作为新的</a:t>
            </a:r>
            <a:r>
              <a:rPr lang="zh-CN" altLang="en-US" sz="1800" dirty="0" smtClean="0"/>
              <a:t>质心</a:t>
            </a:r>
            <a:r>
              <a:rPr lang="en-US" altLang="zh-CN" sz="1800" dirty="0" smtClean="0"/>
              <a:t> </a:t>
            </a:r>
            <a:endParaRPr lang="en-US" altLang="zh-CN" sz="1800" dirty="0"/>
          </a:p>
          <a:p>
            <a:r>
              <a:rPr lang="en-US" altLang="zh-CN" sz="1800" dirty="0"/>
              <a:t>    return centroids, </a:t>
            </a:r>
            <a:r>
              <a:rPr lang="en-US" altLang="zh-CN" sz="1800" dirty="0" err="1"/>
              <a:t>clusterAssment</a:t>
            </a:r>
            <a:endParaRPr lang="zh-CN" altLang="en-US" sz="18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395536" y="26064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进行聚类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运行</a:t>
            </a:r>
            <a:r>
              <a:rPr lang="en-US" altLang="zh-CN" sz="2000" dirty="0" err="1" smtClean="0"/>
              <a:t>centr,clust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mykMeans.kMeans</a:t>
            </a:r>
            <a:r>
              <a:rPr lang="en-US" altLang="zh-CN" sz="2000" dirty="0" smtClean="0"/>
              <a:t>(datMat,4)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3042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4" name="TextBox 3"/>
          <p:cNvSpPr txBox="1"/>
          <p:nvPr/>
        </p:nvSpPr>
        <p:spPr>
          <a:xfrm>
            <a:off x="755576" y="764704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求距离及随机</a:t>
            </a:r>
            <a:r>
              <a:rPr lang="zh-CN" altLang="en-US" dirty="0"/>
              <a:t>生成</a:t>
            </a:r>
            <a:r>
              <a:rPr lang="zh-CN" altLang="en-US" dirty="0" smtClean="0"/>
              <a:t>质心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1556792"/>
            <a:ext cx="756084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distEclud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vecA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vecB</a:t>
            </a:r>
            <a:r>
              <a:rPr lang="en-US" altLang="zh-CN" sz="2400" dirty="0"/>
              <a:t>):  #</a:t>
            </a:r>
            <a:r>
              <a:rPr lang="zh-CN" altLang="en-US" sz="2400" dirty="0"/>
              <a:t>计算两个向量的欧式距离</a:t>
            </a:r>
          </a:p>
          <a:p>
            <a:r>
              <a:rPr lang="zh-CN" altLang="en-US" sz="2400" dirty="0"/>
              <a:t>    </a:t>
            </a:r>
            <a:r>
              <a:rPr lang="en-US" altLang="zh-CN" sz="2400" dirty="0"/>
              <a:t>return 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(sum(power(</a:t>
            </a:r>
            <a:r>
              <a:rPr lang="en-US" altLang="zh-CN" sz="2400" dirty="0" err="1"/>
              <a:t>vecA</a:t>
            </a:r>
            <a:r>
              <a:rPr lang="en-US" altLang="zh-CN" sz="2400" dirty="0"/>
              <a:t> - </a:t>
            </a:r>
            <a:r>
              <a:rPr lang="en-US" altLang="zh-CN" sz="2400" dirty="0" err="1"/>
              <a:t>vecB</a:t>
            </a:r>
            <a:r>
              <a:rPr lang="en-US" altLang="zh-CN" sz="2400" dirty="0"/>
              <a:t>, 2)))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27583" y="3158966"/>
            <a:ext cx="7620225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randCent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dataSet</a:t>
            </a:r>
            <a:r>
              <a:rPr lang="en-US" altLang="zh-CN" sz="2000" dirty="0"/>
              <a:t>, k):  #</a:t>
            </a:r>
            <a:r>
              <a:rPr lang="zh-CN" altLang="en-US" sz="2000" dirty="0"/>
              <a:t>求</a:t>
            </a:r>
            <a:r>
              <a:rPr lang="en-US" altLang="zh-CN" sz="2000" dirty="0"/>
              <a:t>k</a:t>
            </a:r>
            <a:r>
              <a:rPr lang="zh-CN" altLang="en-US" sz="2000" dirty="0"/>
              <a:t>个随机质心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n = shape(</a:t>
            </a:r>
            <a:r>
              <a:rPr lang="en-US" altLang="zh-CN" sz="2000" dirty="0" err="1"/>
              <a:t>dataSet</a:t>
            </a:r>
            <a:r>
              <a:rPr lang="en-US" altLang="zh-CN" sz="2000" dirty="0"/>
              <a:t>)[1]   #</a:t>
            </a:r>
            <a:r>
              <a:rPr lang="zh-CN" altLang="en-US" sz="2000" dirty="0"/>
              <a:t>取得数据集的列数，即特征空间维度</a:t>
            </a:r>
            <a:r>
              <a:rPr lang="en-US" altLang="zh-CN" sz="2000" dirty="0"/>
              <a:t>n</a:t>
            </a:r>
          </a:p>
          <a:p>
            <a:r>
              <a:rPr lang="en-US" altLang="zh-CN" sz="2000" dirty="0"/>
              <a:t>    centroids = mat(zeros((</a:t>
            </a:r>
            <a:r>
              <a:rPr lang="en-US" altLang="zh-CN" sz="2000" dirty="0" err="1"/>
              <a:t>k,n</a:t>
            </a:r>
            <a:r>
              <a:rPr lang="en-US" altLang="zh-CN" sz="2000" dirty="0"/>
              <a:t>)))#</a:t>
            </a:r>
            <a:r>
              <a:rPr lang="zh-CN" altLang="en-US" sz="2000" dirty="0"/>
              <a:t>生成</a:t>
            </a:r>
            <a:r>
              <a:rPr lang="en-US" altLang="zh-CN" sz="2000" dirty="0"/>
              <a:t>k</a:t>
            </a:r>
            <a:r>
              <a:rPr lang="zh-CN" altLang="en-US" sz="2000" dirty="0"/>
              <a:t>个</a:t>
            </a:r>
            <a:r>
              <a:rPr lang="en-US" altLang="zh-CN" sz="2000" dirty="0"/>
              <a:t>n</a:t>
            </a:r>
            <a:r>
              <a:rPr lang="zh-CN" altLang="en-US" sz="2000" dirty="0"/>
              <a:t>维的</a:t>
            </a:r>
            <a:r>
              <a:rPr lang="en-US" altLang="zh-CN" sz="2000" dirty="0"/>
              <a:t>0</a:t>
            </a:r>
            <a:r>
              <a:rPr lang="zh-CN" altLang="en-US" sz="2000" dirty="0" smtClean="0"/>
              <a:t>向量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随机质心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for j in range(n):#</a:t>
            </a:r>
            <a:r>
              <a:rPr lang="zh-CN" altLang="en-US" sz="2000" dirty="0"/>
              <a:t>对每一维，生成在该维最大最小值间的随机数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 err="1"/>
              <a:t>minJ</a:t>
            </a:r>
            <a:r>
              <a:rPr lang="en-US" altLang="zh-CN" sz="2000" dirty="0"/>
              <a:t> = min(</a:t>
            </a:r>
            <a:r>
              <a:rPr lang="en-US" altLang="zh-CN" sz="2000" dirty="0" err="1"/>
              <a:t>dataSet</a:t>
            </a:r>
            <a:r>
              <a:rPr lang="en-US" altLang="zh-CN" sz="2000" dirty="0"/>
              <a:t>[:,j]) #</a:t>
            </a:r>
            <a:r>
              <a:rPr lang="zh-CN" altLang="en-US" sz="2000" dirty="0"/>
              <a:t>求第</a:t>
            </a:r>
            <a:r>
              <a:rPr lang="en-US" altLang="zh-CN" sz="2000" dirty="0"/>
              <a:t>j</a:t>
            </a:r>
            <a:r>
              <a:rPr lang="zh-CN" altLang="en-US" sz="2000" dirty="0"/>
              <a:t>维最小值</a:t>
            </a:r>
          </a:p>
          <a:p>
            <a:r>
              <a:rPr lang="zh-CN" altLang="en-US" sz="2000" dirty="0"/>
              <a:t>        </a:t>
            </a:r>
            <a:r>
              <a:rPr lang="en-US" altLang="zh-CN" sz="2000" dirty="0" err="1"/>
              <a:t>rangeJ</a:t>
            </a:r>
            <a:r>
              <a:rPr lang="en-US" altLang="zh-CN" sz="2000" dirty="0"/>
              <a:t> = float(max(</a:t>
            </a:r>
            <a:r>
              <a:rPr lang="en-US" altLang="zh-CN" sz="2000" dirty="0" err="1"/>
              <a:t>dataSet</a:t>
            </a:r>
            <a:r>
              <a:rPr lang="en-US" altLang="zh-CN" sz="2000" dirty="0"/>
              <a:t>[:,j]) - </a:t>
            </a:r>
            <a:r>
              <a:rPr lang="en-US" altLang="zh-CN" sz="2000" dirty="0" err="1"/>
              <a:t>minJ</a:t>
            </a:r>
            <a:r>
              <a:rPr lang="en-US" altLang="zh-CN" sz="2000" dirty="0"/>
              <a:t>)# </a:t>
            </a:r>
            <a:r>
              <a:rPr lang="zh-CN" altLang="en-US" sz="2000" dirty="0"/>
              <a:t>求最大</a:t>
            </a:r>
            <a:r>
              <a:rPr lang="zh-CN" altLang="en-US" sz="2000" dirty="0" smtClean="0"/>
              <a:t>最小值的范围</a:t>
            </a:r>
            <a:endParaRPr lang="zh-CN" altLang="en-US" sz="2000" dirty="0"/>
          </a:p>
          <a:p>
            <a:r>
              <a:rPr lang="zh-CN" altLang="en-US" sz="2000" dirty="0"/>
              <a:t>        </a:t>
            </a:r>
            <a:r>
              <a:rPr lang="en-US" altLang="zh-CN" sz="2000" dirty="0"/>
              <a:t>centroids[:,j] = mat(</a:t>
            </a:r>
            <a:r>
              <a:rPr lang="en-US" altLang="zh-CN" sz="2000" dirty="0" err="1"/>
              <a:t>minJ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rangeJ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random.rand</a:t>
            </a:r>
            <a:r>
              <a:rPr lang="en-US" altLang="zh-CN" sz="2000" dirty="0"/>
              <a:t>(k,1))#</a:t>
            </a:r>
            <a:r>
              <a:rPr lang="zh-CN" altLang="en-US" sz="2000" dirty="0"/>
              <a:t>生成</a:t>
            </a:r>
            <a:r>
              <a:rPr lang="en-US" altLang="zh-CN" sz="2000" dirty="0" smtClean="0"/>
              <a:t>k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</a:t>
            </a:r>
            <a:r>
              <a:rPr lang="zh-CN" altLang="en-US" sz="2000" dirty="0" smtClean="0"/>
              <a:t>行</a:t>
            </a:r>
            <a:r>
              <a:rPr lang="en-US" altLang="zh-CN" sz="2000" dirty="0"/>
              <a:t>1</a:t>
            </a:r>
            <a:r>
              <a:rPr lang="zh-CN" altLang="en-US" sz="2000" dirty="0"/>
              <a:t>列个在最大最小值之间的随机数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return centroids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088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3BA1-B566-4D91-8C1D-407BBE16B2AF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36713"/>
            <a:ext cx="3168351" cy="2376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836712"/>
            <a:ext cx="3168352" cy="23762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836712"/>
            <a:ext cx="3142110" cy="23565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610699"/>
            <a:ext cx="3168351" cy="2410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10699"/>
            <a:ext cx="3122586" cy="234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2" y="318335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K=1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318335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K=2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4248" y="318335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K=3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606367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K=4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606367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K=5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72200" y="3856980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由于簇中心（质心）是随机生成的，因此，并不是每次运行后聚类结果一定相同</a:t>
            </a:r>
            <a:endParaRPr lang="zh-CN" alt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463281" y="332656"/>
            <a:ext cx="8474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聚类结果：</a:t>
            </a:r>
            <a:r>
              <a:rPr lang="zh-CN" altLang="en-US" sz="2400" dirty="0" smtClean="0"/>
              <a:t>运行</a:t>
            </a:r>
            <a:r>
              <a:rPr lang="en-US" altLang="zh-CN" sz="2400" dirty="0" err="1" smtClean="0"/>
              <a:t>mykMeans.kMplot</a:t>
            </a:r>
            <a:r>
              <a:rPr lang="en-US" altLang="zh-CN" sz="2400" dirty="0" smtClean="0"/>
              <a:t>(datMat,4,centr,clust)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270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>
            <a:normAutofit/>
          </a:bodyPr>
          <a:lstStyle/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混合模型的最大似然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假定隐藏变量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当其已知时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可使优化过程更加简单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完全似然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(Φ |X,Z),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观测变量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与 隐藏变量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z</a:t>
            </a:r>
          </a:p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不完全似然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L(Φ |X),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观测变量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期望最大化算法</a:t>
            </a:r>
            <a:r>
              <a:rPr lang="tr-TR" dirty="0" smtClean="0"/>
              <a:t> </a:t>
            </a:r>
            <a:r>
              <a:rPr lang="tr-TR" dirty="0"/>
              <a:t>(EM)</a:t>
            </a:r>
          </a:p>
        </p:txBody>
      </p:sp>
      <p:graphicFrame>
        <p:nvGraphicFramePr>
          <p:cNvPr id="29286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032000" y="2492375"/>
          <a:ext cx="4430713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55" name="Equation" r:id="rId4" imgW="2133360" imgH="787320" progId="Equation.3">
                  <p:embed/>
                </p:oleObj>
              </mc:Choice>
              <mc:Fallback>
                <p:oleObj name="Equation" r:id="rId4" imgW="2133360" imgH="787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492375"/>
                        <a:ext cx="4430713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70E4F-AE7A-4FEA-A95F-7457F2F5D414}" type="slidenum">
              <a:rPr lang="tr-TR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/>
          <a:lstStyle/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重复迭代两步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E-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步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估计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，给定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X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及当前参数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Φ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tr-TR" dirty="0" smtClean="0">
                <a:solidFill>
                  <a:schemeClr val="tx2"/>
                </a:solidFill>
                <a:latin typeface="+mj-lt"/>
              </a:rPr>
              <a:t>M-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步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找到新的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Φ</a:t>
            </a:r>
            <a:r>
              <a:rPr lang="en-US" altLang="zh-CN" i="1" baseline="30000" dirty="0" smtClean="0">
                <a:solidFill>
                  <a:schemeClr val="tx2"/>
                </a:solidFill>
                <a:latin typeface="+mj-lt"/>
              </a:rPr>
              <a:t>l</a:t>
            </a:r>
            <a:r>
              <a:rPr lang="en-US" altLang="zh-CN" baseline="30000" dirty="0" smtClean="0">
                <a:solidFill>
                  <a:schemeClr val="tx2"/>
                </a:solidFill>
                <a:latin typeface="+mj-lt"/>
              </a:rPr>
              <a:t>+1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，给定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X,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以及旧的参数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Φ. 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增加</a:t>
            </a:r>
            <a:r>
              <a:rPr lang="tr-TR" dirty="0" smtClean="0">
                <a:solidFill>
                  <a:schemeClr val="tx2"/>
                </a:solidFill>
                <a:latin typeface="Lucida Calligraphy" panose="03010101010101010101" pitchFamily="66" charset="0"/>
                <a:ea typeface="Segoe UI Symbol" panose="020B0502040204020203" pitchFamily="34" charset="0"/>
                <a:cs typeface="hakuyoxingshu7000" panose="02000600000000000000" pitchFamily="2" charset="-122"/>
              </a:rPr>
              <a:t>Q</a:t>
            </a:r>
            <a:r>
              <a:rPr lang="tr-TR" dirty="0" smtClean="0">
                <a:solidFill>
                  <a:schemeClr val="tx2"/>
                </a:solidFill>
                <a:latin typeface="Lucida Calligraphy" panose="03010101010101010101" pitchFamily="66" charset="0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意味着增加不完全似然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E- </a:t>
            </a:r>
            <a:r>
              <a:rPr lang="zh-CN" altLang="en-US" dirty="0" smtClean="0"/>
              <a:t>与</a:t>
            </a:r>
            <a:r>
              <a:rPr lang="tr-TR" dirty="0" smtClean="0"/>
              <a:t> M-</a:t>
            </a:r>
            <a:r>
              <a:rPr lang="zh-CN" altLang="en-US" dirty="0" smtClean="0"/>
              <a:t>步</a:t>
            </a:r>
            <a:endParaRPr lang="tr-TR" dirty="0"/>
          </a:p>
        </p:txBody>
      </p:sp>
      <p:graphicFrame>
        <p:nvGraphicFramePr>
          <p:cNvPr id="29389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855788" y="3571875"/>
          <a:ext cx="54070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65" name="Equation" r:id="rId3" imgW="2628720" imgH="533160" progId="Equation.3">
                  <p:embed/>
                </p:oleObj>
              </mc:Choice>
              <mc:Fallback>
                <p:oleObj name="Equation" r:id="rId3" imgW="2628720" imgH="533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571875"/>
                        <a:ext cx="540702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6109-BBFA-4172-9ADB-F9228FD34F64}" type="slidenum">
              <a:rPr lang="tr-TR"/>
              <a:pPr/>
              <a:t>16</a:t>
            </a:fld>
            <a:endParaRPr lang="tr-TR"/>
          </a:p>
        </p:txBody>
      </p:sp>
      <p:graphicFrame>
        <p:nvGraphicFramePr>
          <p:cNvPr id="29389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78113" y="5643563"/>
          <a:ext cx="3387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66" name="Equation" r:id="rId5" imgW="1434960" imgH="228600" progId="Equation.3">
                  <p:embed/>
                </p:oleObj>
              </mc:Choice>
              <mc:Fallback>
                <p:oleObj name="Equation" r:id="rId5" imgW="14349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5643563"/>
                        <a:ext cx="3387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混合模型下的</a:t>
            </a:r>
            <a:r>
              <a:rPr lang="en-US" altLang="zh-CN" dirty="0" smtClean="0"/>
              <a:t>EM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 smtClean="0"/>
              <a:t>混合模型下，隐藏变量即是观测的来源，也即是观测属于哪个分支，有了观测的分支（类标号），接下来就是调整参数，以便更好拟合数据。</a:t>
            </a:r>
            <a:endParaRPr lang="en-US" altLang="zh-CN" dirty="0" smtClean="0"/>
          </a:p>
          <a:p>
            <a:r>
              <a:rPr lang="en-US" altLang="zh-CN" dirty="0" smtClean="0"/>
              <a:t>E-</a:t>
            </a:r>
            <a:r>
              <a:rPr lang="zh-CN" altLang="en-US" dirty="0" smtClean="0"/>
              <a:t>步：给定分支当前信息（初始簇），估计数据点的分支标号；</a:t>
            </a:r>
            <a:endParaRPr lang="en-US" altLang="zh-CN" dirty="0" smtClean="0"/>
          </a:p>
          <a:p>
            <a:r>
              <a:rPr lang="en-US" altLang="zh-CN" dirty="0" smtClean="0"/>
              <a:t>M-</a:t>
            </a:r>
            <a:r>
              <a:rPr lang="zh-CN" altLang="en-US" dirty="0" smtClean="0"/>
              <a:t>步：给定（有了）</a:t>
            </a:r>
            <a:r>
              <a:rPr lang="en-US" altLang="zh-CN" dirty="0" smtClean="0"/>
              <a:t>E-</a:t>
            </a:r>
            <a:r>
              <a:rPr lang="zh-CN" altLang="en-US" dirty="0" smtClean="0"/>
              <a:t>步的分支标号，更新分支知识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27A7-F88B-47C7-AA76-59F2B2F3B2EE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9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229600" cy="3886200"/>
          </a:xfrm>
        </p:spPr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属于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0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否则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相当于监督学习中的类标号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t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);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假设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)~N(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E-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步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 smtClean="0">
                <a:solidFill>
                  <a:schemeClr val="tx2"/>
                </a:solidFill>
                <a:latin typeface="+mj-lt"/>
              </a:rPr>
              <a:t>M-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步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EM </a:t>
            </a:r>
            <a:r>
              <a:rPr lang="zh-CN" altLang="en-US" dirty="0" smtClean="0"/>
              <a:t>用于</a:t>
            </a:r>
            <a:r>
              <a:rPr lang="tr-TR" dirty="0" smtClean="0"/>
              <a:t> </a:t>
            </a:r>
            <a:r>
              <a:rPr lang="zh-CN" altLang="en-US" dirty="0" smtClean="0"/>
              <a:t>高斯混合模型</a:t>
            </a:r>
            <a:endParaRPr lang="tr-TR" dirty="0"/>
          </a:p>
        </p:txBody>
      </p:sp>
      <p:graphicFrame>
        <p:nvGraphicFramePr>
          <p:cNvPr id="294927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2298700" y="2857500"/>
          <a:ext cx="446563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6" name="Equation" r:id="rId3" imgW="2133360" imgH="736560" progId="Equation.3">
                  <p:embed/>
                </p:oleObj>
              </mc:Choice>
              <mc:Fallback>
                <p:oleObj name="Equation" r:id="rId3" imgW="2133360" imgH="7365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57500"/>
                        <a:ext cx="4465638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13BB-A320-49B0-962B-3516497FCBF9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294929" name="Object 1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71670" y="4643446"/>
          <a:ext cx="3744913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97" name="Equation" r:id="rId5" imgW="2057400" imgH="1041120" progId="Equation.3">
                  <p:embed/>
                </p:oleObj>
              </mc:Choice>
              <mc:Fallback>
                <p:oleObj name="Equation" r:id="rId5" imgW="2057400" imgH="1041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643446"/>
                        <a:ext cx="3744913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4" name="Text Box 12"/>
          <p:cNvSpPr txBox="1">
            <a:spLocks noChangeArrowheads="1"/>
          </p:cNvSpPr>
          <p:nvPr/>
        </p:nvSpPr>
        <p:spPr bwMode="auto">
          <a:xfrm>
            <a:off x="6072198" y="4643446"/>
            <a:ext cx="241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800" i="1" dirty="0" smtClean="0">
                <a:solidFill>
                  <a:schemeClr val="tx2"/>
                </a:solidFill>
                <a:latin typeface="+mj-lt"/>
              </a:rPr>
              <a:t>用估计的标号代替未知的标号</a:t>
            </a:r>
            <a:endParaRPr lang="tr-TR" sz="1800" i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0688-DE84-494D-A418-0D11784EA736}" type="slidenum">
              <a:rPr lang="tr-TR"/>
              <a:pPr/>
              <a:t>19</a:t>
            </a:fld>
            <a:endParaRPr lang="tr-TR"/>
          </a:p>
        </p:txBody>
      </p:sp>
      <p:pic>
        <p:nvPicPr>
          <p:cNvPr id="296971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60350"/>
            <a:ext cx="77343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5651500" y="4221163"/>
            <a:ext cx="175080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)=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sz="20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=0.5</a:t>
            </a: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6732588" y="3500438"/>
            <a:ext cx="714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第七章</a:t>
            </a:r>
            <a:r>
              <a:rPr lang="tr-TR" sz="2000" i="0" dirty="0"/>
              <a:t/>
            </a:r>
            <a:br>
              <a:rPr lang="tr-TR" sz="2000" i="0" dirty="0"/>
            </a:br>
            <a:r>
              <a:rPr lang="zh-CN" altLang="en-US" dirty="0" smtClean="0"/>
              <a:t>聚类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2000240"/>
            <a:ext cx="8229600" cy="3886200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当使用全协方差矩阵与混合高斯分布时，由于维度高样本小，存在过度拟合的问题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+mj-lt"/>
              </a:rPr>
              <a:t>可以假定各簇共享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协方差矩阵，或对角矩阵，但均不够合理，因为前者意味着各簇形状相同，后者意味彼此间完全不相关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利用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PCA/FA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来降低维度（簇内维归约）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 PCA/FA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的混合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AutoNum type="arabicPeriod"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marL="457200" indent="-457200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可以利用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EM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学习</a:t>
            </a:r>
            <a:r>
              <a:rPr lang="tr-TR" b="1" dirty="0" smtClean="0">
                <a:solidFill>
                  <a:schemeClr val="tx2"/>
                </a:solidFill>
                <a:latin typeface="+mj-lt"/>
              </a:rPr>
              <a:t>V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(Ghahramani and Hinton, 1997; Tipping and Bishop, 1999)</a:t>
            </a:r>
            <a:endParaRPr lang="tr-TR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隐藏变量的混合模型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FF6600"/>
                </a:solidFill>
              </a:rPr>
              <a:t>略</a:t>
            </a:r>
            <a:r>
              <a:rPr lang="en-US" altLang="zh-CN" dirty="0" smtClean="0"/>
              <a:t>)</a:t>
            </a:r>
            <a:endParaRPr lang="tr-TR" dirty="0"/>
          </a:p>
        </p:txBody>
      </p:sp>
      <p:graphicFrame>
        <p:nvGraphicFramePr>
          <p:cNvPr id="29594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47671"/>
              </p:ext>
            </p:extLst>
          </p:nvPr>
        </p:nvGraphicFramePr>
        <p:xfrm>
          <a:off x="2143108" y="4077072"/>
          <a:ext cx="4857784" cy="63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27" name="Equation" r:id="rId3" imgW="1841400" imgH="241200" progId="Equation.3">
                  <p:embed/>
                </p:oleObj>
              </mc:Choice>
              <mc:Fallback>
                <p:oleObj name="Equation" r:id="rId3" imgW="18414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077072"/>
                        <a:ext cx="4857784" cy="636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7C55D-593D-435C-9680-D3A33250FB6E}" type="slidenum">
              <a:rPr lang="tr-TR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聚类之后</a:t>
            </a:r>
            <a:endParaRPr lang="tr-TR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维度归约可用于发现特征间的相关性，并对特征进行分组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聚类方法是用于发现实例之间的相似性，并对实例进行分组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可以通过以下操作获取知识</a:t>
            </a:r>
            <a:r>
              <a:rPr lang="tr-TR" sz="2800" dirty="0" smtClean="0">
                <a:solidFill>
                  <a:schemeClr val="tx2"/>
                </a:solidFill>
                <a:latin typeface="+mj-lt"/>
              </a:rPr>
              <a:t> </a:t>
            </a: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簇的个数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先验概率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 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簇参数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如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中心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特征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的值域</a:t>
            </a:r>
            <a:r>
              <a:rPr lang="tr-TR" sz="2400" dirty="0" smtClean="0">
                <a:solidFill>
                  <a:schemeClr val="tx2"/>
                </a:solidFill>
                <a:latin typeface="+mj-lt"/>
              </a:rPr>
              <a:t>.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例如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CRM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（客户关系管理）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客户分组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A747-6D22-4DEF-B94D-CC1AA0C3EFC6}" type="slidenum">
              <a:rPr lang="tr-TR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聚类作为预处理</a:t>
            </a:r>
            <a:endParaRPr lang="tr-TR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估计组标签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(soft)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或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(hard)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可以被看作是新的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维空间的维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在新的空间中，我们可以再去学习判别式或回归函数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在使用聚类方法中，新的维是局部定义的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如果标签采用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（硬标签）则只有一个</a:t>
            </a:r>
            <a:r>
              <a:rPr lang="tr-TR" altLang="zh-CN" i="1" dirty="0">
                <a:solidFill>
                  <a:schemeClr val="tx2"/>
                </a:solidFill>
              </a:rPr>
              <a:t>b</a:t>
            </a:r>
            <a:r>
              <a:rPr lang="tr-TR" altLang="zh-CN" i="1" baseline="-25000" dirty="0">
                <a:solidFill>
                  <a:schemeClr val="tx2"/>
                </a:solidFill>
              </a:rPr>
              <a:t>j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1,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其他为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0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;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若是软标签，则只有少量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h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非零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相对于分布式表示（在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PCA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;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所有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均非零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5B6CE-E087-45C6-80FE-8631D072CCEE}" type="slidenum">
              <a:rPr lang="tr-TR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混合模型的混合</a:t>
            </a:r>
            <a:endParaRPr lang="tr-TR" dirty="0"/>
          </a:p>
        </p:txBody>
      </p:sp>
      <p:graphicFrame>
        <p:nvGraphicFramePr>
          <p:cNvPr id="30003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54263" y="3716338"/>
          <a:ext cx="37147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2" name="Equation" r:id="rId3" imgW="1638000" imgH="888840" progId="Equation.3">
                  <p:embed/>
                </p:oleObj>
              </mc:Choice>
              <mc:Fallback>
                <p:oleObj name="Equation" r:id="rId3" imgW="1638000" imgH="8888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716338"/>
                        <a:ext cx="371475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A81A1-B777-4C74-846D-88E498A7DF32}" type="slidenum">
              <a:rPr lang="tr-TR"/>
              <a:pPr/>
              <a:t>23</a:t>
            </a:fld>
            <a:endParaRPr lang="tr-TR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分类中，输入来自于各类混合中的一类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supervised). </a:t>
            </a: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如果每一类是由不同分支组成的混合模型时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例如多个高斯分布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(unsupervised),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整个密度就是混合的混合密度</a:t>
            </a:r>
            <a:r>
              <a:rPr lang="tr-TR" dirty="0" smtClean="0">
                <a:latin typeface="+mj-lt"/>
              </a:rPr>
              <a:t>:</a:t>
            </a:r>
            <a:endParaRPr lang="tr-T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28802"/>
            <a:ext cx="8229600" cy="3886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基于相似性或距离的聚类</a:t>
            </a:r>
            <a:endParaRPr lang="tr-TR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+mj-lt"/>
              </a:rPr>
              <a:t>实例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间距离的度量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闵可夫斯基距离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欧式距离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城市块距离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层次聚类</a:t>
            </a:r>
            <a:endParaRPr lang="tr-TR" dirty="0"/>
          </a:p>
        </p:txBody>
      </p:sp>
      <p:graphicFrame>
        <p:nvGraphicFramePr>
          <p:cNvPr id="30106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017713" y="3429000"/>
          <a:ext cx="43878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33" name="Equation" r:id="rId3" imgW="1828800" imgH="330120" progId="Equation.3">
                  <p:embed/>
                </p:oleObj>
              </mc:Choice>
              <mc:Fallback>
                <p:oleObj name="Equation" r:id="rId3" imgW="1828800" imgH="330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429000"/>
                        <a:ext cx="438785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39408-36AE-4326-9810-427385DA04D2}" type="slidenum">
              <a:rPr lang="tr-TR"/>
              <a:pPr/>
              <a:t>24</a:t>
            </a:fld>
            <a:endParaRPr lang="tr-TR"/>
          </a:p>
        </p:txBody>
      </p:sp>
      <p:graphicFrame>
        <p:nvGraphicFramePr>
          <p:cNvPr id="30106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73363" y="5357813"/>
          <a:ext cx="35544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34" name="Equation" r:id="rId5" imgW="1536480" imgH="304560" progId="Equation.3">
                  <p:embed/>
                </p:oleObj>
              </mc:Choice>
              <mc:Fallback>
                <p:oleObj name="Equation" r:id="rId5" imgW="1536480" imgH="304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5357813"/>
                        <a:ext cx="3554412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00240"/>
            <a:ext cx="8229600" cy="38862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算法从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组开始，每组只含有一个实例，每次迭代合并两个最近的组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,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重复合并相似的分组，直至只剩下一个分组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分裂聚类以相反的方向，从单个分组开始将较大的分组分裂为较小的，直至每组只有一个实例。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两个组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j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间的距离：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单链接聚类（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Single-link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（完全连接图中，最小生成树）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全链接聚类（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Complete-link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平均链接聚类（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Average-link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）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形心：所有点间的平均距离 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 marL="393192" lvl="1" indent="0"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凝聚聚类</a:t>
            </a:r>
            <a:endParaRPr lang="tr-TR" dirty="0"/>
          </a:p>
        </p:txBody>
      </p:sp>
      <p:graphicFrame>
        <p:nvGraphicFramePr>
          <p:cNvPr id="314375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937112"/>
              </p:ext>
            </p:extLst>
          </p:nvPr>
        </p:nvGraphicFramePr>
        <p:xfrm>
          <a:off x="3059832" y="3787776"/>
          <a:ext cx="36464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46" name="Equation" r:id="rId3" imgW="1688760" imgH="330120" progId="Equation.3">
                  <p:embed/>
                </p:oleObj>
              </mc:Choice>
              <mc:Fallback>
                <p:oleObj name="Equation" r:id="rId3" imgW="1688760" imgH="3301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787776"/>
                        <a:ext cx="3646488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E8080-AFDC-4EDD-8317-2EB2D3BADE45}" type="slidenum">
              <a:rPr lang="tr-TR"/>
              <a:pPr/>
              <a:t>25</a:t>
            </a:fld>
            <a:endParaRPr lang="tr-TR"/>
          </a:p>
        </p:txBody>
      </p:sp>
      <p:graphicFrame>
        <p:nvGraphicFramePr>
          <p:cNvPr id="314377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9047625"/>
              </p:ext>
            </p:extLst>
          </p:nvPr>
        </p:nvGraphicFramePr>
        <p:xfrm>
          <a:off x="3059832" y="4849808"/>
          <a:ext cx="35163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47" name="Equation" r:id="rId5" imgW="1688760" imgH="330120" progId="Equation.3">
                  <p:embed/>
                </p:oleObj>
              </mc:Choice>
              <mc:Fallback>
                <p:oleObj name="Equation" r:id="rId5" imgW="1688760" imgH="330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849808"/>
                        <a:ext cx="3516312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Rectangle 7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8305800" cy="1143000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r>
              <a:rPr lang="tr-TR" dirty="0" smtClean="0"/>
              <a:t>: </a:t>
            </a:r>
            <a:r>
              <a:rPr lang="zh-CN" altLang="en-US" dirty="0" smtClean="0"/>
              <a:t>单链接聚类</a:t>
            </a:r>
            <a:endParaRPr lang="tr-TR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12CD-7447-44FE-ABA6-23023D16790B}" type="slidenum">
              <a:rPr lang="tr-TR"/>
              <a:pPr/>
              <a:t>26</a:t>
            </a:fld>
            <a:endParaRPr lang="tr-TR"/>
          </a:p>
        </p:txBody>
      </p:sp>
      <p:pic>
        <p:nvPicPr>
          <p:cNvPr id="315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38313"/>
            <a:ext cx="87630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5632450" y="5259388"/>
            <a:ext cx="30011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  <a:latin typeface="+mj-lt"/>
              </a:rPr>
              <a:t>系统树图</a:t>
            </a:r>
            <a:r>
              <a:rPr lang="tr-TR" sz="2400" i="1" dirty="0" smtClean="0">
                <a:solidFill>
                  <a:schemeClr val="tx2"/>
                </a:solidFill>
                <a:latin typeface="+mj-lt"/>
              </a:rPr>
              <a:t>Dendrogram</a:t>
            </a:r>
            <a:endParaRPr lang="tr-TR" sz="24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539750" y="2276475"/>
            <a:ext cx="1223963" cy="19431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3924300" y="3573463"/>
            <a:ext cx="360363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2627313" y="3429000"/>
            <a:ext cx="720725" cy="1152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文本框 1"/>
          <p:cNvSpPr txBox="1"/>
          <p:nvPr/>
        </p:nvSpPr>
        <p:spPr>
          <a:xfrm>
            <a:off x="1187624" y="6021288"/>
            <a:ext cx="444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如果是全链接如何：簇更紧凑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选择簇数</a:t>
            </a:r>
            <a:r>
              <a:rPr lang="tr-TR" dirty="0" smtClean="0"/>
              <a:t> </a:t>
            </a:r>
            <a:r>
              <a:rPr lang="tr-TR" i="1" dirty="0"/>
              <a:t>k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由应用确定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图像颜色量化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使用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PCA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在二维平面绘制数据，发现数据的结构与数据中的簇数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增量算法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领导者聚类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: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每次增加一个直到“拐点”出现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重构误差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对数似然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组间距离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人工手动确定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F790-E46A-4D4C-9202-C7641C20880F}" type="slidenum">
              <a:rPr lang="tr-TR"/>
              <a:pPr/>
              <a:t>27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半参数密度估计</a:t>
            </a:r>
            <a:endParaRPr lang="tr-TR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472518" cy="43891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参数方法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假定一个简单模型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第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四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、五章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en-US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给定模型，问题归结为少量参数的估计。如：高斯分布，参数为均值与方差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半参数方法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为混合密度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多种可能解释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原型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不同的书写风格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语言中的不同口音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非参数方法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无模型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;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直接由数据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第八章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8D60-13A4-44EC-A048-175375B63A0F}" type="slidenum">
              <a:rPr lang="tr-TR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混合密度</a:t>
            </a:r>
            <a:endParaRPr lang="tr-TR" dirty="0"/>
          </a:p>
        </p:txBody>
      </p:sp>
      <p:graphicFrame>
        <p:nvGraphicFramePr>
          <p:cNvPr id="2846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357422" y="1785926"/>
          <a:ext cx="3466921" cy="107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62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785926"/>
                        <a:ext cx="3466921" cy="1071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58D5-46E9-4C8F-AB78-B70BC8556A1A}" type="slidenum">
              <a:rPr lang="tr-TR"/>
              <a:pPr/>
              <a:t>4</a:t>
            </a:fld>
            <a:endParaRPr lang="tr-TR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2000240"/>
            <a:ext cx="8229600" cy="3886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tr-T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为一个分支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组群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簇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为混合比例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先验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),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分支密度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  <a:latin typeface="+mj-lt"/>
              </a:rPr>
              <a:t>   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分支数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是超组参数，事先给定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如果分支密度是多元高斯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|</a:t>
            </a:r>
            <a:r>
              <a:rPr lang="tr-TR" i="1" dirty="0" smtClean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 smtClean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参数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i=1 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是从独立同分布的样本（无标记）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={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学习获得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非监督学习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分类</a:t>
            </a:r>
            <a:r>
              <a:rPr lang="tr-TR" dirty="0" smtClean="0"/>
              <a:t> </a:t>
            </a:r>
            <a:r>
              <a:rPr lang="tr-TR" dirty="0"/>
              <a:t>vs. </a:t>
            </a:r>
            <a:r>
              <a:rPr lang="zh-CN" altLang="en-US" dirty="0" smtClean="0"/>
              <a:t>聚类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285700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95288" y="1700213"/>
            <a:ext cx="4038600" cy="3886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+mj-lt"/>
              </a:rPr>
              <a:t>监督学习</a:t>
            </a:r>
            <a:r>
              <a:rPr lang="tr-TR" sz="2000" dirty="0" smtClean="0">
                <a:solidFill>
                  <a:schemeClr val="accent1"/>
                </a:solidFill>
                <a:latin typeface="+mj-lt"/>
              </a:rPr>
              <a:t>: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,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t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类别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endParaRPr lang="tr-TR" sz="2000" i="1" baseline="-25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 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(C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30000" dirty="0" smtClean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 smtClean="0">
                <a:solidFill>
                  <a:schemeClr val="tx2"/>
                </a:solidFill>
                <a:latin typeface="+mj-lt"/>
              </a:rPr>
              <a:t>i=1</a:t>
            </a:r>
            <a:endParaRPr lang="en-US" sz="2000" i="1" baseline="-25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可以采用最大似然计算参数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5701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572000" y="1700213"/>
            <a:ext cx="4038600" cy="3886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  <a:latin typeface="+mj-lt"/>
              </a:rPr>
              <a:t>非监督</a:t>
            </a:r>
            <a:r>
              <a:rPr lang="tr-TR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accent1"/>
                </a:solidFill>
                <a:latin typeface="+mj-lt"/>
              </a:rPr>
              <a:t>: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t 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分支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k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其中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|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Φ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= {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G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),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}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i=1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</a:t>
            </a: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标号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sz="2000" b="1" i="1" dirty="0">
                <a:solidFill>
                  <a:schemeClr val="tx2"/>
                </a:solidFill>
                <a:latin typeface="+mj-lt"/>
              </a:rPr>
              <a:t>r </a:t>
            </a:r>
            <a:r>
              <a:rPr lang="tr-TR" sz="2000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?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 smtClean="0">
                <a:solidFill>
                  <a:schemeClr val="tx2"/>
                </a:solidFill>
                <a:latin typeface="+mj-lt"/>
              </a:rPr>
              <a:t>     需要估计两者：属于哪分支，以及所属分支的参数。而左面监督学习中，只需估计参数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E6CF-0EF6-4447-BE38-20EA05A16AC1}" type="slidenum">
              <a:rPr lang="tr-TR">
                <a:latin typeface="+mj-lt"/>
              </a:rPr>
              <a:pPr/>
              <a:t>5</a:t>
            </a:fld>
            <a:endParaRPr lang="tr-TR">
              <a:latin typeface="+mj-lt"/>
            </a:endParaRPr>
          </a:p>
        </p:txBody>
      </p:sp>
      <p:graphicFrame>
        <p:nvGraphicFramePr>
          <p:cNvPr id="285708" name="Object 12"/>
          <p:cNvGraphicFramePr>
            <a:graphicFrameLocks noChangeAspect="1"/>
          </p:cNvGraphicFramePr>
          <p:nvPr/>
        </p:nvGraphicFramePr>
        <p:xfrm>
          <a:off x="5146675" y="2420938"/>
          <a:ext cx="28797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63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2420938"/>
                        <a:ext cx="287972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9" name="Object 13"/>
          <p:cNvGraphicFramePr>
            <a:graphicFrameLocks noChangeAspect="1"/>
          </p:cNvGraphicFramePr>
          <p:nvPr/>
        </p:nvGraphicFramePr>
        <p:xfrm>
          <a:off x="1141413" y="2500313"/>
          <a:ext cx="28146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64" name="Equation" r:id="rId5" imgW="1396800" imgH="431640" progId="Equation.3">
                  <p:embed/>
                </p:oleObj>
              </mc:Choice>
              <mc:Fallback>
                <p:oleObj name="Equation" r:id="rId5" imgW="1396800" imgH="431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500313"/>
                        <a:ext cx="2814637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459726"/>
              </p:ext>
            </p:extLst>
          </p:nvPr>
        </p:nvGraphicFramePr>
        <p:xfrm>
          <a:off x="892175" y="4540703"/>
          <a:ext cx="30448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965" name="Equation" r:id="rId7" imgW="1777680" imgH="1041120" progId="Equation.3">
                  <p:embed/>
                </p:oleObj>
              </mc:Choice>
              <mc:Fallback>
                <p:oleObj name="Equation" r:id="rId7" imgW="1777680" imgH="10411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4540703"/>
                        <a:ext cx="3044825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643050"/>
            <a:ext cx="8229600" cy="521495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找到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个</a:t>
            </a:r>
            <a:r>
              <a:rPr lang="zh-CN" altLang="en-US" dirty="0" smtClean="0">
                <a:solidFill>
                  <a:schemeClr val="accent1"/>
                </a:solidFill>
                <a:latin typeface="+mj-lt"/>
              </a:rPr>
              <a:t>参考向量</a:t>
            </a:r>
            <a:r>
              <a:rPr lang="tr-TR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原型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码书向量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/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码字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，使其可以最好地代表数据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参考向量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使用最近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最相似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) </a:t>
            </a:r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参考</a:t>
            </a:r>
            <a:r>
              <a:rPr lang="tr-TR" dirty="0" smtClean="0">
                <a:solidFill>
                  <a:schemeClr val="tx2"/>
                </a:solidFill>
                <a:latin typeface="+mj-lt"/>
              </a:rPr>
              <a:t>: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dirty="0" smtClean="0">
                <a:solidFill>
                  <a:schemeClr val="tx2"/>
                </a:solidFill>
                <a:latin typeface="+mj-lt"/>
              </a:rPr>
              <a:t>重构错误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endParaRPr lang="en-US" i="1" dirty="0">
              <a:solidFill>
                <a:schemeClr val="tx2"/>
              </a:solidFill>
              <a:latin typeface="+mj-lt"/>
            </a:endParaRPr>
          </a:p>
          <a:p>
            <a:endParaRPr lang="en-US" i="1" dirty="0" smtClean="0">
              <a:solidFill>
                <a:schemeClr val="tx2"/>
              </a:solidFill>
              <a:latin typeface="+mj-lt"/>
            </a:endParaRPr>
          </a:p>
          <a:p>
            <a:endParaRPr lang="en-US" i="1" dirty="0">
              <a:solidFill>
                <a:schemeClr val="tx2"/>
              </a:solidFill>
              <a:latin typeface="+mj-lt"/>
            </a:endParaRPr>
          </a:p>
          <a:p>
            <a:r>
              <a:rPr lang="zh-CN" altLang="en-US" i="1" dirty="0" smtClean="0">
                <a:solidFill>
                  <a:schemeClr val="tx2"/>
                </a:solidFill>
                <a:latin typeface="+mj-lt"/>
              </a:rPr>
              <a:t>如何求</a:t>
            </a:r>
            <a:r>
              <a:rPr lang="tr-TR" altLang="zh-CN" b="1" i="1" dirty="0" smtClean="0">
                <a:solidFill>
                  <a:schemeClr val="tx2"/>
                </a:solidFill>
              </a:rPr>
              <a:t>m</a:t>
            </a:r>
            <a:r>
              <a:rPr lang="tr-TR" altLang="zh-CN" i="1" baseline="-25000" dirty="0" smtClean="0">
                <a:solidFill>
                  <a:schemeClr val="tx2"/>
                </a:solidFill>
              </a:rPr>
              <a:t>j</a:t>
            </a:r>
            <a:r>
              <a:rPr lang="zh-CN" altLang="en-US" i="1" dirty="0">
                <a:solidFill>
                  <a:schemeClr val="tx2"/>
                </a:solidFill>
                <a:latin typeface="+mj-lt"/>
              </a:rPr>
              <a:t>？均值算法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tr-TR" i="1" dirty="0" smtClean="0"/>
              <a:t>k</a:t>
            </a:r>
            <a:r>
              <a:rPr lang="tr-TR" dirty="0" smtClean="0"/>
              <a:t>-</a:t>
            </a:r>
            <a:r>
              <a:rPr lang="zh-CN" altLang="en-US" dirty="0" smtClean="0"/>
              <a:t>均值聚类</a:t>
            </a:r>
            <a:endParaRPr lang="tr-TR" dirty="0"/>
          </a:p>
        </p:txBody>
      </p:sp>
      <p:graphicFrame>
        <p:nvGraphicFramePr>
          <p:cNvPr id="28775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444750" y="3429000"/>
          <a:ext cx="33877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6" name="Equation" r:id="rId4" imgW="1460160" imgH="317160" progId="Equation.3">
                  <p:embed/>
                </p:oleObj>
              </mc:Choice>
              <mc:Fallback>
                <p:oleObj name="Equation" r:id="rId4" imgW="1460160" imgH="31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429000"/>
                        <a:ext cx="33877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F1104-A68B-46D5-89D2-6E34BBBCBCD4}" type="slidenum">
              <a:rPr lang="tr-TR"/>
              <a:pPr/>
              <a:t>6</a:t>
            </a:fld>
            <a:endParaRPr lang="tr-TR"/>
          </a:p>
        </p:txBody>
      </p:sp>
      <p:graphicFrame>
        <p:nvGraphicFramePr>
          <p:cNvPr id="287755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38033382"/>
              </p:ext>
            </p:extLst>
          </p:nvPr>
        </p:nvGraphicFramePr>
        <p:xfrm>
          <a:off x="2428875" y="5014913"/>
          <a:ext cx="451802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27" name="公式" r:id="rId6" imgW="2692080" imgH="838080" progId="Equation.3">
                  <p:embed/>
                </p:oleObj>
              </mc:Choice>
              <mc:Fallback>
                <p:oleObj name="公式" r:id="rId6" imgW="2692080" imgH="8380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014913"/>
                        <a:ext cx="4518025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</a:t>
            </a:r>
            <a:r>
              <a:rPr lang="tr-TR" dirty="0" smtClean="0"/>
              <a:t>/</a:t>
            </a:r>
            <a:r>
              <a:rPr lang="zh-CN" altLang="en-US" dirty="0" smtClean="0"/>
              <a:t>解码</a:t>
            </a:r>
            <a:endParaRPr lang="tr-TR" dirty="0"/>
          </a:p>
        </p:txBody>
      </p:sp>
      <p:graphicFrame>
        <p:nvGraphicFramePr>
          <p:cNvPr id="28877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346450" y="3862388"/>
          <a:ext cx="245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61" name="Equation" r:id="rId3" imgW="2450880" imgH="533160" progId="Equation.3">
                  <p:embed/>
                </p:oleObj>
              </mc:Choice>
              <mc:Fallback>
                <p:oleObj name="Equation" r:id="rId3" imgW="2450880" imgH="533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3862388"/>
                        <a:ext cx="2451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A348-22D0-48F6-A892-B89F8BBB4A7D}" type="slidenum">
              <a:rPr lang="tr-TR"/>
              <a:pPr/>
              <a:t>7</a:t>
            </a:fld>
            <a:endParaRPr lang="tr-TR"/>
          </a:p>
        </p:txBody>
      </p:sp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916113"/>
            <a:ext cx="8705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38962"/>
          </a:xfrm>
        </p:spPr>
        <p:txBody>
          <a:bodyPr/>
          <a:lstStyle/>
          <a:p>
            <a:r>
              <a:rPr lang="tr-TR" dirty="0" smtClean="0"/>
              <a:t>k-</a:t>
            </a:r>
            <a:r>
              <a:rPr lang="zh-CN" altLang="en-US" dirty="0" smtClean="0"/>
              <a:t>均值聚类算法</a:t>
            </a:r>
            <a:endParaRPr lang="tr-T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A32-A1E8-428C-9FD7-BEC6C1C634E1}" type="slidenum">
              <a:rPr lang="tr-TR"/>
              <a:pPr/>
              <a:t>8</a:t>
            </a:fld>
            <a:endParaRPr lang="tr-TR"/>
          </a:p>
        </p:txBody>
      </p:sp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671638"/>
            <a:ext cx="75723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331913" y="3933825"/>
            <a:ext cx="3600450" cy="790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1331913" y="2565400"/>
            <a:ext cx="5976937" cy="12954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B977-02A7-4005-96C4-5962BF1E4A31}" type="slidenum">
              <a:rPr lang="tr-TR"/>
              <a:pPr/>
              <a:t>9</a:t>
            </a:fld>
            <a:endParaRPr lang="tr-TR"/>
          </a:p>
        </p:txBody>
      </p:sp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692696"/>
            <a:ext cx="72771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5801</TotalTime>
  <Words>1385</Words>
  <Application>Microsoft Office PowerPoint</Application>
  <PresentationFormat>全屏显示(4:3)</PresentationFormat>
  <Paragraphs>216</Paragraphs>
  <Slides>27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Flow</vt:lpstr>
      <vt:lpstr>1_Flow</vt:lpstr>
      <vt:lpstr>Equation</vt:lpstr>
      <vt:lpstr>公式</vt:lpstr>
      <vt:lpstr> 机器学习 </vt:lpstr>
      <vt:lpstr>第七章 聚类</vt:lpstr>
      <vt:lpstr>半参数密度估计</vt:lpstr>
      <vt:lpstr>混合密度</vt:lpstr>
      <vt:lpstr>分类 vs. 聚类 </vt:lpstr>
      <vt:lpstr>k-均值聚类</vt:lpstr>
      <vt:lpstr>编码/解码</vt:lpstr>
      <vt:lpstr>k-均值聚类算法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期望最大化算法 (EM)</vt:lpstr>
      <vt:lpstr>E- 与 M-步</vt:lpstr>
      <vt:lpstr>混合模型下的EM</vt:lpstr>
      <vt:lpstr>EM 用于 高斯混合模型</vt:lpstr>
      <vt:lpstr>PowerPoint 演示文稿</vt:lpstr>
      <vt:lpstr>隐藏变量的混合模型(略)</vt:lpstr>
      <vt:lpstr>聚类之后</vt:lpstr>
      <vt:lpstr>聚类作为预处理</vt:lpstr>
      <vt:lpstr>混合模型的混合</vt:lpstr>
      <vt:lpstr>层次聚类</vt:lpstr>
      <vt:lpstr>凝聚聚类</vt:lpstr>
      <vt:lpstr>举例: 单链接聚类</vt:lpstr>
      <vt:lpstr>选择簇数 k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ethem-由讲者翻译</dc:creator>
  <cp:lastModifiedBy>lenovo</cp:lastModifiedBy>
  <cp:revision>273</cp:revision>
  <dcterms:created xsi:type="dcterms:W3CDTF">2005-01-24T14:46:28Z</dcterms:created>
  <dcterms:modified xsi:type="dcterms:W3CDTF">2021-04-19T10:13:00Z</dcterms:modified>
</cp:coreProperties>
</file>