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9" r:id="rId6"/>
  </p:sldIdLst>
  <p:sldSz cx="5715000" cy="9144000" type="screen16x10"/>
  <p:notesSz cx="6858000" cy="9144000"/>
  <p:custDataLst>
    <p:tags r:id="rId10"/>
  </p:custDataLst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31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30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445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5445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5445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5445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5445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5445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5445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5445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5445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5445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445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697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bito.ai/" TargetMode="External"/><Relationship Id="rId8" Type="http://schemas.openxmlformats.org/officeDocument/2006/relationships/hyperlink" Target="https://sourcegraph.com/cody" TargetMode="External"/><Relationship Id="rId7" Type="http://schemas.openxmlformats.org/officeDocument/2006/relationships/hyperlink" Target="https://cursor.sh/" TargetMode="External"/><Relationship Id="rId6" Type="http://schemas.openxmlformats.org/officeDocument/2006/relationships/hyperlink" Target="https://www.tabnine.com/" TargetMode="External"/><Relationship Id="rId5" Type="http://schemas.openxmlformats.org/officeDocument/2006/relationships/hyperlink" Target="https://tongyi.aliyun.com/lingma/" TargetMode="External"/><Relationship Id="rId4" Type="http://schemas.openxmlformats.org/officeDocument/2006/relationships/hyperlink" Target="https://www.aixcoder.com/" TargetMode="External"/><Relationship Id="rId3" Type="http://schemas.openxmlformats.org/officeDocument/2006/relationships/hyperlink" Target="https://codegeex.cn/zh-CN" TargetMode="External"/><Relationship Id="rId2" Type="http://schemas.openxmlformats.org/officeDocument/2006/relationships/hyperlink" Target="https://aws.amazon.com/cn/codewhisperer/" TargetMode="External"/><Relationship Id="rId15" Type="http://schemas.openxmlformats.org/officeDocument/2006/relationships/slideLayout" Target="../slideLayouts/slideLayout2.xml"/><Relationship Id="rId14" Type="http://schemas.openxmlformats.org/officeDocument/2006/relationships/hyperlink" Target="https://codeium.com/" TargetMode="External"/><Relationship Id="rId13" Type="http://schemas.openxmlformats.org/officeDocument/2006/relationships/hyperlink" Target="https://visualstudio.microsoft.com/zh-hans/services/intellicode/" TargetMode="External"/><Relationship Id="rId12" Type="http://schemas.openxmlformats.org/officeDocument/2006/relationships/hyperlink" Target="https://replit.com/" TargetMode="External"/><Relationship Id="rId11" Type="http://schemas.openxmlformats.org/officeDocument/2006/relationships/hyperlink" Target="https://www.askcodi.com/" TargetMode="External"/><Relationship Id="rId10" Type="http://schemas.openxmlformats.org/officeDocument/2006/relationships/hyperlink" Target="https://codefuse.alipay.com/welcome/product" TargetMode="External"/><Relationship Id="rId1" Type="http://schemas.openxmlformats.org/officeDocument/2006/relationships/hyperlink" Target="https://github.com/features/copilo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+mj-cs"/>
              </a:rPr>
              <a:t>软件工程第一次作业</a:t>
            </a:r>
            <a:b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+mj-cs"/>
              </a:rPr>
            </a:b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+mj-cs"/>
              </a:rPr>
              <a:t>--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+mj-cs"/>
              </a:rPr>
              <a:t>软件调研</a:t>
            </a:r>
            <a:b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+mj-cs"/>
              </a:rPr>
            </a:br>
            <a:b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+mj-cs"/>
              </a:rPr>
            </a:b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+mj-cs"/>
              </a:rPr>
              <a:t>截至日期：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+mj-cs"/>
              </a:rPr>
              <a:t>3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+mj-cs"/>
              </a:rPr>
              <a:t>月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+mj-cs"/>
              </a:rPr>
              <a:t>17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+mj-cs"/>
              </a:rPr>
              <a:t>日晚上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+mj-cs"/>
              </a:rPr>
              <a:t>24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 Light" panose="02010600030101010101" charset="-122"/>
                <a:ea typeface="等线 Light" panose="02010600030101010101" charset="-122"/>
                <a:cs typeface="+mj-cs"/>
              </a:rPr>
              <a:t>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100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22250" y="571500"/>
            <a:ext cx="5270500" cy="78740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just" defTabSz="71310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dist" defTabSz="71310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年时软件工程智能化进程的重大拐点，大模型与软件工程各环节深度融合，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新一代智能化软件工程（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AI4SE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进入快速发展期，持续涌现出以代码大模型为首的三类大模型：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代码大模型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具有强大的代码理解、代码生成、代码检查、代码优化、研发问答等能力；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测试大模型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重点关注智能单测、测试脚本生成、测试数据生成等方面；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运维大模型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关注运维知识问答、工单处理等方面，未来将从故障识别、故障预测、运维安全等维度推动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AIOps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全过程智能水平提升。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你是否了解现有的智慧编程助手？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未来在你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编写代码时，是否会考虑使用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代码模型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辅助完成开发？请比较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至少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智慧编程工具，列出它们的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优缺点和特色，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以及改进思考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177" y="641345"/>
            <a:ext cx="4739186" cy="8070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6870" marR="0" lvl="1" algn="l" defTabSz="71310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400" b="1" dirty="0"/>
              <a:t>常用智慧编程工具及其链接（可自行扩展）：</a:t>
            </a:r>
            <a:endParaRPr lang="en-US" altLang="zh-CN" sz="2400" b="1" dirty="0">
              <a:hlinkClick r:id="rId1"/>
            </a:endParaRPr>
          </a:p>
          <a:p>
            <a:pPr marL="999490" lvl="2" indent="-285750" defTabSz="713105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1"/>
              </a:rPr>
              <a:t>GitHub Copilot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99490" lvl="2" indent="-285750" defTabSz="713105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2"/>
              </a:rPr>
              <a:t>CodeWhisperer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99490" lvl="2" indent="-285750" defTabSz="713105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CodeGeeX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99490" lvl="2" indent="-285750" defTabSz="713105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aiXcoder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9490" lvl="2" indent="-285750" defTabSz="713105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5"/>
              </a:rPr>
              <a:t>通义灵码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99490" lvl="2" indent="-285750" defTabSz="713105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6"/>
              </a:rPr>
              <a:t>Tabnine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99490" lvl="2" indent="-285750" defTabSz="713105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Cursor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9490" lvl="2" indent="-285750" defTabSz="713105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Cody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9490" lvl="2" indent="-285750" defTabSz="713105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Bito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9490" lvl="2" indent="-285750" defTabSz="713105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CodeFuse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9490" lvl="2" indent="-285750" defTabSz="713105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AskCodi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9490" lvl="2" indent="-285750" defTabSz="713105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Replit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9490" lvl="2" indent="-285750" defTabSz="713105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IntelliCode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9490" lvl="2" indent="-285750" defTabSz="713105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Codeium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42620" lvl="1" indent="-285750" defTabSz="713105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486" y="164479"/>
            <a:ext cx="5374028" cy="830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软件调研要求：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下载并使用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被测智能编程助手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的主要功能，从一些评估角度对待测软件进行评分，如：不同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下使用体验，代码生成质量，代码可读性，安全性等。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根据你对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被测智能编程助手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的了解，分析这个软件竞争力和优劣势（和类似软件相比），指出你认为这个软件的核心目标用户和潜在目标用户？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如果你是新上任的项目经理，对于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被测智能编程助手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你有什么见解，如何提高从而在竞争中胜出？以产品功能为例：你还需要设计什么样的功能？为何要做这个功能，而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不是其它功能？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如果你来开发一款新的智能辅助编程工具，你会以什么形式开发这款产品？你会怎么设计这款产品？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作业提交要求：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撰写调研报告，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截图体现工具使用过程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并分析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将调研结果汇总至表格中，表格模板参考附件。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将调研报告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和汇总表格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打包在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统一项目管理平台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(www.upmware.com)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提交时间：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APER" val="PaperScore"/>
</p:tagLst>
</file>

<file path=ppt/tags/tag10.xml><?xml version="1.0" encoding="utf-8"?>
<p:tagLst xmlns:p="http://schemas.openxmlformats.org/presentationml/2006/main">
  <p:tag name="RAINPROBLEM" val="ProblemSetting"/>
  <p:tag name="RAINPROBLEMTYPE" val="ShortAnswer"/>
</p:tagLst>
</file>

<file path=ppt/tags/tag11.xml><?xml version="1.0" encoding="utf-8"?>
<p:tagLst xmlns:p="http://schemas.openxmlformats.org/presentationml/2006/main">
  <p:tag name="RAINPROBLEM" val="ShortAnswer"/>
  <p:tag name="PROBLEMVOICEALLOWED" val="False"/>
  <p:tag name="PROBLEMSCORE" val="100.0"/>
</p:tagLst>
</file>

<file path=ppt/tags/tag12.xml><?xml version="1.0" encoding="utf-8"?>
<p:tagLst xmlns:p="http://schemas.openxmlformats.org/presentationml/2006/main">
  <p:tag name="KSO_WPP_MARK_KEY" val="d497271b-a6c0-4b38-8789-f86a5349cdd9"/>
  <p:tag name="COMMONDATA" val="eyJoZGlkIjoiMDk1NGY1OTFmMTE3OTIzOTY5OWRiZTk3OGI0ZmFjMWQifQ=="/>
  <p:tag name="commondata" val="eyJoZGlkIjoiMmY2YWE2NWZlMGNjNzg1YmY0NmI2YTkxODY3NDZjZDMifQ=="/>
</p:tagLst>
</file>

<file path=ppt/tags/tag2.xml><?xml version="1.0" encoding="utf-8"?>
<p:tagLst xmlns:p="http://schemas.openxmlformats.org/presentationml/2006/main">
  <p:tag name="RAINPAPER" val="PaperTitle"/>
</p:tagLst>
</file>

<file path=ppt/tags/tag3.xml><?xml version="1.0" encoding="utf-8"?>
<p:tagLst xmlns:p="http://schemas.openxmlformats.org/presentationml/2006/main">
  <p:tag name="RAINPROBLEM" val="ProblemBody"/>
</p:tagLst>
</file>

<file path=ppt/tags/tag4.xml><?xml version="1.0" encoding="utf-8"?>
<p:tagLst xmlns:p="http://schemas.openxmlformats.org/presentationml/2006/main">
  <p:tag name="PRODUCTVERSIONTIP" val="PRODUCTVERSIONTIP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WPS 演示</Application>
  <PresentationFormat>全屏显示(16:10)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等线 Light</vt:lpstr>
      <vt:lpstr>微软雅黑</vt:lpstr>
      <vt:lpstr>等线</vt:lpstr>
      <vt:lpstr>Arial Unicode MS</vt:lpstr>
      <vt:lpstr>Calibri</vt:lpstr>
      <vt:lpstr>Office 主题​​</vt:lpstr>
      <vt:lpstr>软件工程第一次作业 --软件调研  截至日期：3月17日晚上24点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第0次个人作业  截至日期：3月1日中午12点</dc:title>
  <dc:creator>小亮 王</dc:creator>
  <cp:lastModifiedBy>Perseverance And Aspirations</cp:lastModifiedBy>
  <cp:revision>35</cp:revision>
  <dcterms:created xsi:type="dcterms:W3CDTF">2024-03-01T02:56:00Z</dcterms:created>
  <dcterms:modified xsi:type="dcterms:W3CDTF">2024-03-05T07:00:39Z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0126C832764C46EEB795FE4B667F7B00_12</vt:lpwstr>
  </property>
  <property fmtid="{D5CDD505-2E9C-101B-9397-08002B2CF9AE}" pid="3" name="KSOProductBuildVer">
    <vt:lpwstr>2052-12.1.0.16388</vt:lpwstr>
  </property>
</Properties>
</file>