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9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3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0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4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99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25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0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14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1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2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74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4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2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9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CB96-C23D-47F6-B4DB-D3D20DBE2909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68D7-39BC-466F-8E94-1F95154CC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1" y="1333981"/>
            <a:ext cx="4047891" cy="2373118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4828859" y="3308866"/>
            <a:ext cx="5403904" cy="1097459"/>
          </a:xfrm>
          <a:prstGeom prst="roundRect">
            <a:avLst/>
          </a:prstGeom>
          <a:noFill/>
          <a:ln w="25400">
            <a:solidFill>
              <a:srgbClr val="0F7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统计隐藏技术</a:t>
            </a:r>
            <a:endParaRPr lang="zh-CN" altLang="en-US" sz="4000" dirty="0">
              <a:solidFill>
                <a:srgbClr val="00206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1645005" y="3787822"/>
            <a:ext cx="3183854" cy="139546"/>
            <a:chOff x="5803418" y="4388994"/>
            <a:chExt cx="3183854" cy="139546"/>
          </a:xfrm>
        </p:grpSpPr>
        <p:cxnSp>
          <p:nvCxnSpPr>
            <p:cNvPr id="18" name="直接连接符 17"/>
            <p:cNvCxnSpPr>
              <a:endCxn id="22" idx="2"/>
            </p:cNvCxnSpPr>
            <p:nvPr/>
          </p:nvCxnSpPr>
          <p:spPr>
            <a:xfrm>
              <a:off x="5803418" y="4458767"/>
              <a:ext cx="3044308" cy="0"/>
            </a:xfrm>
            <a:prstGeom prst="line">
              <a:avLst/>
            </a:prstGeom>
            <a:ln w="12700">
              <a:solidFill>
                <a:srgbClr val="0F73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847726" y="4388994"/>
              <a:ext cx="139546" cy="139546"/>
            </a:xfrm>
            <a:prstGeom prst="ellipse">
              <a:avLst/>
            </a:prstGeom>
            <a:solidFill>
              <a:srgbClr val="0F7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59350" y="637786"/>
            <a:ext cx="2639550" cy="840284"/>
            <a:chOff x="3135993" y="1051060"/>
            <a:chExt cx="2639550" cy="840284"/>
          </a:xfrm>
        </p:grpSpPr>
        <p:sp>
          <p:nvSpPr>
            <p:cNvPr id="14" name="矩形: 圆角 13"/>
            <p:cNvSpPr/>
            <p:nvPr/>
          </p:nvSpPr>
          <p:spPr>
            <a:xfrm>
              <a:off x="3839426" y="1280937"/>
              <a:ext cx="1936117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72879" y="133339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变形技术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1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449254" y="2357420"/>
            <a:ext cx="8316147" cy="2143159"/>
            <a:chOff x="2449254" y="2284639"/>
            <a:chExt cx="8316147" cy="2143159"/>
          </a:xfrm>
        </p:grpSpPr>
        <p:sp>
          <p:nvSpPr>
            <p:cNvPr id="19" name="矩形: 圆角 18"/>
            <p:cNvSpPr/>
            <p:nvPr/>
          </p:nvSpPr>
          <p:spPr>
            <a:xfrm>
              <a:off x="2449254" y="2284639"/>
              <a:ext cx="8316147" cy="2143159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148907" y="2510730"/>
              <a:ext cx="761649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对载体进行某种修改，其修改方式与需要嵌入的秘密信息比特相关联，通过比较修改后的载体与原始载体的差别来提取隐藏信息。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611066" y="2742573"/>
            <a:ext cx="1341632" cy="1341632"/>
            <a:chOff x="1882937" y="2051686"/>
            <a:chExt cx="1438016" cy="1438016"/>
          </a:xfrm>
        </p:grpSpPr>
        <p:sp>
          <p:nvSpPr>
            <p:cNvPr id="28" name="椭圆 27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6062" y="2523278"/>
              <a:ext cx="889116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原理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884544" y="5229577"/>
            <a:ext cx="6323659" cy="523220"/>
          </a:xfrm>
          <a:prstGeom prst="rect">
            <a:avLst/>
          </a:prstGeom>
          <a:ln w="19050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对载体的修改应该是不易察觉的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4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59350" y="637786"/>
            <a:ext cx="3719050" cy="840284"/>
            <a:chOff x="3135993" y="1051060"/>
            <a:chExt cx="3719050" cy="840284"/>
          </a:xfrm>
        </p:grpSpPr>
        <p:sp>
          <p:nvSpPr>
            <p:cNvPr id="14" name="矩形: 圆角 13"/>
            <p:cNvSpPr/>
            <p:nvPr/>
          </p:nvSpPr>
          <p:spPr>
            <a:xfrm>
              <a:off x="3839426" y="1280937"/>
              <a:ext cx="3015617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72879" y="1333399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变形技术的应用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1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710712" y="2711040"/>
            <a:ext cx="6895364" cy="2731179"/>
            <a:chOff x="1076853" y="5080315"/>
            <a:chExt cx="5054600" cy="156380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76853" y="5080315"/>
              <a:ext cx="50546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/>
            <p:cNvSpPr/>
            <p:nvPr/>
          </p:nvSpPr>
          <p:spPr>
            <a:xfrm>
              <a:off x="1076853" y="5228959"/>
              <a:ext cx="5054600" cy="1415165"/>
            </a:xfrm>
            <a:prstGeom prst="roundRect">
              <a:avLst>
                <a:gd name="adj" fmla="val 6312"/>
              </a:avLst>
            </a:prstGeom>
            <a:solidFill>
              <a:srgbClr val="00B0F0">
                <a:alpha val="14902"/>
              </a:srgbClr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2880677" y="3359426"/>
            <a:ext cx="655543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defRPr/>
            </a:pPr>
            <a:r>
              <a:rPr lang="zh-CN" altLang="en-US" sz="2400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利用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文本的排列或者文档的布局来隐藏信息。例如：可以调节行间距、字间距，以及在文本中加入适当的空格等，代表对信息的编码。</a:t>
            </a:r>
          </a:p>
        </p:txBody>
      </p:sp>
      <p:sp>
        <p:nvSpPr>
          <p:cNvPr id="35" name="矩形 34"/>
          <p:cNvSpPr/>
          <p:nvPr/>
        </p:nvSpPr>
        <p:spPr>
          <a:xfrm>
            <a:off x="3975868" y="2187820"/>
            <a:ext cx="4240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在格式化文本中嵌入信息</a:t>
            </a:r>
          </a:p>
        </p:txBody>
      </p:sp>
    </p:spTree>
    <p:extLst>
      <p:ext uri="{BB962C8B-B14F-4D97-AF65-F5344CB8AC3E}">
        <p14:creationId xmlns:p14="http://schemas.microsoft.com/office/powerpoint/2010/main" val="21524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59350" y="637786"/>
            <a:ext cx="3011862" cy="840284"/>
            <a:chOff x="3135993" y="1051060"/>
            <a:chExt cx="3011862" cy="840284"/>
          </a:xfrm>
        </p:grpSpPr>
        <p:sp>
          <p:nvSpPr>
            <p:cNvPr id="14" name="矩形: 圆角 13"/>
            <p:cNvSpPr/>
            <p:nvPr/>
          </p:nvSpPr>
          <p:spPr>
            <a:xfrm>
              <a:off x="3839427" y="1280937"/>
              <a:ext cx="2308428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72879" y="1333399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行间距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编码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2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449254" y="1775574"/>
            <a:ext cx="8316147" cy="2143159"/>
            <a:chOff x="2449254" y="2284639"/>
            <a:chExt cx="8316147" cy="2143159"/>
          </a:xfrm>
        </p:grpSpPr>
        <p:sp>
          <p:nvSpPr>
            <p:cNvPr id="18" name="矩形: 圆角 17"/>
            <p:cNvSpPr/>
            <p:nvPr/>
          </p:nvSpPr>
          <p:spPr>
            <a:xfrm>
              <a:off x="2449254" y="2284639"/>
              <a:ext cx="8316147" cy="2143159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48907" y="2495119"/>
              <a:ext cx="761649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在行间距编码中，行的位置根据秘密信息位进行上移或下移。为了检测时达到同步，需要保持一些行不变，如隔行不变。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11066" y="2160727"/>
            <a:ext cx="1341632" cy="1341632"/>
            <a:chOff x="1882937" y="2051686"/>
            <a:chExt cx="1438016" cy="1438016"/>
          </a:xfrm>
        </p:grpSpPr>
        <p:sp>
          <p:nvSpPr>
            <p:cNvPr id="21" name="椭圆 20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76062" y="2523278"/>
              <a:ext cx="889116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嵌入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49254" y="4259385"/>
            <a:ext cx="8316147" cy="2143159"/>
            <a:chOff x="2449254" y="2284639"/>
            <a:chExt cx="8316147" cy="2143159"/>
          </a:xfrm>
        </p:grpSpPr>
        <p:sp>
          <p:nvSpPr>
            <p:cNvPr id="24" name="矩形: 圆角 23"/>
            <p:cNvSpPr/>
            <p:nvPr/>
          </p:nvSpPr>
          <p:spPr>
            <a:xfrm>
              <a:off x="2449254" y="2284639"/>
              <a:ext cx="8316147" cy="2143159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148907" y="2510730"/>
              <a:ext cx="7432027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zh-CN" altLang="en-US" sz="2400" dirty="0">
                  <a:latin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可以使用质心检测法（质心定义为水平轴上一行的中心），计算移动行的质心与上下不动行质心之间的距离。 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11066" y="4644538"/>
            <a:ext cx="1341632" cy="1341632"/>
            <a:chOff x="1882937" y="2051686"/>
            <a:chExt cx="1438016" cy="1438016"/>
          </a:xfrm>
        </p:grpSpPr>
        <p:sp>
          <p:nvSpPr>
            <p:cNvPr id="27" name="椭圆 26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76062" y="2523278"/>
              <a:ext cx="889116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提取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76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6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59350" y="637786"/>
            <a:ext cx="3011862" cy="840284"/>
            <a:chOff x="3135993" y="1051060"/>
            <a:chExt cx="3011862" cy="840284"/>
          </a:xfrm>
        </p:grpSpPr>
        <p:sp>
          <p:nvSpPr>
            <p:cNvPr id="14" name="矩形: 圆角 13"/>
            <p:cNvSpPr/>
            <p:nvPr/>
          </p:nvSpPr>
          <p:spPr>
            <a:xfrm>
              <a:off x="3839427" y="1280937"/>
              <a:ext cx="2308428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72879" y="1333399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字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间距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编码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2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1665347" y="2141149"/>
            <a:ext cx="8316147" cy="2334138"/>
            <a:chOff x="2449254" y="2284639"/>
            <a:chExt cx="8316147" cy="2334138"/>
          </a:xfrm>
        </p:grpSpPr>
        <p:sp>
          <p:nvSpPr>
            <p:cNvPr id="18" name="矩形: 圆角 17"/>
            <p:cNvSpPr/>
            <p:nvPr/>
          </p:nvSpPr>
          <p:spPr>
            <a:xfrm>
              <a:off x="2449254" y="2284639"/>
              <a:ext cx="8316147" cy="2143159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148907" y="2495119"/>
              <a:ext cx="7616493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根据</a:t>
              </a:r>
              <a:r>
                <a:rPr lang="zh-CN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秘密信息位，改变载体文本的两个单词间的水平距离，以隐藏信息</a:t>
              </a:r>
              <a:r>
                <a:rPr lang="zh-CN" altLang="zh-CN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400" dirty="0" smtClean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      </a:t>
              </a:r>
              <a:r>
                <a:rPr lang="zh-CN" altLang="zh-CN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另外</a:t>
              </a:r>
              <a:r>
                <a:rPr lang="zh-CN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还有利用空格的宽度等对信息进行编码。 </a:t>
              </a:r>
            </a:p>
            <a:p>
              <a:r>
                <a:rPr lang="en-US" altLang="zh-CN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 </a:t>
              </a:r>
              <a:endParaRPr lang="zh-CN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0" lvl="1">
                <a:lnSpc>
                  <a:spcPct val="150000"/>
                </a:lnSpc>
              </a:pPr>
              <a:r>
                <a:rPr lang="zh-CN" altLang="en-US" sz="2400" dirty="0" smtClean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16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3299950" cy="840284"/>
            <a:chOff x="3135993" y="1051060"/>
            <a:chExt cx="3299950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2596517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统计隐藏技术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1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2449254" y="2063014"/>
            <a:ext cx="8316147" cy="1341632"/>
            <a:chOff x="2449254" y="2284640"/>
            <a:chExt cx="8316147" cy="1341632"/>
          </a:xfrm>
        </p:grpSpPr>
        <p:sp>
          <p:nvSpPr>
            <p:cNvPr id="9" name="矩形: 圆角 8"/>
            <p:cNvSpPr/>
            <p:nvPr/>
          </p:nvSpPr>
          <p:spPr>
            <a:xfrm>
              <a:off x="2449254" y="2284640"/>
              <a:ext cx="8316147" cy="1341632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48908" y="2539889"/>
              <a:ext cx="74320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对载体的某些统计特性进行明显的修改，表示嵌入信息“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1”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，若统计特性不变，则表示嵌入信息“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0”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11066" y="2058983"/>
            <a:ext cx="1341632" cy="1341632"/>
            <a:chOff x="1882937" y="2051686"/>
            <a:chExt cx="1438016" cy="1438016"/>
          </a:xfrm>
        </p:grpSpPr>
        <p:sp>
          <p:nvSpPr>
            <p:cNvPr id="12" name="椭圆 11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76062" y="2521271"/>
              <a:ext cx="857707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96236" y="3985559"/>
            <a:ext cx="8233309" cy="1758682"/>
            <a:chOff x="1962782" y="3775756"/>
            <a:chExt cx="9539279" cy="2768286"/>
          </a:xfrm>
        </p:grpSpPr>
        <p:sp>
          <p:nvSpPr>
            <p:cNvPr id="16" name="矩形: 圆角 15"/>
            <p:cNvSpPr/>
            <p:nvPr/>
          </p:nvSpPr>
          <p:spPr>
            <a:xfrm>
              <a:off x="1962782" y="3775756"/>
              <a:ext cx="9539279" cy="2768286"/>
            </a:xfrm>
            <a:prstGeom prst="roundRect">
              <a:avLst>
                <a:gd name="adj" fmla="val 459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063" y="4260838"/>
              <a:ext cx="8651084" cy="1889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  <a:spcAft>
                  <a:spcPct val="0"/>
                </a:spcAft>
                <a:defRPr/>
              </a:pPr>
              <a:r>
                <a:rPr lang="zh-CN" altLang="en-US" sz="2400" dirty="0">
                  <a:latin typeface="+mn-ea"/>
                </a:rPr>
                <a:t>  </a:t>
              </a:r>
              <a:r>
                <a:rPr lang="zh-CN" altLang="en-US" sz="2400" dirty="0" smtClean="0">
                  <a:latin typeface="+mn-ea"/>
                </a:rPr>
                <a:t> 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接收者</a:t>
              </a:r>
              <a:r>
                <a:rPr lang="zh-CN" altLang="en-US" sz="2400" dirty="0">
                  <a:solidFill>
                    <a:srgbClr val="0F73EE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在不知道原始载体的情况下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，根据统计特性的改变，提取信息。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6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119753" cy="840284"/>
            <a:chOff x="3135993" y="1051060"/>
            <a:chExt cx="4119753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41632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技术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2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1259350" y="1726085"/>
            <a:ext cx="9568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sz="2400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载体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为灰度图像，把图像分为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个不重叠的载体块</a:t>
            </a:r>
            <a:r>
              <a:rPr lang="en-US" altLang="zh-CN" sz="2400" i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，其中包含</a:t>
            </a:r>
            <a:r>
              <a:rPr lang="zh-CN" altLang="en-US" sz="2400" dirty="0" smtClean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的像素集合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 </a:t>
            </a:r>
          </a:p>
        </p:txBody>
      </p:sp>
      <p:graphicFrame>
        <p:nvGraphicFramePr>
          <p:cNvPr id="19" name="对象 83973"/>
          <p:cNvGraphicFramePr>
            <a:graphicFrameLocks noChangeAspect="1"/>
          </p:cNvGraphicFramePr>
          <p:nvPr/>
        </p:nvGraphicFramePr>
        <p:xfrm>
          <a:off x="4812365" y="2652494"/>
          <a:ext cx="1133475" cy="74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3" imgW="9448800" imgH="6096000" progId="">
                  <p:embed/>
                </p:oleObj>
              </mc:Choice>
              <mc:Fallback>
                <p:oleObj r:id="rId3" imgW="9448800" imgH="6096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2365" y="2652494"/>
                        <a:ext cx="1133475" cy="745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611066" y="3973513"/>
            <a:ext cx="9154335" cy="1345663"/>
            <a:chOff x="1611066" y="3973513"/>
            <a:chExt cx="9154335" cy="1345663"/>
          </a:xfrm>
        </p:grpSpPr>
        <p:grpSp>
          <p:nvGrpSpPr>
            <p:cNvPr id="20" name="组合 19"/>
            <p:cNvGrpSpPr/>
            <p:nvPr/>
          </p:nvGrpSpPr>
          <p:grpSpPr>
            <a:xfrm>
              <a:off x="2449254" y="3977544"/>
              <a:ext cx="8316147" cy="1341632"/>
              <a:chOff x="2449254" y="2284640"/>
              <a:chExt cx="8316147" cy="1341632"/>
            </a:xfrm>
          </p:grpSpPr>
          <p:sp>
            <p:nvSpPr>
              <p:cNvPr id="21" name="矩形: 圆角 20"/>
              <p:cNvSpPr/>
              <p:nvPr/>
            </p:nvSpPr>
            <p:spPr>
              <a:xfrm>
                <a:off x="2449254" y="2284640"/>
                <a:ext cx="8316147" cy="1341632"/>
              </a:xfrm>
              <a:prstGeom prst="roundRect">
                <a:avLst>
                  <a:gd name="adj" fmla="val 7983"/>
                </a:avLst>
              </a:prstGeom>
              <a:solidFill>
                <a:schemeClr val="bg1">
                  <a:alpha val="50000"/>
                </a:schemeClr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48908" y="2539889"/>
                <a:ext cx="743202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Aft>
                    <a:spcPct val="0"/>
                  </a:spcAft>
                  <a:defRPr/>
                </a:pPr>
                <a:r>
                  <a:rPr lang="zh-CN" altLang="en-US" sz="2400" dirty="0" smtClean="0">
                    <a:latin typeface="+mn-ea"/>
                  </a:rPr>
                  <a:t>        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同样尺寸的伪随机二值图案。并且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的个数与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的个数相等。 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611066" y="3973513"/>
              <a:ext cx="1341632" cy="1341632"/>
              <a:chOff x="1882937" y="2051686"/>
              <a:chExt cx="1438016" cy="143801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882937" y="2051686"/>
                <a:ext cx="1438016" cy="1438016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0">
                <a:solidFill>
                  <a:srgbClr val="00B0F0">
                    <a:alpha val="25000"/>
                  </a:srgb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176062" y="2329593"/>
                <a:ext cx="857707" cy="890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伪装</a:t>
                </a:r>
                <a:endPara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r>
                  <a:rPr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密钥</a:t>
                </a:r>
              </a:p>
            </p:txBody>
          </p:sp>
        </p:grpSp>
        <p:graphicFrame>
          <p:nvGraphicFramePr>
            <p:cNvPr id="26" name="对象 839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282572"/>
                </p:ext>
              </p:extLst>
            </p:nvPr>
          </p:nvGraphicFramePr>
          <p:xfrm>
            <a:off x="3965367" y="4112473"/>
            <a:ext cx="1247332" cy="525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5" imgW="14630400" imgH="6096000" progId="">
                    <p:embed/>
                  </p:oleObj>
                </mc:Choice>
                <mc:Fallback>
                  <p:oleObj r:id="rId5" imgW="14630400" imgH="609600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65367" y="4112473"/>
                          <a:ext cx="1247332" cy="5259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31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253206" cy="840284"/>
            <a:chOff x="3135993" y="1051060"/>
            <a:chExt cx="4253206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41632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统计隐藏技术（例）</a:t>
              </a: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3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449254" y="2186748"/>
            <a:ext cx="8316147" cy="4089365"/>
            <a:chOff x="2449254" y="2327875"/>
            <a:chExt cx="8316147" cy="4253639"/>
          </a:xfrm>
        </p:grpSpPr>
        <p:sp>
          <p:nvSpPr>
            <p:cNvPr id="21" name="矩形: 圆角 20"/>
            <p:cNvSpPr/>
            <p:nvPr/>
          </p:nvSpPr>
          <p:spPr>
            <a:xfrm>
              <a:off x="2449254" y="2327875"/>
              <a:ext cx="8316147" cy="3835719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5637" y="2426530"/>
              <a:ext cx="7616493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把图像块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按照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分成同样大小的两个集合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，规则为：对应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n,m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为1的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那些像素点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放入集合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，而对应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n,m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为0的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那些像素点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放入集合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1" baseline="-250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</a:p>
            <a:p>
              <a:pPr marL="0" lvl="1"/>
              <a:endPara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0" lvl="1"/>
              <a:endParaRPr lang="en-US" altLang="zh-CN" sz="2400" i="1" baseline="-25000" dirty="0" smtClean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0" lvl="1"/>
              <a:endPara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0" lvl="1"/>
              <a:endParaRPr lang="en-US" altLang="zh-CN" sz="2400" i="1" baseline="-25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0" lvl="1"/>
              <a:endParaRPr lang="en-US" altLang="zh-CN" sz="2400" i="1" baseline="-25000" dirty="0" smtClean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0" lvl="1"/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然后，发送者对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子集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所有像素加上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一个值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&gt;0)，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而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的像素不变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marL="0" lvl="1"/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最后，合并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，形成加了标记的图象块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marL="0" lvl="1"/>
              <a:endParaRPr lang="zh-CN" altLang="en-US" sz="2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550830" y="3359724"/>
            <a:ext cx="1341632" cy="1341632"/>
            <a:chOff x="1882937" y="2051686"/>
            <a:chExt cx="1438016" cy="1438016"/>
          </a:xfrm>
        </p:grpSpPr>
        <p:sp>
          <p:nvSpPr>
            <p:cNvPr id="24" name="椭圆 23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76062" y="2523278"/>
              <a:ext cx="857707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嵌入</a:t>
              </a:r>
            </a:p>
          </p:txBody>
        </p:sp>
      </p:grpSp>
      <p:graphicFrame>
        <p:nvGraphicFramePr>
          <p:cNvPr id="16" name="对象 85005"/>
          <p:cNvGraphicFramePr>
            <a:graphicFrameLocks noChangeAspect="1"/>
          </p:cNvGraphicFramePr>
          <p:nvPr>
            <p:extLst/>
          </p:nvPr>
        </p:nvGraphicFramePr>
        <p:xfrm>
          <a:off x="4783619" y="3628704"/>
          <a:ext cx="2767638" cy="88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3" imgW="37795200" imgH="12192000" progId="">
                  <p:embed/>
                </p:oleObj>
              </mc:Choice>
              <mc:Fallback>
                <p:oleObj r:id="rId3" imgW="37795200" imgH="12192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619" y="3628704"/>
                        <a:ext cx="2767638" cy="8895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96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2165" y="1654804"/>
            <a:ext cx="8763799" cy="758839"/>
            <a:chOff x="1661645" y="3935619"/>
            <a:chExt cx="8919289" cy="758839"/>
          </a:xfrm>
        </p:grpSpPr>
        <p:grpSp>
          <p:nvGrpSpPr>
            <p:cNvPr id="20" name="组合 19"/>
            <p:cNvGrpSpPr/>
            <p:nvPr/>
          </p:nvGrpSpPr>
          <p:grpSpPr>
            <a:xfrm>
              <a:off x="1661645" y="3935619"/>
              <a:ext cx="8919289" cy="758839"/>
              <a:chOff x="1661645" y="2242715"/>
              <a:chExt cx="8919289" cy="758839"/>
            </a:xfrm>
          </p:grpSpPr>
          <p:sp>
            <p:nvSpPr>
              <p:cNvPr id="21" name="矩形: 圆角 20"/>
              <p:cNvSpPr/>
              <p:nvPr/>
            </p:nvSpPr>
            <p:spPr>
              <a:xfrm>
                <a:off x="1661645" y="2242715"/>
                <a:ext cx="3072370" cy="638454"/>
              </a:xfrm>
              <a:prstGeom prst="roundRect">
                <a:avLst>
                  <a:gd name="adj" fmla="val 7983"/>
                </a:avLst>
              </a:prstGeom>
              <a:solidFill>
                <a:schemeClr val="bg1">
                  <a:alpha val="50000"/>
                </a:schemeClr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48908" y="2539889"/>
                <a:ext cx="74320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+mn-ea"/>
                  </a:rPr>
                  <a:t>                          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803006" y="3992022"/>
              <a:ext cx="19026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伪装密钥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aphicFrame>
          <p:nvGraphicFramePr>
            <p:cNvPr id="26" name="对象 83975"/>
            <p:cNvGraphicFramePr>
              <a:graphicFrameLocks noChangeAspect="1"/>
            </p:cNvGraphicFramePr>
            <p:nvPr/>
          </p:nvGraphicFramePr>
          <p:xfrm>
            <a:off x="3275768" y="3972078"/>
            <a:ext cx="1247332" cy="525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r:id="rId3" imgW="14630400" imgH="6096000" progId="">
                    <p:embed/>
                  </p:oleObj>
                </mc:Choice>
                <mc:Fallback>
                  <p:oleObj r:id="rId3" imgW="14630400" imgH="609600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75768" y="3972078"/>
                          <a:ext cx="1247332" cy="5259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811524" y="2338087"/>
          <a:ext cx="4051140" cy="378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90"/>
                <a:gridCol w="675190"/>
                <a:gridCol w="675190"/>
                <a:gridCol w="675190"/>
                <a:gridCol w="675190"/>
                <a:gridCol w="675190"/>
              </a:tblGrid>
              <a:tr h="645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2803515" y="2351125"/>
          <a:ext cx="4051140" cy="377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90"/>
                <a:gridCol w="675190"/>
                <a:gridCol w="675190"/>
                <a:gridCol w="675190"/>
                <a:gridCol w="675190"/>
                <a:gridCol w="675190"/>
              </a:tblGrid>
              <a:tr h="6284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D7E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50196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DD7EE">
                        <a:alpha val="50980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D8F6">
                        <a:alpha val="45882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D8F6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AEEAF0"/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CECE">
                        <a:alpha val="47843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ADE4F1"/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D8F6">
                        <a:alpha val="47843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7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8F6">
                        <a:alpha val="47843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59350" y="637786"/>
            <a:ext cx="8174017" cy="840284"/>
            <a:chOff x="3135993" y="1051060"/>
            <a:chExt cx="8174017" cy="840284"/>
          </a:xfrm>
        </p:grpSpPr>
        <p:sp>
          <p:nvSpPr>
            <p:cNvPr id="16" name="矩形: 圆角 205"/>
            <p:cNvSpPr/>
            <p:nvPr/>
          </p:nvSpPr>
          <p:spPr>
            <a:xfrm>
              <a:off x="3839426" y="1280937"/>
              <a:ext cx="545659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72878" y="1333399"/>
              <a:ext cx="73371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技术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(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伪装密钥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的用法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4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7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8174017" cy="840284"/>
            <a:chOff x="3135993" y="1051060"/>
            <a:chExt cx="8174017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545659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8" y="1333399"/>
              <a:ext cx="73371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技术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(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伪装密钥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的用法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4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472165" y="1654804"/>
            <a:ext cx="8763799" cy="758839"/>
            <a:chOff x="1661645" y="3935619"/>
            <a:chExt cx="8919289" cy="758839"/>
          </a:xfrm>
        </p:grpSpPr>
        <p:grpSp>
          <p:nvGrpSpPr>
            <p:cNvPr id="20" name="组合 19"/>
            <p:cNvGrpSpPr/>
            <p:nvPr/>
          </p:nvGrpSpPr>
          <p:grpSpPr>
            <a:xfrm>
              <a:off x="1661645" y="3935619"/>
              <a:ext cx="8919289" cy="758839"/>
              <a:chOff x="1661645" y="2242715"/>
              <a:chExt cx="8919289" cy="758839"/>
            </a:xfrm>
          </p:grpSpPr>
          <p:sp>
            <p:nvSpPr>
              <p:cNvPr id="21" name="矩形: 圆角 20"/>
              <p:cNvSpPr/>
              <p:nvPr/>
            </p:nvSpPr>
            <p:spPr>
              <a:xfrm>
                <a:off x="1661645" y="2242715"/>
                <a:ext cx="3072370" cy="638454"/>
              </a:xfrm>
              <a:prstGeom prst="roundRect">
                <a:avLst>
                  <a:gd name="adj" fmla="val 7983"/>
                </a:avLst>
              </a:prstGeom>
              <a:solidFill>
                <a:schemeClr val="bg1">
                  <a:alpha val="50000"/>
                </a:schemeClr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148908" y="2539889"/>
                <a:ext cx="74320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Aft>
                    <a:spcPct val="0"/>
                  </a:spcAft>
                  <a:defRPr/>
                </a:pPr>
                <a:r>
                  <a:rPr lang="zh-CN" altLang="en-US" sz="2400" dirty="0">
                    <a:latin typeface="+mn-ea"/>
                  </a:rPr>
                  <a:t>                          </a:t>
                </a: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803006" y="3992022"/>
              <a:ext cx="19026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伪装密钥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aphicFrame>
          <p:nvGraphicFramePr>
            <p:cNvPr id="26" name="对象 83975"/>
            <p:cNvGraphicFramePr>
              <a:graphicFrameLocks noChangeAspect="1"/>
            </p:cNvGraphicFramePr>
            <p:nvPr>
              <p:extLst/>
            </p:nvPr>
          </p:nvGraphicFramePr>
          <p:xfrm>
            <a:off x="3275768" y="3972078"/>
            <a:ext cx="1247332" cy="525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r:id="rId3" imgW="14630400" imgH="6096000" progId="">
                    <p:embed/>
                  </p:oleObj>
                </mc:Choice>
                <mc:Fallback>
                  <p:oleObj r:id="rId3" imgW="14630400" imgH="609600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75768" y="3972078"/>
                          <a:ext cx="1247332" cy="5259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2811524" y="2338087"/>
          <a:ext cx="4051140" cy="378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90"/>
                <a:gridCol w="675190"/>
                <a:gridCol w="675190"/>
                <a:gridCol w="675190"/>
                <a:gridCol w="675190"/>
                <a:gridCol w="675190"/>
              </a:tblGrid>
              <a:tr h="645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/>
          </p:nvPr>
        </p:nvGraphicFramePr>
        <p:xfrm>
          <a:off x="2803515" y="2351133"/>
          <a:ext cx="4051140" cy="377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90"/>
                <a:gridCol w="675190"/>
                <a:gridCol w="675190"/>
                <a:gridCol w="675190"/>
                <a:gridCol w="675190"/>
                <a:gridCol w="675190"/>
              </a:tblGrid>
              <a:tr h="6284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D7E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50196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DD7EE">
                        <a:alpha val="50980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D8F6">
                        <a:alpha val="45882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D8F6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AEEAF0"/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CECE">
                        <a:alpha val="47843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ADE4F1"/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D8F6">
                        <a:alpha val="47843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7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8F6">
                        <a:alpha val="47843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09 0.00162 L 0.3948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2525312" y="2346167"/>
          <a:ext cx="4051140" cy="377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90"/>
                <a:gridCol w="675190"/>
                <a:gridCol w="675190"/>
                <a:gridCol w="675190"/>
                <a:gridCol w="675190"/>
                <a:gridCol w="675190"/>
              </a:tblGrid>
              <a:tr h="628401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155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158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162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156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161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163</a:t>
                      </a:r>
                      <a:endParaRPr lang="zh-CN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157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156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903180" y="3191815"/>
            <a:ext cx="1415772" cy="1341632"/>
            <a:chOff x="1843204" y="2051686"/>
            <a:chExt cx="1517482" cy="1438016"/>
          </a:xfrm>
        </p:grpSpPr>
        <p:sp>
          <p:nvSpPr>
            <p:cNvPr id="24" name="椭圆 23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843204" y="2540009"/>
              <a:ext cx="1517482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动画演示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084810" y="2335417"/>
          <a:ext cx="4051140" cy="377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190"/>
                <a:gridCol w="675190"/>
                <a:gridCol w="675190"/>
                <a:gridCol w="675190"/>
                <a:gridCol w="675190"/>
                <a:gridCol w="675190"/>
              </a:tblGrid>
              <a:tr h="6284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DD7E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CECE">
                        <a:alpha val="50196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4784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DD7EE">
                        <a:alpha val="50980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4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4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D8F6">
                        <a:alpha val="45882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A8D8F6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AEEAF0"/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CECE">
                        <a:alpha val="47843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0CECE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ADE4F1"/>
                        </a:solidFill>
                      </a:endParaRPr>
                    </a:p>
                  </a:txBody>
                  <a:tcPr>
                    <a:solidFill>
                      <a:srgbClr val="A8D8F6">
                        <a:alpha val="5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A8D8F6">
                        <a:alpha val="47843"/>
                      </a:srgbClr>
                    </a:solidFill>
                  </a:tcPr>
                </a:tc>
              </a:tr>
              <a:tr h="6284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8F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4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7F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8F6">
                        <a:alpha val="47843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259350" y="637786"/>
            <a:ext cx="8174017" cy="840284"/>
            <a:chOff x="3135993" y="1051060"/>
            <a:chExt cx="8174017" cy="840284"/>
          </a:xfrm>
        </p:grpSpPr>
        <p:sp>
          <p:nvSpPr>
            <p:cNvPr id="38" name="矩形: 圆角 205"/>
            <p:cNvSpPr/>
            <p:nvPr/>
          </p:nvSpPr>
          <p:spPr>
            <a:xfrm>
              <a:off x="3839426" y="1280937"/>
              <a:ext cx="545659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3972878" y="1333399"/>
              <a:ext cx="73371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技术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(</a:t>
              </a: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伪装密钥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的用法</a:t>
              </a:r>
              <a:r>
                <a:rPr lang="en-US" altLang="zh-CN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)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4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46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37318 0.002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/>
          <p:cNvGrpSpPr/>
          <p:nvPr/>
        </p:nvGrpSpPr>
        <p:grpSpPr>
          <a:xfrm>
            <a:off x="1259350" y="637786"/>
            <a:ext cx="4119753" cy="840284"/>
            <a:chOff x="3135993" y="1051060"/>
            <a:chExt cx="4119753" cy="840284"/>
          </a:xfrm>
        </p:grpSpPr>
        <p:sp>
          <p:nvSpPr>
            <p:cNvPr id="206" name="矩形: 圆角 205"/>
            <p:cNvSpPr/>
            <p:nvPr/>
          </p:nvSpPr>
          <p:spPr>
            <a:xfrm>
              <a:off x="3839426" y="1280937"/>
              <a:ext cx="3416320" cy="610407"/>
            </a:xfrm>
            <a:prstGeom prst="roundRect">
              <a:avLst>
                <a:gd name="adj" fmla="val 13726"/>
              </a:avLst>
            </a:prstGeom>
            <a:solidFill>
              <a:srgbClr val="0F73EE"/>
            </a:solidFill>
            <a:ln w="19050">
              <a:solidFill>
                <a:schemeClr val="bg1"/>
              </a:solidFill>
              <a:prstDash val="sysDot"/>
              <a:headEnd type="oval" w="lg" len="lg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972879" y="133339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Aft>
                  <a:spcPct val="0"/>
                </a:spcAft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统计隐藏</a:t>
              </a:r>
              <a:r>
                <a:rPr lang="zh-CN" alt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技术</a:t>
              </a:r>
              <a:endPara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3295769" y="1051060"/>
              <a:ext cx="49244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i="1" dirty="0" smtClean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5</a:t>
              </a:r>
              <a:endParaRPr lang="zh-CN" altLang="en-US" sz="4800" b="1" i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9" name="直接连接符 208"/>
            <p:cNvCxnSpPr/>
            <p:nvPr/>
          </p:nvCxnSpPr>
          <p:spPr>
            <a:xfrm>
              <a:off x="3135993" y="1748864"/>
              <a:ext cx="70343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prstDash val="sysDot"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665347" y="2601651"/>
            <a:ext cx="8610420" cy="2498808"/>
            <a:chOff x="2449254" y="2284639"/>
            <a:chExt cx="7673514" cy="2498808"/>
          </a:xfrm>
        </p:grpSpPr>
        <p:sp>
          <p:nvSpPr>
            <p:cNvPr id="21" name="矩形: 圆角 20"/>
            <p:cNvSpPr/>
            <p:nvPr/>
          </p:nvSpPr>
          <p:spPr>
            <a:xfrm>
              <a:off x="2449254" y="2284639"/>
              <a:ext cx="7673514" cy="2498808"/>
            </a:xfrm>
            <a:prstGeom prst="roundRect">
              <a:avLst>
                <a:gd name="adj" fmla="val 7983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148907" y="2371112"/>
              <a:ext cx="6973861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接收者利用伪装密钥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S，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可以重构集合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</a:p>
            <a:p>
              <a:pPr marL="0" lvl="1"/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如果块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中加了标记，那么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中的所有值比嵌入之前大，计算集合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的均值之差。</a:t>
              </a:r>
            </a:p>
            <a:p>
              <a:pPr marL="342900" lvl="1" indent="-342900">
                <a:buFont typeface="Wingdings" panose="05000000000000000000" pitchFamily="2" charset="2"/>
                <a:buChar char="ü"/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如果均值之差大于一个阈值，则认为在块中嵌入了比特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“1”；</a:t>
              </a:r>
              <a:endParaRPr lang="en-US" altLang="zh-CN" sz="2400" dirty="0" smtClean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marL="342900" lvl="1" indent="-342900">
                <a:buFont typeface="Wingdings" panose="05000000000000000000" pitchFamily="2" charset="2"/>
                <a:buChar char="ü"/>
              </a:pPr>
              <a:r>
                <a:rPr lang="zh-CN" altLang="en-US" sz="2400" dirty="0" smtClean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均值之差小于阈值，则认为嵌入的为“0”。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08701" y="3180240"/>
            <a:ext cx="1341632" cy="1341632"/>
            <a:chOff x="1882937" y="2051686"/>
            <a:chExt cx="1438016" cy="1438016"/>
          </a:xfrm>
        </p:grpSpPr>
        <p:sp>
          <p:nvSpPr>
            <p:cNvPr id="24" name="椭圆 23"/>
            <p:cNvSpPr/>
            <p:nvPr/>
          </p:nvSpPr>
          <p:spPr>
            <a:xfrm>
              <a:off x="1882937" y="2051686"/>
              <a:ext cx="1438016" cy="14380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solidFill>
                <a:srgbClr val="00B0F0">
                  <a:alpha val="25000"/>
                </a:srgb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76062" y="2523278"/>
              <a:ext cx="889116" cy="494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提取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647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6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1" y="1333981"/>
            <a:ext cx="4047891" cy="2373118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4828859" y="3308866"/>
            <a:ext cx="5403904" cy="1097459"/>
          </a:xfrm>
          <a:prstGeom prst="roundRect">
            <a:avLst/>
          </a:prstGeom>
          <a:noFill/>
          <a:ln w="25400">
            <a:solidFill>
              <a:srgbClr val="0F73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4000" dirty="0" smtClean="0">
                <a:solidFill>
                  <a:srgbClr val="00206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变形技术</a:t>
            </a:r>
            <a:endParaRPr lang="zh-CN" altLang="en-US" sz="4000" dirty="0">
              <a:solidFill>
                <a:srgbClr val="00206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1645005" y="3787822"/>
            <a:ext cx="3183854" cy="139546"/>
            <a:chOff x="5803418" y="4388994"/>
            <a:chExt cx="3183854" cy="139546"/>
          </a:xfrm>
        </p:grpSpPr>
        <p:cxnSp>
          <p:nvCxnSpPr>
            <p:cNvPr id="18" name="直接连接符 17"/>
            <p:cNvCxnSpPr>
              <a:endCxn id="22" idx="2"/>
            </p:cNvCxnSpPr>
            <p:nvPr/>
          </p:nvCxnSpPr>
          <p:spPr>
            <a:xfrm>
              <a:off x="5803418" y="4458767"/>
              <a:ext cx="3044308" cy="0"/>
            </a:xfrm>
            <a:prstGeom prst="line">
              <a:avLst/>
            </a:prstGeom>
            <a:ln w="12700">
              <a:solidFill>
                <a:srgbClr val="0F73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847726" y="4388994"/>
              <a:ext cx="139546" cy="139546"/>
            </a:xfrm>
            <a:prstGeom prst="ellipse">
              <a:avLst/>
            </a:prstGeom>
            <a:solidFill>
              <a:srgbClr val="0F7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8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632</Words>
  <Application>Microsoft Office PowerPoint</Application>
  <PresentationFormat>宽屏</PresentationFormat>
  <Paragraphs>171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思源黑体 CN Heavy</vt:lpstr>
      <vt:lpstr>思源黑体 CN Normal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lzh</dc:creator>
  <cp:lastModifiedBy>lzh</cp:lastModifiedBy>
  <cp:revision>7</cp:revision>
  <dcterms:created xsi:type="dcterms:W3CDTF">2020-01-01T12:45:39Z</dcterms:created>
  <dcterms:modified xsi:type="dcterms:W3CDTF">2020-01-02T00:11:42Z</dcterms:modified>
</cp:coreProperties>
</file>