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24384000" cy="13716000"/>
  <p:notesSz cx="6858000" cy="9144000"/>
  <p:custDataLst>
    <p:tags r:id="rId2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1pPr>
    <a:lvl2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2pPr>
    <a:lvl3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3pPr>
    <a:lvl4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4pPr>
    <a:lvl5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5pPr>
    <a:lvl6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6pPr>
    <a:lvl7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7pPr>
    <a:lvl8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8pPr>
    <a:lvl9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p:txBody>
      </p:sp>
      <p:sp>
        <p:nvSpPr>
          <p:cNvPr id="157" name="Shape 15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线条"/>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4" name="线条"/>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5" name="线条"/>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6" name="标题"/>
          <p:cNvSpPr txBox="1"/>
          <p:nvPr>
            <p:ph type="body" sz="quarter" idx="21" hasCustomPrompt="1"/>
          </p:nvPr>
        </p:nvSpPr>
        <p:spPr>
          <a:xfrm>
            <a:off x="952500" y="4946650"/>
            <a:ext cx="13500100" cy="673101"/>
          </a:xfrm>
          <a:prstGeom prst="rect">
            <a:avLst/>
          </a:prstGeom>
        </p:spPr>
        <p:txBody>
          <a:bodyPr>
            <a:spAutoFit/>
          </a:bodyPr>
          <a:lstStyle>
            <a:lvl1pPr marL="0" indent="0">
              <a:lnSpc>
                <a:spcPct val="110000"/>
              </a:lnSpc>
              <a:spcBef>
                <a:spcPts val="0"/>
              </a:spcBef>
              <a:buClrTx/>
              <a:buSzTx/>
              <a:buFontTx/>
              <a:buNone/>
              <a:defRPr sz="3200" i="1"/>
            </a:lvl1pPr>
          </a:lstStyle>
          <a:p>
            <a:r>
              <a:t>标题</a:t>
            </a:r>
          </a:p>
        </p:txBody>
      </p:sp>
      <p:sp>
        <p:nvSpPr>
          <p:cNvPr id="17" name="标题文本"/>
          <p:cNvSpPr txBox="1"/>
          <p:nvPr>
            <p:ph type="title" hasCustomPrompt="1"/>
          </p:nvPr>
        </p:nvSpPr>
        <p:spPr>
          <a:xfrm>
            <a:off x="952500" y="5829300"/>
            <a:ext cx="13500100" cy="3340100"/>
          </a:xfrm>
          <a:prstGeom prst="rect">
            <a:avLst/>
          </a:prstGeom>
        </p:spPr>
        <p:txBody>
          <a:bodyPr/>
          <a:lstStyle>
            <a:lvl1pPr algn="l"/>
          </a:lstStyle>
          <a:p>
            <a:r>
              <a:t>标题文本</a:t>
            </a:r>
          </a:p>
        </p:txBody>
      </p:sp>
      <p:sp>
        <p:nvSpPr>
          <p:cNvPr id="18" name="正文级别 1…"/>
          <p:cNvSpPr txBox="1"/>
          <p:nvPr>
            <p:ph type="body" sz="quarter" idx="1" hasCustomPrompt="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115" name="正文级别 1…"/>
          <p:cNvSpPr txBox="1"/>
          <p:nvPr>
            <p:ph type="body" idx="1" hasCustomPrompt="1"/>
          </p:nvPr>
        </p:nvSpPr>
        <p:spPr>
          <a:xfrm>
            <a:off x="952500" y="1778000"/>
            <a:ext cx="224790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 3 联">
    <p:spTree>
      <p:nvGrpSpPr>
        <p:cNvPr id="1" name=""/>
        <p:cNvGrpSpPr/>
        <p:nvPr/>
      </p:nvGrpSpPr>
      <p:grpSpPr>
        <a:xfrm>
          <a:off x="0" y="0"/>
          <a:ext cx="0" cy="0"/>
          <a:chOff x="0" y="0"/>
          <a:chExt cx="0" cy="0"/>
        </a:xfrm>
      </p:grpSpPr>
      <p:sp>
        <p:nvSpPr>
          <p:cNvPr id="123" name="仰望桥梁悬索、背景是云彩的黑白照片"/>
          <p:cNvSpPr/>
          <p:nvPr>
            <p:ph type="pic" sz="half" idx="21"/>
          </p:nvPr>
        </p:nvSpPr>
        <p:spPr>
          <a:xfrm>
            <a:off x="12232231" y="6024722"/>
            <a:ext cx="11497993" cy="8088517"/>
          </a:xfrm>
          <a:prstGeom prst="rect">
            <a:avLst/>
          </a:prstGeom>
          <a:ln w="9525">
            <a:round/>
          </a:ln>
        </p:spPr>
        <p:txBody>
          <a:bodyPr lIns="91439" tIns="45719" rIns="91439" bIns="45719" anchor="t">
            <a:noAutofit/>
          </a:bodyPr>
          <a:lstStyle/>
          <a:p/>
        </p:txBody>
      </p:sp>
      <p:sp>
        <p:nvSpPr>
          <p:cNvPr id="124" name="荷兰泽兰大桥的黑白照片"/>
          <p:cNvSpPr/>
          <p:nvPr>
            <p:ph type="pic" sz="half" idx="22"/>
          </p:nvPr>
        </p:nvSpPr>
        <p:spPr>
          <a:xfrm>
            <a:off x="12349986" y="635000"/>
            <a:ext cx="11226801" cy="6807200"/>
          </a:xfrm>
          <a:prstGeom prst="rect">
            <a:avLst/>
          </a:prstGeom>
          <a:ln w="9525">
            <a:round/>
          </a:ln>
        </p:spPr>
        <p:txBody>
          <a:bodyPr lIns="91439" tIns="45719" rIns="91439" bIns="45719" anchor="t">
            <a:noAutofit/>
          </a:bodyPr>
          <a:lstStyle/>
          <a:p/>
        </p:txBody>
      </p:sp>
      <p:sp>
        <p:nvSpPr>
          <p:cNvPr id="125" name="天空映衬着横跨河流桥底的黑白照片"/>
          <p:cNvSpPr/>
          <p:nvPr>
            <p:ph type="pic" idx="23"/>
          </p:nvPr>
        </p:nvSpPr>
        <p:spPr>
          <a:xfrm>
            <a:off x="730989" y="-2438400"/>
            <a:ext cx="11050413" cy="16192500"/>
          </a:xfrm>
          <a:prstGeom prst="rect">
            <a:avLst/>
          </a:prstGeom>
          <a:ln w="9525">
            <a:round/>
          </a:ln>
        </p:spPr>
        <p:txBody>
          <a:bodyPr lIns="91439" tIns="45719" rIns="91439" bIns="45719" anchor="t">
            <a:noAutofit/>
          </a:bodyPr>
          <a:lstStyle/>
          <a:p/>
        </p:txBody>
      </p:sp>
      <p:sp>
        <p:nvSpPr>
          <p:cNvPr id="12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133" name="–苏子柔"/>
          <p:cNvSpPr txBox="1"/>
          <p:nvPr>
            <p:ph type="body" sz="quarter" idx="21" hasCustomPrompt="1"/>
          </p:nvPr>
        </p:nvSpPr>
        <p:spPr>
          <a:xfrm>
            <a:off x="990600" y="8420100"/>
            <a:ext cx="22390100" cy="850900"/>
          </a:xfrm>
          <a:prstGeom prst="rect">
            <a:avLst/>
          </a:prstGeom>
        </p:spPr>
        <p:txBody>
          <a:bodyPr anchor="t">
            <a:spAutoFit/>
          </a:bodyPr>
          <a:lstStyle>
            <a:lvl1pPr marL="0" indent="0" algn="ctr">
              <a:spcBef>
                <a:spcPts val="1700"/>
              </a:spcBef>
              <a:buClrTx/>
              <a:buSzTx/>
              <a:buFontTx/>
              <a:buNone/>
              <a:defRPr sz="4200" i="1"/>
            </a:lvl1pPr>
          </a:lstStyle>
          <a:p>
            <a:r>
              <a:t>–苏子柔</a:t>
            </a:r>
          </a:p>
        </p:txBody>
      </p:sp>
      <p:sp>
        <p:nvSpPr>
          <p:cNvPr id="134" name="“在此键入引文。”"/>
          <p:cNvSpPr txBox="1"/>
          <p:nvPr>
            <p:ph type="body" sz="quarter" idx="22" hasCustomPrompt="1"/>
          </p:nvPr>
        </p:nvSpPr>
        <p:spPr>
          <a:xfrm>
            <a:off x="2374900" y="5975350"/>
            <a:ext cx="19621500" cy="990601"/>
          </a:xfrm>
          <a:prstGeom prst="rect">
            <a:avLst/>
          </a:prstGeom>
        </p:spPr>
        <p:txBody>
          <a:bodyPr>
            <a:spAutoFit/>
          </a:bodyPr>
          <a:lstStyle>
            <a:lvl1pPr marL="0" indent="0" algn="ctr">
              <a:spcBef>
                <a:spcPts val="0"/>
              </a:spcBef>
              <a:buClrTx/>
              <a:buSzTx/>
              <a:buFontTx/>
              <a:buNone/>
            </a:lvl1pPr>
          </a:lstStyle>
          <a:p>
            <a:r>
              <a:t>“在此键入引文。”</a:t>
            </a:r>
          </a:p>
        </p:txBody>
      </p:sp>
      <p:sp>
        <p:nvSpPr>
          <p:cNvPr id="13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42" name="仰望桥梁悬索、背景是云彩的黑白照片"/>
          <p:cNvSpPr/>
          <p:nvPr>
            <p:ph type="pic" idx="21"/>
          </p:nvPr>
        </p:nvSpPr>
        <p:spPr>
          <a:xfrm>
            <a:off x="0" y="-2654300"/>
            <a:ext cx="24384000" cy="17153467"/>
          </a:xfrm>
          <a:prstGeom prst="rect">
            <a:avLst/>
          </a:prstGeom>
        </p:spPr>
        <p:txBody>
          <a:bodyPr lIns="91439" tIns="45719" rIns="91439" bIns="45719" anchor="t">
            <a:noAutofit/>
          </a:bodyPr>
          <a:lstStyle/>
          <a:p/>
        </p:txBody>
      </p:sp>
      <p:sp>
        <p:nvSpPr>
          <p:cNvPr id="14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spTree>
      <p:nvGrpSpPr>
        <p:cNvPr id="1" name=""/>
        <p:cNvGrpSpPr/>
        <p:nvPr/>
      </p:nvGrpSpPr>
      <p:grpSpPr>
        <a:xfrm>
          <a:off x="0" y="0"/>
          <a:ext cx="0" cy="0"/>
          <a:chOff x="0" y="0"/>
          <a:chExt cx="0" cy="0"/>
        </a:xfrm>
      </p:grpSpPr>
      <p:sp>
        <p:nvSpPr>
          <p:cNvPr id="26" name="线条"/>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7" name="线条"/>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8" name="线条"/>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9" name="线条"/>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0" name="标题"/>
          <p:cNvSpPr txBox="1"/>
          <p:nvPr>
            <p:ph type="body" sz="quarter" idx="21" hasCustomPrompt="1"/>
          </p:nvPr>
        </p:nvSpPr>
        <p:spPr>
          <a:xfrm>
            <a:off x="952500" y="8591550"/>
            <a:ext cx="13500100" cy="673101"/>
          </a:xfrm>
          <a:prstGeom prst="rect">
            <a:avLst/>
          </a:prstGeom>
        </p:spPr>
        <p:txBody>
          <a:bodyPr>
            <a:spAutoFit/>
          </a:bodyPr>
          <a:lstStyle>
            <a:lvl1pPr marL="0" indent="0">
              <a:lnSpc>
                <a:spcPct val="110000"/>
              </a:lnSpc>
              <a:spcBef>
                <a:spcPts val="0"/>
              </a:spcBef>
              <a:buClrTx/>
              <a:buSzTx/>
              <a:buFontTx/>
              <a:buNone/>
              <a:defRPr sz="3200" i="1"/>
            </a:lvl1pPr>
          </a:lstStyle>
          <a:p>
            <a:r>
              <a:t>标题</a:t>
            </a:r>
          </a:p>
        </p:txBody>
      </p:sp>
      <p:sp>
        <p:nvSpPr>
          <p:cNvPr id="31" name="荷兰泽兰大桥的黑白照片"/>
          <p:cNvSpPr/>
          <p:nvPr>
            <p:ph type="pic" idx="22"/>
          </p:nvPr>
        </p:nvSpPr>
        <p:spPr>
          <a:xfrm>
            <a:off x="952500" y="-1460500"/>
            <a:ext cx="22479000" cy="13893800"/>
          </a:xfrm>
          <a:prstGeom prst="rect">
            <a:avLst/>
          </a:prstGeom>
          <a:ln w="9525">
            <a:round/>
          </a:ln>
        </p:spPr>
        <p:txBody>
          <a:bodyPr lIns="91439" tIns="45719" rIns="91439" bIns="45719" anchor="t">
            <a:noAutofit/>
          </a:bodyPr>
          <a:lstStyle/>
          <a:p/>
        </p:txBody>
      </p:sp>
      <p:sp>
        <p:nvSpPr>
          <p:cNvPr id="32" name="标题文本"/>
          <p:cNvSpPr txBox="1"/>
          <p:nvPr>
            <p:ph type="title" hasCustomPrompt="1"/>
          </p:nvPr>
        </p:nvSpPr>
        <p:spPr>
          <a:xfrm>
            <a:off x="952500" y="9398000"/>
            <a:ext cx="13500100" cy="3340100"/>
          </a:xfrm>
          <a:prstGeom prst="rect">
            <a:avLst/>
          </a:prstGeom>
        </p:spPr>
        <p:txBody>
          <a:bodyPr/>
          <a:lstStyle>
            <a:lvl1pPr algn="l"/>
          </a:lstStyle>
          <a:p>
            <a:r>
              <a:t>标题文本</a:t>
            </a:r>
          </a:p>
        </p:txBody>
      </p:sp>
      <p:sp>
        <p:nvSpPr>
          <p:cNvPr id="33" name="正文级别 1…"/>
          <p:cNvSpPr txBox="1"/>
          <p:nvPr>
            <p:ph type="body" sz="quarter" idx="1" hasCustomPrompt="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正文级别 1</a:t>
            </a:r>
          </a:p>
          <a:p>
            <a:pPr lvl="1"/>
            <a:r>
              <a:t>正文级别 2</a:t>
            </a:r>
          </a:p>
          <a:p>
            <a:pPr lvl="2"/>
            <a:r>
              <a:t>正文级别 3</a:t>
            </a:r>
          </a:p>
          <a:p>
            <a:pPr lvl="3"/>
            <a:r>
              <a:t>正文级别 4</a:t>
            </a:r>
          </a:p>
          <a:p>
            <a:pPr lvl="4"/>
            <a:r>
              <a:t>正文级别 5</a:t>
            </a:r>
          </a:p>
        </p:txBody>
      </p:sp>
      <p:sp>
        <p:nvSpPr>
          <p:cNvPr id="3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spTree>
      <p:nvGrpSpPr>
        <p:cNvPr id="1" name=""/>
        <p:cNvGrpSpPr/>
        <p:nvPr/>
      </p:nvGrpSpPr>
      <p:grpSpPr>
        <a:xfrm>
          <a:off x="0" y="0"/>
          <a:ext cx="0" cy="0"/>
          <a:chOff x="0" y="0"/>
          <a:chExt cx="0" cy="0"/>
        </a:xfrm>
      </p:grpSpPr>
      <p:sp>
        <p:nvSpPr>
          <p:cNvPr id="41" name="标题文本"/>
          <p:cNvSpPr txBox="1"/>
          <p:nvPr>
            <p:ph type="title" hasCustomPrompt="1"/>
          </p:nvPr>
        </p:nvSpPr>
        <p:spPr>
          <a:xfrm>
            <a:off x="952500" y="5194300"/>
            <a:ext cx="22479000" cy="3340100"/>
          </a:xfrm>
          <a:prstGeom prst="rect">
            <a:avLst/>
          </a:prstGeom>
        </p:spPr>
        <p:txBody>
          <a:bodyPr/>
          <a:lstStyle/>
          <a:p>
            <a:r>
              <a:t>标题文本</a:t>
            </a:r>
          </a:p>
        </p:txBody>
      </p:sp>
      <p:sp>
        <p:nvSpPr>
          <p:cNvPr id="4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spTree>
      <p:nvGrpSpPr>
        <p:cNvPr id="1" name=""/>
        <p:cNvGrpSpPr/>
        <p:nvPr/>
      </p:nvGrpSpPr>
      <p:grpSpPr>
        <a:xfrm>
          <a:off x="0" y="0"/>
          <a:ext cx="0" cy="0"/>
          <a:chOff x="0" y="0"/>
          <a:chExt cx="0" cy="0"/>
        </a:xfrm>
      </p:grpSpPr>
      <p:sp>
        <p:nvSpPr>
          <p:cNvPr id="49" name="线条"/>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0" name="线条"/>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1" name="标题"/>
          <p:cNvSpPr txBox="1"/>
          <p:nvPr>
            <p:ph type="body" sz="quarter" idx="21" hasCustomPrompt="1"/>
          </p:nvPr>
        </p:nvSpPr>
        <p:spPr>
          <a:xfrm>
            <a:off x="952500" y="3086100"/>
            <a:ext cx="10642600" cy="673101"/>
          </a:xfrm>
          <a:prstGeom prst="rect">
            <a:avLst/>
          </a:prstGeom>
        </p:spPr>
        <p:txBody>
          <a:bodyPr anchor="b">
            <a:spAutoFit/>
          </a:bodyPr>
          <a:lstStyle>
            <a:lvl1pPr marL="0" indent="0">
              <a:lnSpc>
                <a:spcPct val="110000"/>
              </a:lnSpc>
              <a:spcBef>
                <a:spcPts val="0"/>
              </a:spcBef>
              <a:buClrTx/>
              <a:buSzTx/>
              <a:buFontTx/>
              <a:buNone/>
              <a:defRPr sz="3200" i="1"/>
            </a:lvl1pPr>
          </a:lstStyle>
          <a:p>
            <a:r>
              <a:t>标题</a:t>
            </a:r>
          </a:p>
        </p:txBody>
      </p:sp>
      <p:sp>
        <p:nvSpPr>
          <p:cNvPr id="52" name="天空映衬着横跨河流桥底的黑白照片"/>
          <p:cNvSpPr/>
          <p:nvPr>
            <p:ph type="pic" idx="22"/>
          </p:nvPr>
        </p:nvSpPr>
        <p:spPr>
          <a:xfrm>
            <a:off x="12534900" y="-1651000"/>
            <a:ext cx="10799069" cy="15824200"/>
          </a:xfrm>
          <a:prstGeom prst="rect">
            <a:avLst/>
          </a:prstGeom>
          <a:ln w="9525">
            <a:round/>
          </a:ln>
        </p:spPr>
        <p:txBody>
          <a:bodyPr lIns="91439" tIns="45719" rIns="91439" bIns="45719" anchor="t">
            <a:noAutofit/>
          </a:bodyPr>
          <a:lstStyle/>
          <a:p/>
        </p:txBody>
      </p:sp>
      <p:sp>
        <p:nvSpPr>
          <p:cNvPr id="53" name="标题文本"/>
          <p:cNvSpPr txBox="1"/>
          <p:nvPr>
            <p:ph type="title" hasCustomPrompt="1"/>
          </p:nvPr>
        </p:nvSpPr>
        <p:spPr>
          <a:xfrm>
            <a:off x="952500" y="3975100"/>
            <a:ext cx="10642600" cy="2806700"/>
          </a:xfrm>
          <a:prstGeom prst="rect">
            <a:avLst/>
          </a:prstGeom>
        </p:spPr>
        <p:txBody>
          <a:bodyPr/>
          <a:lstStyle>
            <a:lvl1pPr algn="l">
              <a:defRPr sz="7800"/>
            </a:lvl1pPr>
          </a:lstStyle>
          <a:p>
            <a:r>
              <a:t>标题文本</a:t>
            </a:r>
          </a:p>
        </p:txBody>
      </p:sp>
      <p:sp>
        <p:nvSpPr>
          <p:cNvPr id="54" name="正文级别 1…"/>
          <p:cNvSpPr txBox="1"/>
          <p:nvPr>
            <p:ph type="body" sz="quarter" idx="1" hasCustomPrompt="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正文级别 1</a:t>
            </a:r>
          </a:p>
          <a:p>
            <a:pPr lvl="1"/>
            <a:r>
              <a:t>正文级别 2</a:t>
            </a:r>
          </a:p>
          <a:p>
            <a:pPr lvl="2"/>
            <a:r>
              <a:t>正文级别 3</a:t>
            </a:r>
          </a:p>
          <a:p>
            <a:pPr lvl="3"/>
            <a:r>
              <a:t>正文级别 4</a:t>
            </a:r>
          </a:p>
          <a:p>
            <a:pPr lvl="4"/>
            <a:r>
              <a:t>正文级别 5</a:t>
            </a:r>
          </a:p>
        </p:txBody>
      </p:sp>
      <p:sp>
        <p:nvSpPr>
          <p:cNvPr id="5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2" name="标题文本"/>
          <p:cNvSpPr txBox="1"/>
          <p:nvPr>
            <p:ph type="title" hasCustomPrompt="1"/>
          </p:nvPr>
        </p:nvSpPr>
        <p:spPr>
          <a:prstGeom prst="rect">
            <a:avLst/>
          </a:prstGeom>
        </p:spPr>
        <p:txBody>
          <a:bodyPr/>
          <a:lstStyle/>
          <a:p>
            <a:r>
              <a:t>标题文本</a:t>
            </a:r>
          </a:p>
        </p:txBody>
      </p:sp>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spTree>
      <p:nvGrpSpPr>
        <p:cNvPr id="1" name=""/>
        <p:cNvGrpSpPr/>
        <p:nvPr/>
      </p:nvGrpSpPr>
      <p:grpSpPr>
        <a:xfrm>
          <a:off x="0" y="0"/>
          <a:ext cx="0" cy="0"/>
          <a:chOff x="0" y="0"/>
          <a:chExt cx="0" cy="0"/>
        </a:xfrm>
      </p:grpSpPr>
      <p:sp>
        <p:nvSpPr>
          <p:cNvPr id="70" name="线条"/>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71" name="线条"/>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72" name="标题文本"/>
          <p:cNvSpPr txBox="1"/>
          <p:nvPr>
            <p:ph type="title" hasCustomPrompt="1"/>
          </p:nvPr>
        </p:nvSpPr>
        <p:spPr>
          <a:prstGeom prst="rect">
            <a:avLst/>
          </a:prstGeom>
        </p:spPr>
        <p:txBody>
          <a:bodyPr/>
          <a:lstStyle/>
          <a:p>
            <a:r>
              <a:t>标题文本</a:t>
            </a:r>
          </a:p>
        </p:txBody>
      </p:sp>
      <p:sp>
        <p:nvSpPr>
          <p:cNvPr id="73"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spTree>
      <p:nvGrpSpPr>
        <p:cNvPr id="1" name=""/>
        <p:cNvGrpSpPr/>
        <p:nvPr/>
      </p:nvGrpSpPr>
      <p:grpSpPr>
        <a:xfrm>
          <a:off x="0" y="0"/>
          <a:ext cx="0" cy="0"/>
          <a:chOff x="0" y="0"/>
          <a:chExt cx="0" cy="0"/>
        </a:xfrm>
      </p:grpSpPr>
      <p:sp>
        <p:nvSpPr>
          <p:cNvPr id="81" name="线条"/>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2" name="线条"/>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3" name="天空映衬着横跨河流桥底的黑白照片"/>
          <p:cNvSpPr/>
          <p:nvPr>
            <p:ph type="pic" idx="21"/>
          </p:nvPr>
        </p:nvSpPr>
        <p:spPr>
          <a:xfrm>
            <a:off x="12636500" y="-2413000"/>
            <a:ext cx="11024412" cy="16154400"/>
          </a:xfrm>
          <a:prstGeom prst="rect">
            <a:avLst/>
          </a:prstGeom>
          <a:ln w="9525">
            <a:round/>
          </a:ln>
        </p:spPr>
        <p:txBody>
          <a:bodyPr lIns="91439" tIns="45719" rIns="91439" bIns="45719" anchor="t">
            <a:noAutofit/>
          </a:bodyPr>
          <a:lstStyle/>
          <a:p/>
        </p:txBody>
      </p:sp>
      <p:sp>
        <p:nvSpPr>
          <p:cNvPr id="84" name="标题文本"/>
          <p:cNvSpPr txBox="1"/>
          <p:nvPr>
            <p:ph type="title" hasCustomPrompt="1"/>
          </p:nvPr>
        </p:nvSpPr>
        <p:spPr>
          <a:prstGeom prst="rect">
            <a:avLst/>
          </a:prstGeom>
        </p:spPr>
        <p:txBody>
          <a:bodyPr/>
          <a:lstStyle/>
          <a:p>
            <a:r>
              <a:t>标题文本</a:t>
            </a:r>
          </a:p>
        </p:txBody>
      </p:sp>
      <p:sp>
        <p:nvSpPr>
          <p:cNvPr id="85" name="正文级别 1…"/>
          <p:cNvSpPr txBox="1"/>
          <p:nvPr>
            <p:ph type="body" sz="half" idx="1" hasCustomPrompt="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项目符号与实时视频（小）">
    <p:spTree>
      <p:nvGrpSpPr>
        <p:cNvPr id="1" name=""/>
        <p:cNvGrpSpPr/>
        <p:nvPr/>
      </p:nvGrpSpPr>
      <p:grpSpPr>
        <a:xfrm>
          <a:off x="0" y="0"/>
          <a:ext cx="0" cy="0"/>
          <a:chOff x="0" y="0"/>
          <a:chExt cx="0" cy="0"/>
        </a:xfrm>
      </p:grpSpPr>
      <p:sp>
        <p:nvSpPr>
          <p:cNvPr id="93" name="线条"/>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4" name="线条"/>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5" name="标题文本"/>
          <p:cNvSpPr txBox="1"/>
          <p:nvPr>
            <p:ph type="title" hasCustomPrompt="1"/>
          </p:nvPr>
        </p:nvSpPr>
        <p:spPr>
          <a:prstGeom prst="rect">
            <a:avLst/>
          </a:prstGeom>
        </p:spPr>
        <p:txBody>
          <a:bodyPr/>
          <a:lstStyle/>
          <a:p>
            <a:r>
              <a:t>标题文本</a:t>
            </a:r>
          </a:p>
        </p:txBody>
      </p:sp>
      <p:sp>
        <p:nvSpPr>
          <p:cNvPr id="96" name="正文级别 1…"/>
          <p:cNvSpPr txBox="1"/>
          <p:nvPr>
            <p:ph type="body" sz="half" idx="1" hasCustomPrompt="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标题、项目符号与实时视频（大）">
    <p:spTree>
      <p:nvGrpSpPr>
        <p:cNvPr id="1" name=""/>
        <p:cNvGrpSpPr/>
        <p:nvPr/>
      </p:nvGrpSpPr>
      <p:grpSpPr>
        <a:xfrm>
          <a:off x="0" y="0"/>
          <a:ext cx="0" cy="0"/>
          <a:chOff x="0" y="0"/>
          <a:chExt cx="0" cy="0"/>
        </a:xfrm>
      </p:grpSpPr>
      <p:sp>
        <p:nvSpPr>
          <p:cNvPr id="104" name="线条"/>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5" name="线条"/>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6" name="标题文本"/>
          <p:cNvSpPr txBox="1"/>
          <p:nvPr>
            <p:ph type="title" hasCustomPrompt="1"/>
          </p:nvPr>
        </p:nvSpPr>
        <p:spPr>
          <a:prstGeom prst="rect">
            <a:avLst/>
          </a:prstGeom>
        </p:spPr>
        <p:txBody>
          <a:bodyPr/>
          <a:lstStyle/>
          <a:p>
            <a:r>
              <a:t>标题文本</a:t>
            </a:r>
          </a:p>
        </p:txBody>
      </p:sp>
      <p:sp>
        <p:nvSpPr>
          <p:cNvPr id="107" name="正文级别 1…"/>
          <p:cNvSpPr txBox="1"/>
          <p:nvPr>
            <p:ph type="body" sz="half" idx="1" hasCustomPrompt="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r>
              <a:t>正文级别 1</a:t>
            </a:r>
          </a:p>
          <a:p>
            <a:pPr lvl="1"/>
            <a:r>
              <a:t>正文级别 2</a:t>
            </a:r>
          </a:p>
          <a:p>
            <a:pPr lvl="2"/>
            <a:r>
              <a:t>正文级别 3</a:t>
            </a:r>
          </a:p>
          <a:p>
            <a:pPr lvl="3"/>
            <a:r>
              <a:t>正文级别 4</a:t>
            </a:r>
          </a:p>
          <a:p>
            <a:pPr lvl="4"/>
            <a:r>
              <a:t>正文级别 5</a:t>
            </a:r>
          </a:p>
        </p:txBody>
      </p:sp>
      <p:sp>
        <p:nvSpPr>
          <p:cNvPr id="10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sp>
        <p:nvSpPr>
          <p:cNvPr id="2" name="线条"/>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线条"/>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4" name="标题文本"/>
          <p:cNvSpPr txBox="1"/>
          <p:nvPr>
            <p:ph type="title"/>
          </p:nvPr>
        </p:nvSpPr>
        <p:spPr>
          <a:xfrm>
            <a:off x="952500" y="1143000"/>
            <a:ext cx="22479000" cy="1663700"/>
          </a:xfrm>
          <a:prstGeom prst="rect">
            <a:avLst/>
          </a:prstGeom>
          <a:ln w="12700">
            <a:miter lim="400000"/>
          </a:ln>
        </p:spPr>
        <p:txBody>
          <a:bodyPr lIns="50800" tIns="50800" rIns="50800" bIns="50800" anchor="ctr">
            <a:normAutofit/>
          </a:bodyPr>
          <a:lstStyle/>
          <a:p>
            <a:r>
              <a:t>标题文本</a:t>
            </a:r>
          </a:p>
        </p:txBody>
      </p:sp>
      <p:sp>
        <p:nvSpPr>
          <p:cNvPr id="5" name="正文级别 1…"/>
          <p:cNvSpPr txBox="1"/>
          <p:nvPr>
            <p:ph type="body" idx="1"/>
          </p:nvPr>
        </p:nvSpPr>
        <p:spPr>
          <a:xfrm>
            <a:off x="952500" y="3695700"/>
            <a:ext cx="22479000" cy="8572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6" name="幻灯片编号"/>
          <p:cNvSpPr txBox="1"/>
          <p:nvPr>
            <p:ph type="sldNum" sz="quarter" idx="2"/>
          </p:nvPr>
        </p:nvSpPr>
        <p:spPr>
          <a:xfrm>
            <a:off x="11976100" y="13017500"/>
            <a:ext cx="419100" cy="508000"/>
          </a:xfrm>
          <a:prstGeom prst="rect">
            <a:avLst/>
          </a:prstGeom>
          <a:ln w="12700">
            <a:miter lim="400000"/>
          </a:ln>
        </p:spPr>
        <p:txBody>
          <a:bodyPr wrap="none" lIns="50800" tIns="50800" rIns="50800" bIns="50800">
            <a:spAutoFit/>
          </a:bodyPr>
          <a:lstStyle>
            <a:lvl1pPr algn="ctr">
              <a:spcBef>
                <a:spcPts val="0"/>
              </a:spcBef>
              <a:defRPr sz="2400">
                <a:solidFill>
                  <a:srgbClr val="4C4946"/>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1pPr>
      <a:lvl2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2pPr>
      <a:lvl3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3pPr>
      <a:lvl4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4pPr>
      <a:lvl5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5pPr>
      <a:lvl6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6pPr>
      <a:lvl7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7pPr>
      <a:lvl8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8pPr>
      <a:lvl9pPr marL="0" marR="0" indent="0" algn="ctr" defTabSz="825500" rtl="0" latinLnBrk="0">
        <a:lnSpc>
          <a:spcPct val="90000"/>
        </a:lnSpc>
        <a:spcBef>
          <a:spcPts val="2300"/>
        </a:spcBef>
        <a:spcAft>
          <a:spcPts val="0"/>
        </a:spcAft>
        <a:buClrTx/>
        <a:buSzTx/>
        <a:buFontTx/>
        <a:buNone/>
        <a:defRPr sz="9800" b="0" i="0" u="none" strike="noStrike" cap="none" spc="0" baseline="0">
          <a:solidFill>
            <a:srgbClr val="D93E2B"/>
          </a:solidFill>
          <a:uFillTx/>
          <a:latin typeface="+mn-lt"/>
          <a:ea typeface="+mn-ea"/>
          <a:cs typeface="+mn-cs"/>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defRPr sz="5000" b="0" i="0" u="none" strike="noStrike" cap="none" spc="0" baseline="0">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tif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Weekly Presentation of  Research Team 1"/>
          <p:cNvSpPr txBox="1"/>
          <p:nvPr>
            <p:ph type="ctrTitle"/>
          </p:nvPr>
        </p:nvSpPr>
        <p:spPr>
          <a:prstGeom prst="rect">
            <a:avLst/>
          </a:prstGeom>
        </p:spPr>
        <p:txBody>
          <a:bodyPr/>
          <a:lstStyle>
            <a:lvl1pPr>
              <a:defRPr>
                <a:solidFill>
                  <a:srgbClr val="000000"/>
                </a:solidFill>
                <a:latin typeface="Bodoni SvtyTwo ITC TT-Bold"/>
                <a:ea typeface="Bodoni SvtyTwo ITC TT-Bold"/>
                <a:cs typeface="Bodoni SvtyTwo ITC TT-Bold"/>
                <a:sym typeface="Bodoni SvtyTwo ITC TT-Bold"/>
              </a:defRPr>
            </a:lvl1pPr>
          </a:lstStyle>
          <a:p>
            <a:r>
              <a:t>Weekly Presentation of  Research Team 1</a:t>
            </a:r>
          </a:p>
        </p:txBody>
      </p:sp>
      <p:sp>
        <p:nvSpPr>
          <p:cNvPr id="160" name="Theme: Image Synthesis…"/>
          <p:cNvSpPr txBox="1"/>
          <p:nvPr>
            <p:ph type="subTitle" sz="quarter" idx="1"/>
          </p:nvPr>
        </p:nvSpPr>
        <p:spPr>
          <a:prstGeom prst="rect">
            <a:avLst/>
          </a:prstGeom>
        </p:spPr>
        <p:txBody>
          <a:bodyPr/>
          <a:lstStyle/>
          <a:p>
            <a:pPr>
              <a:defRPr sz="4900" b="1"/>
            </a:pPr>
            <a:r>
              <a:t>Theme: Image Synthesis</a:t>
            </a:r>
          </a:p>
          <a:p>
            <a:pPr>
              <a:defRPr sz="3900"/>
            </a:pPr>
          </a:p>
          <a:p>
            <a:pPr>
              <a:defRPr sz="3900"/>
            </a:pPr>
            <a:r>
              <a:rPr lang="en-US"/>
              <a:t>Yuchen Zhou(Erwin)</a:t>
            </a:r>
            <a:endParaRPr lang="en-US"/>
          </a:p>
          <a:p>
            <a:pPr>
              <a:defRPr sz="3900"/>
            </a:pPr>
            <a:r>
              <a:rPr lang="en-US"/>
              <a:t>Lifeng Hua</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AN"/>
          <p:cNvSpPr txBox="1"/>
          <p:nvPr>
            <p:ph type="title"/>
          </p:nvPr>
        </p:nvSpPr>
        <p:spPr>
          <a:prstGeom prst="rect">
            <a:avLst/>
          </a:prstGeom>
        </p:spPr>
        <p:txBody>
          <a:bodyPr>
            <a:normAutofit fontScale="90000"/>
          </a:bodyPr>
          <a:lstStyle>
            <a:lvl1pPr>
              <a:defRPr>
                <a:solidFill>
                  <a:srgbClr val="000000"/>
                </a:solidFill>
              </a:defRPr>
            </a:lvl1pPr>
          </a:lstStyle>
          <a:p>
            <a:r>
              <a:rPr lang="en-US"/>
              <a:t>GAN</a:t>
            </a:r>
            <a:endParaRPr lang="en-US"/>
          </a:p>
        </p:txBody>
      </p:sp>
      <p:sp>
        <p:nvSpPr>
          <p:cNvPr id="189" name="We can prove that in the space of arbitrary functions G and D, a unique solution exists, with G recovering the training data distribution and   equal to   everywhere, i.e.  .  In the case where G and D are defined by multilayer perceptrons, the entire sy"/>
          <p:cNvSpPr txBox="1"/>
          <p:nvPr>
            <p:ph type="body" idx="1"/>
          </p:nvPr>
        </p:nvSpPr>
        <p:spPr>
          <a:prstGeom prst="rect">
            <a:avLst/>
          </a:prstGeom>
        </p:spPr>
        <p:txBody>
          <a:bodyPr/>
          <a:lstStyle/>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GAN"/>
          <p:cNvSpPr txBox="1"/>
          <p:nvPr>
            <p:ph type="title"/>
          </p:nvPr>
        </p:nvSpPr>
        <p:spPr>
          <a:prstGeom prst="rect">
            <a:avLst/>
          </a:prstGeom>
        </p:spPr>
        <p:txBody>
          <a:bodyPr/>
          <a:lstStyle>
            <a:lvl1pPr>
              <a:defRPr>
                <a:solidFill>
                  <a:srgbClr val="000000"/>
                </a:solidFill>
              </a:defRPr>
            </a:lvl1pPr>
          </a:lstStyle>
          <a:p>
            <a:r>
              <a:t>GAN</a:t>
            </a:r>
          </a:p>
        </p:txBody>
      </p:sp>
      <p:sp>
        <p:nvSpPr>
          <p:cNvPr id="192" name="Theorem 1. The global minimum of the virtual training criterion   is achieved if and only if  . At that point,   achieves the value  . (  )…"/>
          <p:cNvSpPr txBox="1"/>
          <p:nvPr>
            <p:ph type="body" idx="1"/>
          </p:nvPr>
        </p:nvSpPr>
        <p:spPr>
          <a:prstGeom prst="rect">
            <a:avLst/>
          </a:prstGeom>
        </p:spPr>
        <p:txBody>
          <a:bodyPr/>
          <a:lstStyle/>
          <a:p>
            <a:pPr marL="554990" indent="-554990" defTabSz="751205">
              <a:spcBef>
                <a:spcPts val="3000"/>
              </a:spcBef>
              <a:defRPr sz="4550"/>
            </a:pPr>
            <a:br/>
            <a:endParaRPr sz="50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AN"/>
          <p:cNvSpPr txBox="1"/>
          <p:nvPr>
            <p:ph type="title"/>
          </p:nvPr>
        </p:nvSpPr>
        <p:spPr>
          <a:prstGeom prst="rect">
            <a:avLst/>
          </a:prstGeom>
        </p:spPr>
        <p:txBody>
          <a:bodyPr/>
          <a:lstStyle>
            <a:lvl1pPr>
              <a:defRPr>
                <a:solidFill>
                  <a:srgbClr val="000000"/>
                </a:solidFill>
              </a:defRPr>
            </a:lvl1pPr>
          </a:lstStyle>
          <a:p>
            <a:r>
              <a:t>GAN</a:t>
            </a:r>
          </a:p>
        </p:txBody>
      </p:sp>
      <p:sp>
        <p:nvSpPr>
          <p:cNvPr id="196" name="Here is some part of the code where we uesed a basic GAN model to generate handwritten numerical pictures similar to the ones in the training set MNIST. Through training, the generator learns to make increasingly realistic digital images, while the discr"/>
          <p:cNvSpPr txBox="1"/>
          <p:nvPr>
            <p:ph type="body" sz="half" idx="1"/>
          </p:nvPr>
        </p:nvSpPr>
        <p:spPr>
          <a:xfrm>
            <a:off x="15202634" y="3695700"/>
            <a:ext cx="8228866" cy="8572500"/>
          </a:xfrm>
          <a:prstGeom prst="rect">
            <a:avLst/>
          </a:prstGeom>
        </p:spPr>
        <p:txBody>
          <a:bodyPr/>
          <a:lstStyle>
            <a:lvl1pPr marL="518160" indent="-518160" defTabSz="701675">
              <a:spcBef>
                <a:spcPts val="2800"/>
              </a:spcBef>
              <a:defRPr sz="4250"/>
            </a:lvl1pPr>
          </a:lstStyle>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HANKS!"/>
          <p:cNvSpPr txBox="1"/>
          <p:nvPr>
            <p:ph type="title"/>
          </p:nvPr>
        </p:nvSpPr>
        <p:spPr>
          <a:xfrm>
            <a:off x="3106930" y="3747489"/>
            <a:ext cx="18170140" cy="6221023"/>
          </a:xfrm>
          <a:prstGeom prst="rect">
            <a:avLst/>
          </a:prstGeom>
        </p:spPr>
        <p:txBody>
          <a:bodyPr/>
          <a:lstStyle>
            <a:lvl1pPr>
              <a:defRPr sz="13200">
                <a:solidFill>
                  <a:srgbClr val="000000"/>
                </a:solidFill>
                <a:latin typeface="Bodoni SvtyTwo ITC TT-Bold"/>
                <a:ea typeface="Bodoni SvtyTwo ITC TT-Bold"/>
                <a:cs typeface="Bodoni SvtyTwo ITC TT-Bold"/>
                <a:sym typeface="Bodoni SvtyTwo ITC TT-Bold"/>
              </a:defRPr>
            </a:lvl1p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ontent"/>
          <p:cNvSpPr txBox="1"/>
          <p:nvPr>
            <p:ph type="title"/>
          </p:nvPr>
        </p:nvSpPr>
        <p:spPr>
          <a:prstGeom prst="rect">
            <a:avLst/>
          </a:prstGeom>
        </p:spPr>
        <p:txBody>
          <a:bodyPr/>
          <a:lstStyle>
            <a:lvl1pPr>
              <a:defRPr>
                <a:solidFill>
                  <a:srgbClr val="000000"/>
                </a:solidFill>
              </a:defRPr>
            </a:lvl1pPr>
          </a:lstStyle>
          <a:p>
            <a:r>
              <a:t>Content</a:t>
            </a:r>
          </a:p>
        </p:txBody>
      </p:sp>
      <p:sp>
        <p:nvSpPr>
          <p:cNvPr id="163" name="§ 1. A Survey of Image Synthesis Methods for Visual Machine Learning…"/>
          <p:cNvSpPr txBox="1"/>
          <p:nvPr>
            <p:ph type="body" idx="1"/>
          </p:nvPr>
        </p:nvSpPr>
        <p:spPr>
          <a:prstGeom prst="rect">
            <a:avLst/>
          </a:prstGeom>
        </p:spPr>
        <p:txBody>
          <a:bodyPr/>
          <a:lstStyle/>
          <a:p>
            <a:pPr>
              <a:defRPr sz="5200" b="1"/>
            </a:pPr>
            <a:r>
              <a:t>§ 1. </a:t>
            </a:r>
            <a:r>
              <a:rPr lang="en-US"/>
              <a:t>A </a:t>
            </a:r>
            <a:r>
              <a:rPr lang="en-US">
                <a:sym typeface="+mn-ea"/>
              </a:rPr>
              <a:t>Review</a:t>
            </a:r>
            <a:r>
              <a:rPr lang="en-US"/>
              <a:t> at Generative Adversarial Nets(GAN)</a:t>
            </a:r>
          </a:p>
          <a:p>
            <a:pPr>
              <a:defRPr sz="5200" b="1"/>
            </a:pPr>
          </a:p>
          <a:p>
            <a:pPr>
              <a:defRPr sz="5200" b="1"/>
            </a:pPr>
            <a:r>
              <a:t>§ 2. </a:t>
            </a:r>
            <a:r>
              <a:rPr lang="en-US">
                <a:sym typeface="+mn-ea"/>
              </a:rPr>
              <a:t>AI Generated Image Detection</a:t>
            </a:r>
            <a:endParaRPr b="0"/>
          </a:p>
          <a:p>
            <a:pPr>
              <a:defRPr sz="5200" b="1"/>
            </a:pPr>
          </a:p>
          <a:p>
            <a:pPr>
              <a:defRPr sz="5200" b="1"/>
            </a:pPr>
            <a:r>
              <a:t>§ 3. </a:t>
            </a:r>
            <a:r>
              <a:rPr lang="en-US" b="0">
                <a:sym typeface="+mn-ea"/>
              </a:rPr>
              <a:t>Inpainting </a:t>
            </a:r>
            <a:endParaRPr b="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A Survey of Image Synthesis Methods for Visual Machine Learning"/>
          <p:cNvSpPr txBox="1"/>
          <p:nvPr>
            <p:ph type="title"/>
          </p:nvPr>
        </p:nvSpPr>
        <p:spPr>
          <a:prstGeom prst="rect">
            <a:avLst/>
          </a:prstGeom>
        </p:spPr>
        <p:txBody>
          <a:bodyPr/>
          <a:lstStyle/>
          <a:p>
            <a:pPr marL="609600" indent="-609600" algn="ctr">
              <a:lnSpc>
                <a:spcPct val="100000"/>
              </a:lnSpc>
              <a:spcBef>
                <a:spcPts val="3400"/>
              </a:spcBef>
              <a:buClr>
                <a:srgbClr val="929292"/>
              </a:buClr>
              <a:buSzPct val="60000"/>
              <a:buFont typeface="Zapf Dingbats"/>
              <a:buChar char="❖"/>
              <a:defRPr sz="5200" b="1">
                <a:solidFill>
                  <a:srgbClr val="414141"/>
                </a:solidFill>
                <a:latin typeface="Palatino"/>
                <a:ea typeface="Palatino"/>
                <a:cs typeface="Palatino"/>
                <a:sym typeface="Palatino"/>
              </a:defRPr>
            </a:pPr>
            <a:r>
              <a:rPr lang="en-US">
                <a:sym typeface="+mn-ea"/>
              </a:rPr>
              <a:t>A Review at Generative Adversarial Nets(GAN)</a:t>
            </a:r>
            <a:r>
              <a:t> </a:t>
            </a:r>
          </a:p>
        </p:txBody>
      </p:sp>
      <p:pic>
        <p:nvPicPr>
          <p:cNvPr id="166" name="图像" descr="图像"/>
          <p:cNvPicPr>
            <a:picLocks noChangeAspect="1"/>
          </p:cNvPicPr>
          <p:nvPr/>
        </p:nvPicPr>
        <p:blipFill>
          <a:blip r:embed="rId1"/>
          <a:stretch>
            <a:fillRect/>
          </a:stretch>
        </p:blipFill>
        <p:spPr>
          <a:xfrm>
            <a:off x="794240" y="4137311"/>
            <a:ext cx="14227706" cy="8607091"/>
          </a:xfrm>
          <a:prstGeom prst="rect">
            <a:avLst/>
          </a:prstGeom>
          <a:ln w="12700">
            <a:miter lim="400000"/>
            <a:headEnd/>
            <a:tailEnd/>
          </a:ln>
        </p:spPr>
      </p:pic>
      <p:sp>
        <p:nvSpPr>
          <p:cNvPr id="167" name="This paper provides a comprehensive survey of image synthesis methods used in visual machine learning, categorizing them based on modeling and rendering techniques and classifying them by their application in computer vision, and assesses  their quality "/>
          <p:cNvSpPr txBox="1"/>
          <p:nvPr>
            <p:ph type="body" sz="half" idx="1"/>
          </p:nvPr>
        </p:nvSpPr>
        <p:spPr>
          <a:xfrm>
            <a:off x="15202634" y="3695700"/>
            <a:ext cx="8228866" cy="9490313"/>
          </a:xfrm>
          <a:prstGeom prst="rect">
            <a:avLst/>
          </a:prstGeom>
        </p:spPr>
        <p:txBody>
          <a:bodyPr/>
          <a:lstStyle>
            <a:lvl1pPr marL="536575" indent="-536575" defTabSz="726440">
              <a:spcBef>
                <a:spcPts val="2900"/>
              </a:spcBef>
              <a:defRPr sz="4400"/>
            </a:lvl1pPr>
          </a:lstStyle>
          <a:p>
            <a:r>
              <a:t>This paper provides a comprehensive survey of image synthesis methods used in visual machine learning, categorizing them based on modeling and rendering techniques and classifying them by their application in computer vision, and assesses  their quality and potential for training deep learning models.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n Introduction to Image Synthesis with GAN"/>
          <p:cNvSpPr txBox="1"/>
          <p:nvPr>
            <p:ph type="title"/>
          </p:nvPr>
        </p:nvSpPr>
        <p:spPr>
          <a:prstGeom prst="rect">
            <a:avLst/>
          </a:prstGeom>
        </p:spPr>
        <p:txBody>
          <a:bodyPr/>
          <a:lstStyle>
            <a:lvl1pPr marL="609600" indent="-609600" algn="l">
              <a:lnSpc>
                <a:spcPct val="100000"/>
              </a:lnSpc>
              <a:spcBef>
                <a:spcPts val="3400"/>
              </a:spcBef>
              <a:buClr>
                <a:srgbClr val="929292"/>
              </a:buClr>
              <a:buSzPct val="60000"/>
              <a:buFont typeface="Zapf Dingbats"/>
              <a:buChar char="❖"/>
              <a:defRPr sz="5200">
                <a:solidFill>
                  <a:srgbClr val="414141"/>
                </a:solidFill>
                <a:latin typeface="Palatino"/>
                <a:ea typeface="Palatino"/>
                <a:cs typeface="Palatino"/>
                <a:sym typeface="Palatino"/>
              </a:defRPr>
            </a:lvl1pPr>
          </a:lstStyle>
          <a:p>
            <a:pPr>
              <a:defRPr b="1"/>
            </a:pPr>
            <a:r>
              <a:rPr b="0"/>
              <a:t>An Introduction to Image Synthesis with GAN</a:t>
            </a:r>
            <a:endParaRPr b="0"/>
          </a:p>
        </p:txBody>
      </p:sp>
      <p:sp>
        <p:nvSpPr>
          <p:cNvPr id="170" name="This paper reviews the rapid advancements in Generative Adversarial Networks (GANs) for image synthesis, discussing various models, applications, evaluation metrics, and future research directions."/>
          <p:cNvSpPr txBox="1"/>
          <p:nvPr>
            <p:ph type="body" sz="half" idx="1"/>
          </p:nvPr>
        </p:nvSpPr>
        <p:spPr>
          <a:xfrm>
            <a:off x="15743687" y="3695700"/>
            <a:ext cx="7687813" cy="9490313"/>
          </a:xfrm>
          <a:prstGeom prst="rect">
            <a:avLst/>
          </a:prstGeom>
        </p:spPr>
        <p:txBody>
          <a:bodyPr/>
          <a:lstStyle/>
          <a:p>
            <a:r>
              <a:t>This paper reviews the rapid advancements in Generative Adversarial Networks (GANs) for image synthesis, discussing various models, applications, evaluation metrics, and future research directions.</a:t>
            </a:r>
          </a:p>
        </p:txBody>
      </p:sp>
      <p:pic>
        <p:nvPicPr>
          <p:cNvPr id="171" name="图像" descr="图像"/>
          <p:cNvPicPr>
            <a:picLocks noChangeAspect="1"/>
          </p:cNvPicPr>
          <p:nvPr/>
        </p:nvPicPr>
        <p:blipFill>
          <a:blip r:embed="rId1"/>
          <a:stretch>
            <a:fillRect/>
          </a:stretch>
        </p:blipFill>
        <p:spPr>
          <a:xfrm>
            <a:off x="228421" y="4646984"/>
            <a:ext cx="15475568" cy="6682632"/>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AN"/>
          <p:cNvSpPr txBox="1"/>
          <p:nvPr>
            <p:ph type="title"/>
          </p:nvPr>
        </p:nvSpPr>
        <p:spPr>
          <a:prstGeom prst="rect">
            <a:avLst/>
          </a:prstGeom>
        </p:spPr>
        <p:txBody>
          <a:bodyPr/>
          <a:lstStyle>
            <a:lvl1pPr>
              <a:defRPr>
                <a:solidFill>
                  <a:srgbClr val="000000"/>
                </a:solidFill>
              </a:defRPr>
            </a:lvl1pPr>
          </a:lstStyle>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GAN"/>
          <p:cNvSpPr txBox="1"/>
          <p:nvPr>
            <p:ph type="title"/>
          </p:nvPr>
        </p:nvSpPr>
        <p:spPr>
          <a:prstGeom prst="rect">
            <a:avLst/>
          </a:prstGeom>
        </p:spPr>
        <p:txBody>
          <a:bodyPr/>
          <a:lstStyle>
            <a:lvl1pPr>
              <a:defRPr>
                <a:solidFill>
                  <a:srgbClr val="000000"/>
                </a:solidFill>
              </a:defRPr>
            </a:lvl1pPr>
          </a:lstStyle>
          <a:p>
            <a:r>
              <a:t>GAN</a:t>
            </a:r>
          </a:p>
        </p:txBody>
      </p:sp>
      <p:sp>
        <p:nvSpPr>
          <p:cNvPr id="177" name="GAN is a framework for estimating generative models via an adversarial process, in which we train two models: a generative model G that captures the data distribution, and a discriminative model D that estimates the probability that a sample came from th"/>
          <p:cNvSpPr txBox="1"/>
          <p:nvPr>
            <p:ph type="body" idx="1"/>
          </p:nvPr>
        </p:nvSpPr>
        <p:spPr>
          <a:prstGeom prst="rect">
            <a:avLst/>
          </a:prstGeom>
        </p:spPr>
        <p:txBody>
          <a:bodyPr/>
          <a:lstStyle/>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GAN"/>
          <p:cNvSpPr txBox="1"/>
          <p:nvPr>
            <p:ph type="title"/>
          </p:nvPr>
        </p:nvSpPr>
        <p:spPr>
          <a:prstGeom prst="rect">
            <a:avLst/>
          </a:prstGeom>
        </p:spPr>
        <p:txBody>
          <a:bodyPr/>
          <a:lstStyle>
            <a:lvl1pPr>
              <a:defRPr>
                <a:solidFill>
                  <a:srgbClr val="000000"/>
                </a:solidFill>
              </a:defRPr>
            </a:lvl1pPr>
          </a:lstStyle>
          <a:p>
            <a:r>
              <a:t>GAN</a:t>
            </a:r>
          </a:p>
        </p:txBody>
      </p:sp>
      <p:sp>
        <p:nvSpPr>
          <p:cNvPr id="181" name="D and G play the following two-player minimax game with value function  :…"/>
          <p:cNvSpPr txBox="1"/>
          <p:nvPr>
            <p:ph type="body" sz="half" idx="1"/>
          </p:nvPr>
        </p:nvSpPr>
        <p:spPr>
          <a:xfrm>
            <a:off x="952500" y="3164225"/>
            <a:ext cx="22479000" cy="3463369"/>
          </a:xfrm>
          <a:prstGeom prst="rect">
            <a:avLst/>
          </a:prstGeom>
        </p:spPr>
        <p:txBody>
          <a:bodyPr/>
          <a:lstStyle/>
          <a:p>
            <a:pPr marL="499745" indent="-499745" defTabSz="676910">
              <a:spcBef>
                <a:spcPts val="2700"/>
              </a:spcBef>
              <a:defRPr sz="4100"/>
            </a:pPr>
            <a:endParaRPr sz="50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AN"/>
          <p:cNvSpPr txBox="1"/>
          <p:nvPr>
            <p:ph type="title"/>
          </p:nvPr>
        </p:nvSpPr>
        <p:spPr>
          <a:prstGeom prst="rect">
            <a:avLst/>
          </a:prstGeom>
        </p:spPr>
        <p:txBody>
          <a:bodyPr/>
          <a:lstStyle>
            <a:lvl1pPr>
              <a:defRPr>
                <a:solidFill>
                  <a:srgbClr val="000000"/>
                </a:solidFill>
              </a:defRPr>
            </a:lvl1pPr>
          </a:lstStyle>
          <a:p>
            <a:r>
              <a:t>GAN</a:t>
            </a:r>
          </a:p>
        </p:txBody>
      </p:sp>
      <p:sp>
        <p:nvSpPr>
          <p:cNvPr id="184" name="This process is like when we want to make some fake money, and the police wants to identify it ,  the fake money we make is g， the police officer is D， if our money is telled by the police we update our process, if not, we keep it, then in the continuous"/>
          <p:cNvSpPr txBox="1"/>
          <p:nvPr>
            <p:ph type="body" idx="1"/>
          </p:nvPr>
        </p:nvSpPr>
        <p:spPr>
          <a:xfrm>
            <a:off x="2580630" y="3697625"/>
            <a:ext cx="19222740" cy="7687508"/>
          </a:xfrm>
          <a:prstGeom prst="rect">
            <a:avLst/>
          </a:prstGeom>
        </p:spPr>
        <p:txBody>
          <a:bodyPr/>
          <a:lstStyle/>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AN"/>
          <p:cNvSpPr txBox="1"/>
          <p:nvPr>
            <p:ph type="title"/>
          </p:nvPr>
        </p:nvSpPr>
        <p:spPr>
          <a:prstGeom prst="rect">
            <a:avLst/>
          </a:prstGeom>
        </p:spPr>
        <p:txBody>
          <a:bodyPr>
            <a:normAutofit fontScale="90000"/>
          </a:bodyPr>
          <a:lstStyle>
            <a:lvl1pPr>
              <a:defRPr>
                <a:solidFill>
                  <a:srgbClr val="000000"/>
                </a:solidFill>
              </a:defRPr>
            </a:lvl1pPr>
          </a:lstStyle>
          <a:p>
            <a:r>
              <a:rPr lang="en-US"/>
              <a:t>GAN</a:t>
            </a:r>
            <a:endParaRPr lang="en-US"/>
          </a:p>
        </p:txBody>
      </p:sp>
    </p:spTree>
  </p:cSld>
  <p:clrMapOvr>
    <a:masterClrMapping/>
  </p:clrMapOvr>
  <p:transition spd="med"/>
</p:sld>
</file>

<file path=ppt/tags/tag1.xml><?xml version="1.0" encoding="utf-8"?>
<p:tagLst xmlns:p="http://schemas.openxmlformats.org/presentationml/2006/main">
  <p:tag name="commondata" val="eyJoZGlkIjoiMmY2YWE2NWZlMGNjNzg1YmY0NmI2YTkxODY3NDZjZDMifQ=="/>
</p:tagLst>
</file>

<file path=ppt/theme/_rels/theme1.xml.rels><?xml version="1.0" encoding="UTF-8" standalone="yes"?>
<Relationships xmlns="http://schemas.openxmlformats.org/package/2006/relationships"><Relationship Id="rId1" Type="http://schemas.openxmlformats.org/officeDocument/2006/relationships/image" Target="../media/image2.pn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414141"/>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414141"/>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defRPr kumimoji="0" sz="50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Words>
  <Application>WPS 演示</Application>
  <PresentationFormat/>
  <Paragraphs>41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Palatino</vt:lpstr>
      <vt:lpstr>Palatino Linotype</vt:lpstr>
      <vt:lpstr>Helvetica</vt:lpstr>
      <vt:lpstr>Bodoni SvtyTwo ITC TT-Book</vt:lpstr>
      <vt:lpstr>Segoe Print</vt:lpstr>
      <vt:lpstr>Zapf Dingbats</vt:lpstr>
      <vt:lpstr>Helvetica Neue</vt:lpstr>
      <vt:lpstr>Bodoni SvtyTwo ITC TT-Bold</vt:lpstr>
      <vt:lpstr>Cambria Math</vt:lpstr>
      <vt:lpstr>微软雅黑</vt:lpstr>
      <vt:lpstr>Arial Unicode MS</vt:lpstr>
      <vt:lpstr>Bodoni SvtyTwo ITC TT-Book</vt:lpstr>
      <vt:lpstr>New_Template4</vt:lpstr>
      <vt:lpstr>Weekly Presentation of  Research Team 1</vt:lpstr>
      <vt:lpstr>Content</vt:lpstr>
      <vt:lpstr>A Survey of Image Synthesis Methods for Visual Machine Learning </vt:lpstr>
      <vt:lpstr>An Introduction to Image Synthesis with GAN</vt:lpstr>
      <vt:lpstr>GAN</vt:lpstr>
      <vt:lpstr>GAN</vt:lpstr>
      <vt:lpstr>GAN</vt:lpstr>
      <vt:lpstr>GAN</vt:lpstr>
      <vt:lpstr>GAN</vt:lpstr>
      <vt:lpstr>GAN</vt:lpstr>
      <vt:lpstr>GAN</vt:lpstr>
      <vt:lpstr>GAN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Presentation of  Research Team 1</dc:title>
  <dc:creator/>
  <cp:lastModifiedBy>Perseverance And Aspirations</cp:lastModifiedBy>
  <cp:revision>6</cp:revision>
  <dcterms:created xsi:type="dcterms:W3CDTF">2024-05-09T01:49:14Z</dcterms:created>
  <dcterms:modified xsi:type="dcterms:W3CDTF">2024-05-09T02:12:57Z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984F8C3CDA204F1DB0E052F9C80CDB5B_12</vt:lpwstr>
  </property>
  <property fmtid="{D5CDD505-2E9C-101B-9397-08002B2CF9AE}" pid="3" name="KSOProductBuildVer">
    <vt:lpwstr>2052-12.1.0.16729</vt:lpwstr>
  </property>
</Properties>
</file>