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A938-B2DA-4B21-A9DA-26E16AE3C2D9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8D450-1AC8-4C1D-A3FF-A41D4527F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1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大家好，谈论到容器技术，首先我们要看向这瓶水，平常我们叫他瓶装水，但是现在嘛，既然我们在谈论容器技术，所以，我们应当叫他，装水的容器。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这就是我们即将要讨论的东西，他不是一个高高在上的技术，他只是一种理念。我们可以把他想象为一个的瓶子，他是我们宏观世界的容器，当然我们也可以抽象一点，以几何的方式表述，它是空间内的一个子空间，一个具有相同法则和属性的子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0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但是，这种抽象是一种极为简化的表述方式，准确一点，容器应当具有良好的封装，即容器应当封闭但不完全封闭。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容器的封闭性在于其内部的的封闭，其内部的交互对于外部来说应当是不可知的。仍旧用那瓶水举例，现在，这个容器里面的液体在晃动，内部水分子在交互，但由于我们把瓶口拧的很好，他并不会撒出来。这就是容器的封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但是，如果容器被完全封闭了，他应当是不可知的，但是我们仍旧可以看到水的晃动，仍旧可以通过摇晃的方式使容器内的分子交互。这就是容器的不完全封闭，外界应该可以向容器输入一部分信息或者操作，使得容器返回一定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0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进而，我们开始谈论上述理念的体现。</a:t>
            </a: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cpp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&lt;vector&gt; class namespace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作为一种理念，容器在我们过去的学习中以数据结构的方式体现，在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语言中，或许我们可以使用结构体、指向函数的指针等等被我们戏称为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语言黑魔法的方式实现类似于容器的封装结构，但是我个人更喜欢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cpp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的风格，以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OOP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，面向对象的方式方法实现其封装，通过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class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关键字显式声明容器类型，通过语句显式创造容器，通过类函数定义容器内、同种容器之间、或许我们们可以称为容器群之间的交互。同样的，在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cpp11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标准引入了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STL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标准模板库，提供了以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&lt;vector&gt;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关键字为基础的动态可变空间容器，同时提供了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chain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tree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等标准模板容器，让这个语言的使用更加简易。以及更进一步的，以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namespace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关键字为代表的名称空间划分技术，它将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cpp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标准名称空间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std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与用户自定义名称空间隔离，可以简单的通过切换名称空间的方式避免函数名称重叠等严峻问题，使得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cpp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在工程项目开发上更加稳定。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HTML &lt;div&gt;&lt;div/&gt;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另一方面，作为富文本标记语言的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提供了以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&lt;div&gt;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为代表的大量的容器级标签，作为标记性语言，容器起到了较为本质的作用，即圈定空间。容器级标签内可容纳任何一种另外的标签，甚至包括其自身。简单而言，容器级标签在内部创造了另一片支持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全部语法的空间，起到明确的划分空间和隔离不同代码块的作用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0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虚拟机类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当我们把算力作为空间，把宿主机作为空间，虚拟机也就可以作为一种类似于容器的东西运行于宿主机上，它将算力、内存、储存作为空间，划分出了一片位置，隔离于宿主机系统上运行，通过网络进行访问。这是一种古老的工业方案，那个时代大量公司使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VMware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公司所提供的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ESXJ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集群作为算力平台，隔离服务、数据库等内容。当然也是一种现代的方案，微软在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Win11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上使用这种技术，他们使用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hyperVM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nt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内核作为基础，将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Win11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作为一个实例部署在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hyperVM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上，可同时在上面运行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WSL(Windows System for Linux),WSA(Windows System for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Andriod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等等特殊系统，使本不兼容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系统的应用在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设备上运行，甚至有极为先进的储存空间共享技术，可以在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文件目录下直接删读查改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目录下的内容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Helvetica Neue"/>
              </a:rPr>
              <a:t>LXC (Linux Containers)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而容器这个具体技术的引入是自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LXC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开始的，它是一种于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2008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年推出的轻量化的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虚拟环境平台，通过名称空间和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内核的控制组功能实现对于不同进程的隔离，在这个概念下，容器与虚拟机一样划分了算力，但是隔离了不同的进程，同时为所有容器提供了一致的外部应用程序依赖环境。</a:t>
            </a:r>
          </a:p>
          <a:p>
            <a:pPr algn="l"/>
            <a:r>
              <a:rPr lang="en-US" altLang="zh-CN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Helvetica Neue"/>
              </a:rPr>
              <a:t>docker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而后出现的是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，一个更加强大的容器平台，同时也是目前最流行的容器平台之一，它以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dockerd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程序作为守护进程，以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containerd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作为运行时，提供比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LXC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更加全面的容器服务，包括容器的克隆与上传等等，通过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，我们可以便捷的部署容器，运行容器，暂停容器等等，举例来说，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使互不干扰的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发行版之间的迁移成为可能。</a:t>
            </a:r>
          </a:p>
          <a:p>
            <a:pPr algn="l"/>
            <a:r>
              <a:rPr lang="en-US" altLang="zh-CN" b="1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Helvetica Neue"/>
              </a:rPr>
              <a:t>kubernetes</a:t>
            </a:r>
            <a:endParaRPr lang="en-US" altLang="zh-CN" b="1" i="0" dirty="0">
              <a:solidFill>
                <a:srgbClr val="5C5C5C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容器理念从语言风格变为软件功能，最终变为了系统级。如同屠龙者终将成为恶龙，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应运而生。业界通称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k8s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，这个简称源于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间有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个字母。因其功能过于复杂有其分支，简化版的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k3s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k5s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，当然也有其繁化版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k9s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，一个管理界面。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k8s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提供一套完整的集群结构，将容器部署在集群之上，支持从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拆分的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containerd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等多种运行平台。现在这种集群被广泛运用于互联网服务上，它使得服务器的崩溃从服务停摆变为服务卡顿，使得内存溢出变为重启清零等等。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而这，就是容器的概述，我完事喽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8D450-1AC8-4C1D-A3FF-A41D4527F0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5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>
              <a:lnSpc>
                <a:spcPct val="90000"/>
              </a:lnSpc>
            </a:pPr>
            <a:r>
              <a:rPr lang="zh-CN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容器技术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 rtl="0">
              <a:lnSpc>
                <a:spcPct val="90000"/>
              </a:lnSpc>
            </a:pPr>
            <a:r>
              <a:rPr lang="en-US" altLang="zh-CN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 </a:t>
            </a:r>
            <a:r>
              <a:rPr lang="zh-CN" alt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一种封装与隔离的理念</a:t>
            </a:r>
            <a:endParaRPr lang="en-US" altLang="zh-CN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r" rtl="0">
              <a:lnSpc>
                <a:spcPct val="90000"/>
              </a:lnSpc>
            </a:pPr>
            <a:r>
              <a:rPr lang="zh-CN" alt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演讲：王一杭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84EF79-06A0-939A-36DB-345E5901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C6479-2086-6DC1-FC05-B6AC91D4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容器与一瓶水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evian依雲天然礦泉水玻璃瓶(330mlx20入) | 進口礦泉水| Yahoo奇摩購物中心">
            <a:extLst>
              <a:ext uri="{FF2B5EF4-FFF2-40B4-BE49-F238E27FC236}">
                <a16:creationId xmlns:a16="http://schemas.microsoft.com/office/drawing/2014/main" id="{A9AFE1EC-7F57-836B-1620-31612619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318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阐述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+mn-lt"/>
                <a:ea typeface="+mn-ea"/>
                <a:cs typeface="+mn-cs"/>
              </a:rPr>
              <a:t>封装：封闭但不是完全封闭</a:t>
            </a:r>
            <a:endParaRPr lang="en-US" altLang="zh-CN" sz="2200">
              <a:latin typeface="+mn-lt"/>
              <a:ea typeface="+mn-ea"/>
              <a:cs typeface="+mn-cs"/>
            </a:endParaRP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+mn-lt"/>
                <a:ea typeface="+mn-ea"/>
                <a:cs typeface="+mn-cs"/>
              </a:rPr>
              <a:t>内部的封闭：内部交互对于外不可知</a:t>
            </a:r>
            <a:endParaRPr lang="en-US" altLang="zh-CN" sz="22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2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+mn-lt"/>
                <a:ea typeface="+mn-ea"/>
                <a:cs typeface="+mn-cs"/>
              </a:rPr>
              <a:t>不完全封闭：外界可输入，可得到输出</a:t>
            </a:r>
            <a:endParaRPr lang="zh-CN" altLang="en-US" sz="2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体现</a:t>
            </a:r>
            <a:r>
              <a:rPr lang="en-US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·</a:t>
            </a:r>
            <a:r>
              <a:rPr lang="zh-CN" alt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语言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2252870"/>
            <a:ext cx="347384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C++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class</a:t>
            </a:r>
            <a:r>
              <a:rPr lang="zh-CN" altLang="en-US" sz="1700" dirty="0">
                <a:latin typeface="+mn-lt"/>
                <a:ea typeface="+mn-ea"/>
                <a:cs typeface="+mn-cs"/>
              </a:rPr>
              <a:t>关键字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&lt;vector&gt;&lt;list&gt;</a:t>
            </a:r>
            <a:r>
              <a:rPr lang="en-US" altLang="zh-CN" sz="1700" dirty="0">
                <a:latin typeface="+mn-lt"/>
                <a:ea typeface="+mn-ea"/>
                <a:cs typeface="+mn-cs"/>
              </a:rPr>
              <a:t>……</a:t>
            </a:r>
            <a:r>
              <a:rPr lang="zh-CN" altLang="en-US" sz="1700" dirty="0">
                <a:latin typeface="+mn-lt"/>
                <a:ea typeface="+mn-ea"/>
                <a:cs typeface="+mn-cs"/>
              </a:rPr>
              <a:t>容器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700" dirty="0">
                <a:latin typeface="+mn-lt"/>
                <a:ea typeface="+mn-ea"/>
                <a:cs typeface="+mn-cs"/>
              </a:rPr>
              <a:t>关键字</a:t>
            </a: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HTML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&lt;div&gt;&lt;div/&gt;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&lt;li&gt;&lt;li/&gt;list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  <a:ea typeface="+mn-ea"/>
                <a:cs typeface="+mn-cs"/>
              </a:rPr>
              <a:t>&lt;</a:t>
            </a:r>
            <a:r>
              <a:rPr lang="en-US" altLang="en-US" sz="1700" dirty="0" err="1">
                <a:latin typeface="+mn-lt"/>
                <a:ea typeface="+mn-ea"/>
                <a:cs typeface="+mn-cs"/>
              </a:rPr>
              <a:t>ol</a:t>
            </a:r>
            <a:r>
              <a:rPr lang="en-US" altLang="en-US" sz="1700" dirty="0">
                <a:latin typeface="+mn-lt"/>
                <a:ea typeface="+mn-ea"/>
                <a:cs typeface="+mn-cs"/>
              </a:rPr>
              <a:t>&gt;&lt;</a:t>
            </a:r>
            <a:r>
              <a:rPr lang="en-US" altLang="en-US" sz="1700" dirty="0" err="1">
                <a:latin typeface="+mn-lt"/>
                <a:ea typeface="+mn-ea"/>
                <a:cs typeface="+mn-cs"/>
              </a:rPr>
              <a:t>ol</a:t>
            </a:r>
            <a:r>
              <a:rPr lang="en-US" altLang="en-US" sz="1700" dirty="0">
                <a:latin typeface="+mn-lt"/>
                <a:ea typeface="+mn-ea"/>
                <a:cs typeface="+mn-cs"/>
              </a:rPr>
              <a:t>/&gt;order list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+mn-lt"/>
                <a:ea typeface="+mn-ea"/>
                <a:cs typeface="+mn-cs"/>
              </a:rPr>
              <a:t>……</a:t>
            </a:r>
            <a:endParaRPr lang="en-US" altLang="en-US" sz="1700" dirty="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D18616A-B61C-FBE0-4A70-6105027B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0" y="318012"/>
            <a:ext cx="4131643" cy="536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6E4D2C6-6A55-A42F-1179-059917471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07" b="10708"/>
          <a:stretch/>
        </p:blipFill>
        <p:spPr>
          <a:xfrm>
            <a:off x="5552302" y="633619"/>
            <a:ext cx="4131643" cy="536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57C2028-2D13-68A5-CB70-DA0658BAB7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089" b="2592"/>
          <a:stretch/>
        </p:blipFill>
        <p:spPr>
          <a:xfrm>
            <a:off x="6096000" y="1061393"/>
            <a:ext cx="4131643" cy="536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BE1A531-1359-083D-97BF-00A2985E8C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944" b="7593"/>
          <a:stretch/>
        </p:blipFill>
        <p:spPr>
          <a:xfrm>
            <a:off x="6569583" y="427773"/>
            <a:ext cx="4131643" cy="536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2" name="Rectangle 1111">
            <a:extLst>
              <a:ext uri="{FF2B5EF4-FFF2-40B4-BE49-F238E27FC236}">
                <a16:creationId xmlns:a16="http://schemas.microsoft.com/office/drawing/2014/main" id="{4E37AFD8-49EE-4E57-8DAD-71736702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6928"/>
            <a:ext cx="4572000" cy="1161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体现</a:t>
            </a:r>
            <a:r>
              <a:rPr lang="en-US" altLang="en-US" sz="3600" dirty="0">
                <a:latin typeface="+mj-lt"/>
                <a:ea typeface="+mj-ea"/>
                <a:cs typeface="+mj-cs"/>
              </a:rPr>
              <a:t>·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虚拟机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00" y="2355039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+mn-ea"/>
                <a:cs typeface="+mn-cs"/>
              </a:rPr>
              <a:t>原理：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914400" lvl="2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+mn-ea"/>
                <a:cs typeface="+mn-cs"/>
              </a:rPr>
              <a:t>划分算力，内存，储存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lt"/>
                <a:ea typeface="+mn-ea"/>
                <a:cs typeface="+mn-cs"/>
              </a:rPr>
              <a:t>应用：</a:t>
            </a:r>
          </a:p>
          <a:p>
            <a:pPr lvl="2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ESXI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集群</a:t>
            </a:r>
          </a:p>
          <a:p>
            <a:pPr lvl="2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Windows 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01A9C4-4097-14A0-07AB-9FF04230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r="42520" b="9489"/>
          <a:stretch/>
        </p:blipFill>
        <p:spPr bwMode="auto">
          <a:xfrm>
            <a:off x="3021875" y="3211417"/>
            <a:ext cx="2444878" cy="29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B7B22D-C4CD-7524-4D38-FBB78ED1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73" y="3057269"/>
            <a:ext cx="3459478" cy="2862717"/>
          </a:xfrm>
          <a:prstGeom prst="rect">
            <a:avLst/>
          </a:prstGeom>
        </p:spPr>
      </p:pic>
      <p:pic>
        <p:nvPicPr>
          <p:cNvPr id="1026" name="Picture 2" descr="VMSC示意图">
            <a:extLst>
              <a:ext uri="{FF2B5EF4-FFF2-40B4-BE49-F238E27FC236}">
                <a16:creationId xmlns:a16="http://schemas.microsoft.com/office/drawing/2014/main" id="{E95B382D-4C87-787C-EE00-F714FEE0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81" y="351610"/>
            <a:ext cx="5208923" cy="25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体现</a:t>
            </a:r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·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容器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B39AF8B-0B35-04F8-9983-A8A9664A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" y="3317259"/>
            <a:ext cx="797000" cy="7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713543A4-BAC2-F8F0-D9E4-0F70A90EF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8"/>
          <a:stretch/>
        </p:blipFill>
        <p:spPr bwMode="auto">
          <a:xfrm>
            <a:off x="307740" y="4095145"/>
            <a:ext cx="1243301" cy="70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EEF7253C-959E-CFB2-3306-9690F89A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0" y="4839195"/>
            <a:ext cx="594428" cy="57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D54A1F2-2C14-8787-8EFD-AE836B9E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44" b="1672"/>
          <a:stretch/>
        </p:blipFill>
        <p:spPr bwMode="auto">
          <a:xfrm>
            <a:off x="3922568" y="3159904"/>
            <a:ext cx="3097114" cy="319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B2BFBC5-4D40-040D-F598-082937593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3" b="1671"/>
          <a:stretch/>
        </p:blipFill>
        <p:spPr bwMode="auto">
          <a:xfrm>
            <a:off x="5325631" y="2736850"/>
            <a:ext cx="3329891" cy="319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FE697946-442B-504E-812A-E8B67A3CA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4115" r="6161" b="8392"/>
          <a:stretch/>
        </p:blipFill>
        <p:spPr bwMode="auto">
          <a:xfrm>
            <a:off x="6862583" y="2218954"/>
            <a:ext cx="4855029" cy="337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C8C394-9CFD-63BE-C01F-251410F5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36" y="3362249"/>
            <a:ext cx="2166833" cy="700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LXC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81C6CFB-A4E5-D694-3C1E-F463C4760769}"/>
              </a:ext>
            </a:extLst>
          </p:cNvPr>
          <p:cNvSpPr txBox="1">
            <a:spLocks/>
          </p:cNvSpPr>
          <p:nvPr/>
        </p:nvSpPr>
        <p:spPr>
          <a:xfrm>
            <a:off x="1598635" y="4088149"/>
            <a:ext cx="2166833" cy="70050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>
              <a:buFont typeface="微软雅黑"/>
              <a:buNone/>
            </a:pP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7B2378F-D6D0-8C66-D0B1-D2896C8AD548}"/>
              </a:ext>
            </a:extLst>
          </p:cNvPr>
          <p:cNvSpPr txBox="1">
            <a:spLocks/>
          </p:cNvSpPr>
          <p:nvPr/>
        </p:nvSpPr>
        <p:spPr>
          <a:xfrm>
            <a:off x="1598635" y="4814049"/>
            <a:ext cx="2166833" cy="70050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>
              <a:buFont typeface="微软雅黑"/>
              <a:buNone/>
            </a:pPr>
            <a:r>
              <a:rPr lang="en-US" altLang="zh-CN" dirty="0"/>
              <a:t>Kubernetes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335A7B-E19A-A5F6-8978-EF057C8F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谢谢观看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1233</Words>
  <Application>Microsoft Office PowerPoint</Application>
  <PresentationFormat>宽屏</PresentationFormat>
  <Paragraphs>57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等线</vt:lpstr>
      <vt:lpstr>微软雅黑</vt:lpstr>
      <vt:lpstr>Arial</vt:lpstr>
      <vt:lpstr>Calibri</vt:lpstr>
      <vt:lpstr>Office 主题​​</vt:lpstr>
      <vt:lpstr>容器技术</vt:lpstr>
      <vt:lpstr>引言</vt:lpstr>
      <vt:lpstr>阐述</vt:lpstr>
      <vt:lpstr>体现·语言</vt:lpstr>
      <vt:lpstr>体现·虚拟机</vt:lpstr>
      <vt:lpstr>体现·容器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</dc:title>
  <cp:lastModifiedBy>一杭 王</cp:lastModifiedBy>
  <cp:revision>3</cp:revision>
  <dcterms:modified xsi:type="dcterms:W3CDTF">2024-04-13T10:02:20Z</dcterms:modified>
</cp:coreProperties>
</file>