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15"/>
  </p:notesMasterIdLst>
  <p:sldIdLst>
    <p:sldId id="266" r:id="rId6"/>
    <p:sldId id="257" r:id="rId7"/>
    <p:sldId id="258" r:id="rId8"/>
    <p:sldId id="265" r:id="rId9"/>
    <p:sldId id="260" r:id="rId10"/>
    <p:sldId id="267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F605E-FD5F-4AA7-A75A-50252E819AC0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B9E63-848F-498C-B766-39D6986148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2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This file created specifically for Mark Mensah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B9E63-848F-498C-B766-39D6986148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5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20347-D43D-471D-B4B8-A364785CB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62" y="0"/>
            <a:ext cx="6403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637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E46-777E-4347-B9E8-D564C3E3EA6B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1B1-B7A1-4DC4-B631-3A6FBEC05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9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E46-777E-4347-B9E8-D564C3E3EA6B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1B1-B7A1-4DC4-B631-3A6FBEC05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6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E46-777E-4347-B9E8-D564C3E3EA6B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1B1-B7A1-4DC4-B631-3A6FBEC05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1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27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E46-777E-4347-B9E8-D564C3E3EA6B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1B1-B7A1-4DC4-B631-3A6FBEC05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6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E46-777E-4347-B9E8-D564C3E3EA6B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1B1-B7A1-4DC4-B631-3A6FBEC05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6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E46-777E-4347-B9E8-D564C3E3EA6B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1B1-B7A1-4DC4-B631-3A6FBEC05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6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DE46-777E-4347-B9E8-D564C3E3EA6B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1B1-B7A1-4DC4-B631-3A6FBEC05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015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647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64DE46-777E-4347-B9E8-D564C3E3EA6B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09AE1B1-B7A1-4DC4-B631-3A6FBEC055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3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                                                                                                                                                                                                                                                                                 |fW9KT7zCcU6ZCDGcfN0Sbw==|1802">
            <a:extLst>
              <a:ext uri="{FF2B5EF4-FFF2-40B4-BE49-F238E27FC236}">
                <a16:creationId xmlns:a16="http://schemas.microsoft.com/office/drawing/2014/main" id="{E034E913-5491-466D-A4A1-8716F87D7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Tuscany Now Walking Tours</a:t>
            </a:r>
          </a:p>
        </p:txBody>
      </p:sp>
      <p:sp>
        <p:nvSpPr>
          <p:cNvPr id="5" name="Subtitle 4                                                                                                                                                                                                                                                                                 |fW9KT7zCcU6ZCDGcfN0Sbw==|1802">
            <a:extLst>
              <a:ext uri="{FF2B5EF4-FFF2-40B4-BE49-F238E27FC236}">
                <a16:creationId xmlns:a16="http://schemas.microsoft.com/office/drawing/2014/main" id="{63342211-E132-42C2-9C3C-7DA6EE77B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Erica Esinam Gelly</a:t>
            </a:r>
          </a:p>
        </p:txBody>
      </p:sp>
    </p:spTree>
    <p:extLst>
      <p:ext uri="{BB962C8B-B14F-4D97-AF65-F5344CB8AC3E}">
        <p14:creationId xmlns:p14="http://schemas.microsoft.com/office/powerpoint/2010/main" val="123949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                                                                                                                                                                                                                                                                                 |fW9KT7zCcU6ZCDGcfN0Sbw==|18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Tuscany Now</a:t>
            </a:r>
          </a:p>
        </p:txBody>
      </p:sp>
      <p:pic>
        <p:nvPicPr>
          <p:cNvPr id="3" name="Content Placeholder 2" descr="A tree in a field&#10;&#10;Description automatically generated with low confidence">
            <a:extLst>
              <a:ext uri="{FF2B5EF4-FFF2-40B4-BE49-F238E27FC236}">
                <a16:creationId xmlns:a16="http://schemas.microsoft.com/office/drawing/2014/main" id="{D91EE29F-F639-67AF-9989-E5DF5CDFBB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12230"/>
            <a:ext cx="4800600" cy="3201964"/>
          </a:xfrm>
        </p:spPr>
      </p:pic>
      <p:sp>
        <p:nvSpPr>
          <p:cNvPr id="6" name="Content Placeholder 5                                                                                                                                                                                                                                                                                 |fW9KT7zCcU6ZCDGcfN0Sbw==|1802"/>
          <p:cNvSpPr>
            <a:spLocks noGrp="1"/>
          </p:cNvSpPr>
          <p:nvPr>
            <p:ph sz="half" idx="2"/>
          </p:nvPr>
        </p:nvSpPr>
        <p:spPr>
          <a:xfrm>
            <a:off x="6172200" y="2285999"/>
            <a:ext cx="5181600" cy="3890963"/>
          </a:xfrm>
        </p:spPr>
        <p:txBody>
          <a:bodyPr>
            <a:normAutofit/>
          </a:bodyPr>
          <a:lstStyle/>
          <a:p>
            <a:r>
              <a:rPr lang="en-US" dirty="0"/>
              <a:t>Family-Owned Company for 20 years</a:t>
            </a:r>
          </a:p>
          <a:p>
            <a:r>
              <a:rPr lang="en-US" dirty="0"/>
              <a:t>Unique Itineraries</a:t>
            </a:r>
          </a:p>
          <a:p>
            <a:r>
              <a:rPr lang="en-US" dirty="0"/>
              <a:t>Local Tour Guides </a:t>
            </a:r>
          </a:p>
          <a:p>
            <a:r>
              <a:rPr lang="en-US" dirty="0"/>
              <a:t>Boutique Hotels </a:t>
            </a:r>
          </a:p>
          <a:p>
            <a:r>
              <a:rPr lang="en-US" dirty="0"/>
              <a:t>Fabulous Meals</a:t>
            </a:r>
          </a:p>
          <a:p>
            <a:r>
              <a:rPr lang="en-US" dirty="0"/>
              <a:t>Cooking Classes</a:t>
            </a:r>
          </a:p>
        </p:txBody>
      </p:sp>
    </p:spTree>
    <p:extLst>
      <p:ext uri="{BB962C8B-B14F-4D97-AF65-F5344CB8AC3E}">
        <p14:creationId xmlns:p14="http://schemas.microsoft.com/office/powerpoint/2010/main" val="82442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                                                                                                                                                                                                                                                                                 |fW9KT7zCcU6ZCDGcfN0Sbw==|18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Is Good!</a:t>
            </a:r>
          </a:p>
        </p:txBody>
      </p:sp>
      <p:sp>
        <p:nvSpPr>
          <p:cNvPr id="6" name="Content Placeholder 5                                                                                                                                                                                                                                                                                 |fW9KT7zCcU6ZCDGcfN0Sbw==|1802"/>
          <p:cNvSpPr>
            <a:spLocks noGrp="1"/>
          </p:cNvSpPr>
          <p:nvPr>
            <p:ph idx="1"/>
          </p:nvPr>
        </p:nvSpPr>
        <p:spPr>
          <a:xfrm>
            <a:off x="1527048" y="1825625"/>
            <a:ext cx="8229600" cy="5029200"/>
          </a:xfrm>
        </p:spPr>
        <p:txBody>
          <a:bodyPr/>
          <a:lstStyle/>
          <a:p>
            <a:r>
              <a:rPr lang="en-US" dirty="0"/>
              <a:t>All groups contain between four and twelve travelers</a:t>
            </a:r>
          </a:p>
          <a:p>
            <a:r>
              <a:rPr lang="en-US" dirty="0"/>
              <a:t>Personalized itineraries to suit each group’s interests</a:t>
            </a:r>
          </a:p>
          <a:p>
            <a:r>
              <a:rPr lang="en-US" dirty="0"/>
              <a:t>Contact with locals—farm stays, cooking classes, art tours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8C78E-5217-4D0D-99FE-C1CA273B8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237" y="3966187"/>
            <a:ext cx="4049005" cy="26591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Sun 1">
            <a:extLst>
              <a:ext uri="{FF2B5EF4-FFF2-40B4-BE49-F238E27FC236}">
                <a16:creationId xmlns:a16="http://schemas.microsoft.com/office/drawing/2014/main" id="{93BD3020-4055-F0FD-2A4C-BD2EC7A79EA6}"/>
              </a:ext>
            </a:extLst>
          </p:cNvPr>
          <p:cNvSpPr/>
          <p:nvPr/>
        </p:nvSpPr>
        <p:spPr>
          <a:xfrm>
            <a:off x="9979570" y="1691640"/>
            <a:ext cx="1737360" cy="1737360"/>
          </a:xfrm>
          <a:prstGeom prst="su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Fun!</a:t>
            </a:r>
          </a:p>
        </p:txBody>
      </p:sp>
    </p:spTree>
    <p:extLst>
      <p:ext uri="{BB962C8B-B14F-4D97-AF65-F5344CB8AC3E}">
        <p14:creationId xmlns:p14="http://schemas.microsoft.com/office/powerpoint/2010/main" val="129666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                                                                                                                                                                                                                                                                                 |fW9KT7zCcU6ZCDGcfN0Sbw==|18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6" name="Text Placeholder 5                                                                                                                                                                                                                                                                                 |fW9KT7zCcU6ZCDGcfN0Sbw==|180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Tuscany Now operates out of Siena in Tuscany. All tours depart from and return to Siena. </a:t>
            </a:r>
          </a:p>
          <a:p>
            <a:r>
              <a:rPr lang="en-US" dirty="0"/>
              <a:t>Stay a few days in this fabulous medieval city with its wonderful art and famous Campo.</a:t>
            </a:r>
          </a:p>
        </p:txBody>
      </p:sp>
      <p:sp>
        <p:nvSpPr>
          <p:cNvPr id="5" name="Text Placeholder 4                                                                                                                                                                                                                                                                                 |fW9KT7zCcU6ZCDGcfN0Sbw==|1802">
            <a:extLst>
              <a:ext uri="{FF2B5EF4-FFF2-40B4-BE49-F238E27FC236}">
                <a16:creationId xmlns:a16="http://schemas.microsoft.com/office/drawing/2014/main" id="{209530E4-7AA3-4394-9CBE-DE3336B27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E54738-6EA1-4BB1-AA34-3FFA23CEF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451" y="985837"/>
            <a:ext cx="4572000" cy="2286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F2F34B-A88F-244F-1516-53A4EC926E74}"/>
              </a:ext>
            </a:extLst>
          </p:cNvPr>
          <p:cNvSpPr txBox="1"/>
          <p:nvPr/>
        </p:nvSpPr>
        <p:spPr>
          <a:xfrm>
            <a:off x="8361451" y="3693318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Fabulous Siena!</a:t>
            </a:r>
          </a:p>
        </p:txBody>
      </p:sp>
    </p:spTree>
    <p:extLst>
      <p:ext uri="{BB962C8B-B14F-4D97-AF65-F5344CB8AC3E}">
        <p14:creationId xmlns:p14="http://schemas.microsoft.com/office/powerpoint/2010/main" val="30630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                                                                                                                                                                                                                                                                                 |fW9KT7zCcU6ZCDGcfN0Sbw==|18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Most Popular Walks</a:t>
            </a:r>
          </a:p>
        </p:txBody>
      </p:sp>
      <p:pic>
        <p:nvPicPr>
          <p:cNvPr id="6" name="Content Placeholder 5                                                                                                                                                                                                                                                                                 |fW9KT7zCcU6ZCDGcfN0Sbw==|1802">
            <a:extLst>
              <a:ext uri="{FF2B5EF4-FFF2-40B4-BE49-F238E27FC236}">
                <a16:creationId xmlns:a16="http://schemas.microsoft.com/office/drawing/2014/main" id="{8AAC4D13-AED5-4C55-8B49-52621D3CD0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54561"/>
            <a:ext cx="4572000" cy="2798064"/>
          </a:xfrm>
        </p:spPr>
      </p:pic>
      <p:sp>
        <p:nvSpPr>
          <p:cNvPr id="7" name="Content Placeholder 6                                                                                                                                                                                                                                                                                 |fW9KT7zCcU6ZCDGcfN0Sbw==|180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Tuscany Sampler™</a:t>
            </a:r>
          </a:p>
          <a:p>
            <a:r>
              <a:rPr lang="en-US" dirty="0"/>
              <a:t>Siena to San Gimignano</a:t>
            </a:r>
          </a:p>
          <a:p>
            <a:r>
              <a:rPr lang="en-US" dirty="0"/>
              <a:t>Siena to Montalcino</a:t>
            </a:r>
          </a:p>
          <a:p>
            <a:r>
              <a:rPr lang="en-US" dirty="0"/>
              <a:t>Siena to Pienza</a:t>
            </a:r>
          </a:p>
          <a:p>
            <a:r>
              <a:rPr lang="en-US" dirty="0"/>
              <a:t>Siena to Val d’Orcia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9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                                                                                                                                                                                                        |fW9KT7zCcU6ZCDGcfN0Sbw==|1802">
            <a:extLst>
              <a:ext uri="{FF2B5EF4-FFF2-40B4-BE49-F238E27FC236}">
                <a16:creationId xmlns:a16="http://schemas.microsoft.com/office/drawing/2014/main" id="{1DBC0D6F-8DA3-47C8-B0D6-8E0384F7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Bella Toscana!</a:t>
            </a:r>
          </a:p>
        </p:txBody>
      </p:sp>
      <p:pic>
        <p:nvPicPr>
          <p:cNvPr id="4" name="Support_PPT365_2021_2b_Cypresses">
            <a:hlinkClick r:id="" action="ppaction://media"/>
            <a:extLst>
              <a:ext uri="{FF2B5EF4-FFF2-40B4-BE49-F238E27FC236}">
                <a16:creationId xmlns:a16="http://schemas.microsoft.com/office/drawing/2014/main" id="{BC724FE1-BA1F-2F71-C3D8-0599F246159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8350" y="1828800"/>
            <a:ext cx="8115300" cy="4572000"/>
          </a:xfrm>
        </p:spPr>
      </p:pic>
    </p:spTree>
    <p:extLst>
      <p:ext uri="{BB962C8B-B14F-4D97-AF65-F5344CB8AC3E}">
        <p14:creationId xmlns:p14="http://schemas.microsoft.com/office/powerpoint/2010/main" val="349604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                                                                                                                                                                                                                                                                                 |fW9KT7zCcU6ZCDGcfN0Sbw==|18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 Schedule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87D3842-39C9-7E99-89D3-754D10F0A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704208"/>
              </p:ext>
            </p:extLst>
          </p:nvPr>
        </p:nvGraphicFramePr>
        <p:xfrm>
          <a:off x="1524000" y="1828800"/>
          <a:ext cx="91439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1270894577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3369047675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1542389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81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July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53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May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July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1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May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06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46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                                                                                                                                                                                                                                                                                 |fW9KT7zCcU6ZCDGcfN0Sbw==|18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Tuscany Sampler Itinerary</a:t>
            </a:r>
          </a:p>
        </p:txBody>
      </p:sp>
      <p:graphicFrame>
        <p:nvGraphicFramePr>
          <p:cNvPr id="6" name="Content Placeholder 5                                                                                                                                                                                                                                                                                 |fW9KT7zCcU6ZCDGcfN0Sbw==|180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917574"/>
              </p:ext>
            </p:extLst>
          </p:nvPr>
        </p:nvGraphicFramePr>
        <p:xfrm>
          <a:off x="1888760" y="2286000"/>
          <a:ext cx="8919147" cy="38404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80786">
                  <a:extLst>
                    <a:ext uri="{9D8B030D-6E8A-4147-A177-3AD203B41FA5}">
                      <a16:colId xmlns:a16="http://schemas.microsoft.com/office/drawing/2014/main" val="342887078"/>
                    </a:ext>
                  </a:extLst>
                </a:gridCol>
                <a:gridCol w="5267347">
                  <a:extLst>
                    <a:ext uri="{9D8B030D-6E8A-4147-A177-3AD203B41FA5}">
                      <a16:colId xmlns:a16="http://schemas.microsoft.com/office/drawing/2014/main" val="2814437063"/>
                    </a:ext>
                  </a:extLst>
                </a:gridCol>
                <a:gridCol w="3071014">
                  <a:extLst>
                    <a:ext uri="{9D8B030D-6E8A-4147-A177-3AD203B41FA5}">
                      <a16:colId xmlns:a16="http://schemas.microsoft.com/office/drawing/2014/main" val="81088721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Activities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Accommodation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229748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Chianti walk, olive oil experience, cooking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Hotel Flora, Siena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79972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San Gimignano walk, farmhouse 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Hotel Ciara, San Gimignano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4386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Walk near Monte Amiata, farmhouse cooking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Hotel Celeste, Montalcino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7729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Bagno Vignoni and San Quirico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Hotel d’Orcia, Pienza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7953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Monticchiello walk, cheese-making farm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Hotel d’Orcia, Pienza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020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Walk near Montepulciano, farewell dinner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Hotel Flora, Siena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416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8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                                                                                                                                                                                                        |fW9KT7zCcU6ZCDGcfN0Sbw==|18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a Tour with Tuscany Now!</a:t>
            </a:r>
          </a:p>
        </p:txBody>
      </p:sp>
      <p:sp>
        <p:nvSpPr>
          <p:cNvPr id="3" name="Content Placeholder 2                                                                                                                                                                                                                                                                                 |fW9KT7zCcU6ZCDGcfN0Sbw==|180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sv-SE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sv-SE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sv-SE" dirty="0">
                <a:solidFill>
                  <a:schemeClr val="accent6">
                    <a:lumMod val="50000"/>
                  </a:schemeClr>
                </a:solidFill>
              </a:rPr>
              <a:t>US Office: (216) 555-0163</a:t>
            </a:r>
          </a:p>
          <a:p>
            <a:pPr marL="0" indent="0">
              <a:buNone/>
            </a:pPr>
            <a:r>
              <a:rPr lang="sv-SE" dirty="0">
                <a:solidFill>
                  <a:schemeClr val="accent6">
                    <a:lumMod val="50000"/>
                  </a:schemeClr>
                </a:solidFill>
              </a:rPr>
              <a:t>Siena Office: (39) 555-701-016</a:t>
            </a:r>
          </a:p>
          <a:p>
            <a:pPr marL="0" indent="0">
              <a:buNone/>
            </a:pPr>
            <a:r>
              <a:rPr lang="sv-SE" dirty="0">
                <a:solidFill>
                  <a:schemeClr val="accent6">
                    <a:lumMod val="50000"/>
                  </a:schemeClr>
                </a:solidFill>
              </a:rPr>
              <a:t>www.tuscanynow.cengage.com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207D6E-A005-4230-A884-71EB5723C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28" y="2521483"/>
            <a:ext cx="5381962" cy="347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57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2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F0A3637A-B178-45DB-85BB-AD49FABF5A8C}" vid="{89C64449-07FA-4C30-939A-E9D625E3A5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GradingEngineProps xmlns="http://tempuri.org/temp">
  <UserID>{4f4a6f7d-c2bc-4e71-9908-319c7cdd126f}</UserID>
  <AssignmentID>{4f4a6f7d-c2bc-4e71-9908-319c7cdd126f}</AssignmentID>
</GradingEngineProp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0C380CEBBF144188CD722609EA32AD" ma:contentTypeVersion="2" ma:contentTypeDescription="Create a new document." ma:contentTypeScope="" ma:versionID="081243f14877dd7cfad6db9b5a269c16">
  <xsd:schema xmlns:xsd="http://www.w3.org/2001/XMLSchema" xmlns:xs="http://www.w3.org/2001/XMLSchema" xmlns:p="http://schemas.microsoft.com/office/2006/metadata/properties" xmlns:ns3="e2303c35-f139-489e-9e88-bcd86cf2a828" targetNamespace="http://schemas.microsoft.com/office/2006/metadata/properties" ma:root="true" ma:fieldsID="584ff082c50b6a90e1b8e44e6e5a0355" ns3:_="">
    <xsd:import namespace="e2303c35-f139-489e-9e88-bcd86cf2a8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303c35-f139-489e-9e88-bcd86cf2a8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062C73-782A-41B9-A04C-245BC0904DED}">
  <ds:schemaRefs>
    <ds:schemaRef ds:uri="http://tempuri.org/temp"/>
  </ds:schemaRefs>
</ds:datastoreItem>
</file>

<file path=customXml/itemProps2.xml><?xml version="1.0" encoding="utf-8"?>
<ds:datastoreItem xmlns:ds="http://schemas.openxmlformats.org/officeDocument/2006/customXml" ds:itemID="{D4A3A603-C17B-49F6-9311-540CFC9E9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303c35-f139-489e-9e88-bcd86cf2a8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68A453-771A-4248-B79C-5D05F329409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5761BA3-750A-4D3B-8106-8DC4503287EF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www.w3.org/XML/1998/namespace"/>
    <ds:schemaRef ds:uri="e2303c35-f139-489e-9e88-bcd86cf2a828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5826</TotalTime>
  <Words>258</Words>
  <Application>Microsoft Office PowerPoint</Application>
  <PresentationFormat>Widescreen</PresentationFormat>
  <Paragraphs>68</Paragraphs>
  <Slides>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Franklin Gothic Medium</vt:lpstr>
      <vt:lpstr>Theme2</vt:lpstr>
      <vt:lpstr>Tuscany Now Walking Tours</vt:lpstr>
      <vt:lpstr>All About Tuscany Now</vt:lpstr>
      <vt:lpstr>Small Is Good!</vt:lpstr>
      <vt:lpstr>Location</vt:lpstr>
      <vt:lpstr>Our Most Popular Walks</vt:lpstr>
      <vt:lpstr>Bella Toscana!</vt:lpstr>
      <vt:lpstr>Tour Schedule</vt:lpstr>
      <vt:lpstr>Tuscany Sampler Itinerary</vt:lpstr>
      <vt:lpstr>Book a Tour with Tuscany Now!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Tuscany Now</dc:title>
  <dc:creator>Your Name</dc:creator>
  <cp:keywords>© 2020 Cengage Learning.</cp:keywords>
  <cp:lastModifiedBy>GELLY ERICA ESINAM</cp:lastModifiedBy>
  <cp:revision>2</cp:revision>
  <dcterms:created xsi:type="dcterms:W3CDTF">2015-11-03T06:54:33Z</dcterms:created>
  <dcterms:modified xsi:type="dcterms:W3CDTF">2023-03-27T11:46:48Z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0x0101004F0C380CEBBF144188CD722609EA32AD</vt:lpwstr>
  </property>
</Properties>
</file>