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256" r:id="rId5"/>
    <p:sldId id="262" r:id="rId6"/>
    <p:sldId id="257" r:id="rId7"/>
    <p:sldId id="263" r:id="rId8"/>
    <p:sldId id="264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79A50-9445-45C6-AAD1-E02BCD151134}" v="13" dt="2023-03-26T18:32:58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5600" cy="75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36EB0-C86C-4F25-B3FB-421A07A0702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3BC323-0334-465C-88D7-53AEFEBD788D}">
      <dgm:prSet/>
      <dgm:spPr/>
      <dgm:t>
        <a:bodyPr/>
        <a:lstStyle/>
        <a:p>
          <a:r>
            <a:rPr lang="en-US" dirty="0"/>
            <a:t>Offer new products to existing clients</a:t>
          </a:r>
          <a:endParaRPr lang="en-GH" dirty="0"/>
        </a:p>
      </dgm:t>
    </dgm:pt>
    <dgm:pt modelId="{7D3DAACE-AE2F-453C-8699-FC818D9F2258}" type="parTrans" cxnId="{7D4136D9-FDDB-422D-ACCB-F0A52B27FF73}">
      <dgm:prSet/>
      <dgm:spPr/>
      <dgm:t>
        <a:bodyPr/>
        <a:lstStyle/>
        <a:p>
          <a:endParaRPr lang="en-US"/>
        </a:p>
      </dgm:t>
    </dgm:pt>
    <dgm:pt modelId="{9CE47A64-C0E9-48D4-A98C-33DA2B13683E}" type="sibTrans" cxnId="{7D4136D9-FDDB-422D-ACCB-F0A52B27FF73}">
      <dgm:prSet/>
      <dgm:spPr/>
      <dgm:t>
        <a:bodyPr/>
        <a:lstStyle/>
        <a:p>
          <a:endParaRPr lang="en-US"/>
        </a:p>
      </dgm:t>
    </dgm:pt>
    <dgm:pt modelId="{30B20BD5-F75A-44A8-920C-CCE3D779877A}">
      <dgm:prSet/>
      <dgm:spPr/>
      <dgm:t>
        <a:bodyPr/>
        <a:lstStyle/>
        <a:p>
          <a:r>
            <a:rPr lang="en-US" dirty="0"/>
            <a:t>Reach out to self-insured with customized packages</a:t>
          </a:r>
          <a:endParaRPr lang="en-GH" dirty="0"/>
        </a:p>
      </dgm:t>
    </dgm:pt>
    <dgm:pt modelId="{0E762E49-3961-4506-A1DC-4747B3ACF55E}" type="parTrans" cxnId="{0CCF7DC2-4F00-4566-A490-F7450A1CE21A}">
      <dgm:prSet/>
      <dgm:spPr/>
      <dgm:t>
        <a:bodyPr/>
        <a:lstStyle/>
        <a:p>
          <a:endParaRPr lang="en-US"/>
        </a:p>
      </dgm:t>
    </dgm:pt>
    <dgm:pt modelId="{BEF1C701-C17F-4B1B-875D-23E92CB9B7D4}" type="sibTrans" cxnId="{0CCF7DC2-4F00-4566-A490-F7450A1CE21A}">
      <dgm:prSet/>
      <dgm:spPr/>
      <dgm:t>
        <a:bodyPr/>
        <a:lstStyle/>
        <a:p>
          <a:endParaRPr lang="en-US"/>
        </a:p>
      </dgm:t>
    </dgm:pt>
    <dgm:pt modelId="{876F34D4-0F8F-4E8D-B809-C6CF611EB3CF}">
      <dgm:prSet/>
      <dgm:spPr/>
      <dgm:t>
        <a:bodyPr/>
        <a:lstStyle/>
        <a:p>
          <a:r>
            <a:rPr lang="en-US" dirty="0"/>
            <a:t>Present to local organizations</a:t>
          </a:r>
          <a:endParaRPr lang="en-GH" dirty="0"/>
        </a:p>
      </dgm:t>
    </dgm:pt>
    <dgm:pt modelId="{5F8C59B4-5BD2-4177-9417-A84104492BD7}" type="parTrans" cxnId="{7486953E-30EE-4788-9C13-348A3EE88A5B}">
      <dgm:prSet/>
      <dgm:spPr/>
      <dgm:t>
        <a:bodyPr/>
        <a:lstStyle/>
        <a:p>
          <a:endParaRPr lang="en-US"/>
        </a:p>
      </dgm:t>
    </dgm:pt>
    <dgm:pt modelId="{4939378D-532F-465E-B874-086595263F1A}" type="sibTrans" cxnId="{7486953E-30EE-4788-9C13-348A3EE88A5B}">
      <dgm:prSet/>
      <dgm:spPr/>
      <dgm:t>
        <a:bodyPr/>
        <a:lstStyle/>
        <a:p>
          <a:endParaRPr lang="en-US"/>
        </a:p>
      </dgm:t>
    </dgm:pt>
    <dgm:pt modelId="{EE8A4216-F139-4C71-8297-88FEC0A3322E}" type="pres">
      <dgm:prSet presAssocID="{BC036EB0-C86C-4F25-B3FB-421A07A0702E}" presName="Name0" presStyleCnt="0">
        <dgm:presLayoutVars>
          <dgm:dir/>
          <dgm:animLvl val="lvl"/>
          <dgm:resizeHandles val="exact"/>
        </dgm:presLayoutVars>
      </dgm:prSet>
      <dgm:spPr/>
    </dgm:pt>
    <dgm:pt modelId="{C3DEDCB5-0B0A-4E88-A1D5-A2F9FA8CCA8D}" type="pres">
      <dgm:prSet presAssocID="{876F34D4-0F8F-4E8D-B809-C6CF611EB3CF}" presName="boxAndChildren" presStyleCnt="0"/>
      <dgm:spPr/>
    </dgm:pt>
    <dgm:pt modelId="{3228DF8F-33C1-4C0E-964B-16E12D4F4483}" type="pres">
      <dgm:prSet presAssocID="{876F34D4-0F8F-4E8D-B809-C6CF611EB3CF}" presName="parentTextBox" presStyleLbl="node1" presStyleIdx="0" presStyleCnt="3"/>
      <dgm:spPr/>
    </dgm:pt>
    <dgm:pt modelId="{D8EFB244-B3F3-409D-97B6-B9C10BFF096B}" type="pres">
      <dgm:prSet presAssocID="{BEF1C701-C17F-4B1B-875D-23E92CB9B7D4}" presName="sp" presStyleCnt="0"/>
      <dgm:spPr/>
    </dgm:pt>
    <dgm:pt modelId="{4DC12A98-7287-4599-B81C-085B1F66E5B6}" type="pres">
      <dgm:prSet presAssocID="{30B20BD5-F75A-44A8-920C-CCE3D779877A}" presName="arrowAndChildren" presStyleCnt="0"/>
      <dgm:spPr/>
    </dgm:pt>
    <dgm:pt modelId="{3295173B-A39B-4A1E-B8BD-D08BE7BFBE01}" type="pres">
      <dgm:prSet presAssocID="{30B20BD5-F75A-44A8-920C-CCE3D779877A}" presName="parentTextArrow" presStyleLbl="node1" presStyleIdx="1" presStyleCnt="3"/>
      <dgm:spPr/>
    </dgm:pt>
    <dgm:pt modelId="{D7241B9C-AB8E-42AB-B041-CEF37A90DDD5}" type="pres">
      <dgm:prSet presAssocID="{9CE47A64-C0E9-48D4-A98C-33DA2B13683E}" presName="sp" presStyleCnt="0"/>
      <dgm:spPr/>
    </dgm:pt>
    <dgm:pt modelId="{22A8A5AD-FD36-4B0D-9799-56880F2D1BC7}" type="pres">
      <dgm:prSet presAssocID="{E23BC323-0334-465C-88D7-53AEFEBD788D}" presName="arrowAndChildren" presStyleCnt="0"/>
      <dgm:spPr/>
    </dgm:pt>
    <dgm:pt modelId="{81A06CFC-88D8-434E-A28F-AE1DCB0D36DE}" type="pres">
      <dgm:prSet presAssocID="{E23BC323-0334-465C-88D7-53AEFEBD788D}" presName="parentTextArrow" presStyleLbl="node1" presStyleIdx="2" presStyleCnt="3"/>
      <dgm:spPr/>
    </dgm:pt>
  </dgm:ptLst>
  <dgm:cxnLst>
    <dgm:cxn modelId="{8C430033-BC0D-4B3A-A413-8FD0900A51CB}" type="presOf" srcId="{E23BC323-0334-465C-88D7-53AEFEBD788D}" destId="{81A06CFC-88D8-434E-A28F-AE1DCB0D36DE}" srcOrd="0" destOrd="0" presId="urn:microsoft.com/office/officeart/2005/8/layout/process4"/>
    <dgm:cxn modelId="{7486953E-30EE-4788-9C13-348A3EE88A5B}" srcId="{BC036EB0-C86C-4F25-B3FB-421A07A0702E}" destId="{876F34D4-0F8F-4E8D-B809-C6CF611EB3CF}" srcOrd="2" destOrd="0" parTransId="{5F8C59B4-5BD2-4177-9417-A84104492BD7}" sibTransId="{4939378D-532F-465E-B874-086595263F1A}"/>
    <dgm:cxn modelId="{E1A36198-A64E-4A92-B954-FF54FD1AFADA}" type="presOf" srcId="{876F34D4-0F8F-4E8D-B809-C6CF611EB3CF}" destId="{3228DF8F-33C1-4C0E-964B-16E12D4F4483}" srcOrd="0" destOrd="0" presId="urn:microsoft.com/office/officeart/2005/8/layout/process4"/>
    <dgm:cxn modelId="{54AC75B4-7552-4954-A362-DA0E2805F4D1}" type="presOf" srcId="{30B20BD5-F75A-44A8-920C-CCE3D779877A}" destId="{3295173B-A39B-4A1E-B8BD-D08BE7BFBE01}" srcOrd="0" destOrd="0" presId="urn:microsoft.com/office/officeart/2005/8/layout/process4"/>
    <dgm:cxn modelId="{0CCF7DC2-4F00-4566-A490-F7450A1CE21A}" srcId="{BC036EB0-C86C-4F25-B3FB-421A07A0702E}" destId="{30B20BD5-F75A-44A8-920C-CCE3D779877A}" srcOrd="1" destOrd="0" parTransId="{0E762E49-3961-4506-A1DC-4747B3ACF55E}" sibTransId="{BEF1C701-C17F-4B1B-875D-23E92CB9B7D4}"/>
    <dgm:cxn modelId="{7D4136D9-FDDB-422D-ACCB-F0A52B27FF73}" srcId="{BC036EB0-C86C-4F25-B3FB-421A07A0702E}" destId="{E23BC323-0334-465C-88D7-53AEFEBD788D}" srcOrd="0" destOrd="0" parTransId="{7D3DAACE-AE2F-453C-8699-FC818D9F2258}" sibTransId="{9CE47A64-C0E9-48D4-A98C-33DA2B13683E}"/>
    <dgm:cxn modelId="{467B2DEB-9CB3-48F4-956C-EBC2D7049436}" type="presOf" srcId="{BC036EB0-C86C-4F25-B3FB-421A07A0702E}" destId="{EE8A4216-F139-4C71-8297-88FEC0A3322E}" srcOrd="0" destOrd="0" presId="urn:microsoft.com/office/officeart/2005/8/layout/process4"/>
    <dgm:cxn modelId="{BE89B54E-038E-4068-AC23-91D7FD6619B9}" type="presParOf" srcId="{EE8A4216-F139-4C71-8297-88FEC0A3322E}" destId="{C3DEDCB5-0B0A-4E88-A1D5-A2F9FA8CCA8D}" srcOrd="0" destOrd="0" presId="urn:microsoft.com/office/officeart/2005/8/layout/process4"/>
    <dgm:cxn modelId="{2E77745B-E09D-4C6A-B69A-7978D4B39767}" type="presParOf" srcId="{C3DEDCB5-0B0A-4E88-A1D5-A2F9FA8CCA8D}" destId="{3228DF8F-33C1-4C0E-964B-16E12D4F4483}" srcOrd="0" destOrd="0" presId="urn:microsoft.com/office/officeart/2005/8/layout/process4"/>
    <dgm:cxn modelId="{0C82BE58-BA9B-43E7-A006-AA432C333DE4}" type="presParOf" srcId="{EE8A4216-F139-4C71-8297-88FEC0A3322E}" destId="{D8EFB244-B3F3-409D-97B6-B9C10BFF096B}" srcOrd="1" destOrd="0" presId="urn:microsoft.com/office/officeart/2005/8/layout/process4"/>
    <dgm:cxn modelId="{1A44F4D9-D751-4F1B-BE97-B7E737FAC55D}" type="presParOf" srcId="{EE8A4216-F139-4C71-8297-88FEC0A3322E}" destId="{4DC12A98-7287-4599-B81C-085B1F66E5B6}" srcOrd="2" destOrd="0" presId="urn:microsoft.com/office/officeart/2005/8/layout/process4"/>
    <dgm:cxn modelId="{671F3880-9E13-4EA7-BF85-10B744BA008A}" type="presParOf" srcId="{4DC12A98-7287-4599-B81C-085B1F66E5B6}" destId="{3295173B-A39B-4A1E-B8BD-D08BE7BFBE01}" srcOrd="0" destOrd="0" presId="urn:microsoft.com/office/officeart/2005/8/layout/process4"/>
    <dgm:cxn modelId="{4C534145-050D-4F77-AB96-587379736C42}" type="presParOf" srcId="{EE8A4216-F139-4C71-8297-88FEC0A3322E}" destId="{D7241B9C-AB8E-42AB-B041-CEF37A90DDD5}" srcOrd="3" destOrd="0" presId="urn:microsoft.com/office/officeart/2005/8/layout/process4"/>
    <dgm:cxn modelId="{BB052238-8960-488E-8538-9847234E961D}" type="presParOf" srcId="{EE8A4216-F139-4C71-8297-88FEC0A3322E}" destId="{22A8A5AD-FD36-4B0D-9799-56880F2D1BC7}" srcOrd="4" destOrd="0" presId="urn:microsoft.com/office/officeart/2005/8/layout/process4"/>
    <dgm:cxn modelId="{C3CCC67A-0381-476D-9EDA-43BC26DFF147}" type="presParOf" srcId="{22A8A5AD-FD36-4B0D-9799-56880F2D1BC7}" destId="{81A06CFC-88D8-434E-A28F-AE1DCB0D36D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8DF8F-33C1-4C0E-964B-16E12D4F4483}">
      <dsp:nvSpPr>
        <dsp:cNvPr id="0" name=""/>
        <dsp:cNvSpPr/>
      </dsp:nvSpPr>
      <dsp:spPr>
        <a:xfrm>
          <a:off x="0" y="3166259"/>
          <a:ext cx="9784079" cy="103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Present to local organizations</a:t>
          </a:r>
          <a:endParaRPr lang="en-GH" sz="3300" kern="1200" dirty="0"/>
        </a:p>
      </dsp:txBody>
      <dsp:txXfrm>
        <a:off x="0" y="3166259"/>
        <a:ext cx="9784079" cy="1039237"/>
      </dsp:txXfrm>
    </dsp:sp>
    <dsp:sp modelId="{3295173B-A39B-4A1E-B8BD-D08BE7BFBE01}">
      <dsp:nvSpPr>
        <dsp:cNvPr id="0" name=""/>
        <dsp:cNvSpPr/>
      </dsp:nvSpPr>
      <dsp:spPr>
        <a:xfrm rot="10800000">
          <a:off x="0" y="1583501"/>
          <a:ext cx="9784079" cy="15983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Reach out to self-insured with customized packages</a:t>
          </a:r>
          <a:endParaRPr lang="en-GH" sz="3300" kern="1200" dirty="0"/>
        </a:p>
      </dsp:txBody>
      <dsp:txXfrm rot="10800000">
        <a:off x="0" y="1583501"/>
        <a:ext cx="9784079" cy="1038557"/>
      </dsp:txXfrm>
    </dsp:sp>
    <dsp:sp modelId="{81A06CFC-88D8-434E-A28F-AE1DCB0D36DE}">
      <dsp:nvSpPr>
        <dsp:cNvPr id="0" name=""/>
        <dsp:cNvSpPr/>
      </dsp:nvSpPr>
      <dsp:spPr>
        <a:xfrm rot="10800000">
          <a:off x="0" y="743"/>
          <a:ext cx="9784079" cy="15983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Offer new products to existing clients</a:t>
          </a:r>
          <a:endParaRPr lang="en-GH" sz="3300" kern="1200" dirty="0"/>
        </a:p>
      </dsp:txBody>
      <dsp:txXfrm rot="10800000">
        <a:off x="0" y="743"/>
        <a:ext cx="9784079" cy="103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6B61-3158-4380-8509-8D986CF357F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D26D2-B105-452F-902B-1E4F277E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6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D26D2-B105-452F-902B-1E4F277ED1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4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D26D2-B105-452F-902B-1E4F277ED1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0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D26D2-B105-452F-902B-1E4F277ED1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D26D2-B105-452F-902B-1E4F277ED1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4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local organizations to consider are the Chamber of Commerce, service organizations, and professional organizations.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D26D2-B105-452F-902B-1E4F277ED1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2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D26D2-B105-452F-902B-1E4F277ED1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9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1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1434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1434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2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8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4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EC0CACA-B478-49F7-AD84-1663D710627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FE37034-FCBB-49E1-BC86-C661DE661E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1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4100-B042-415E-9D91-8BAACFC1E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New Sales Leads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9AF12-BF86-4FDF-9C66-3349E1733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Erica Esinam Gelly</a:t>
            </a:r>
          </a:p>
        </p:txBody>
      </p:sp>
    </p:spTree>
    <p:extLst>
      <p:ext uri="{BB962C8B-B14F-4D97-AF65-F5344CB8AC3E}">
        <p14:creationId xmlns:p14="http://schemas.microsoft.com/office/powerpoint/2010/main" val="167095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8673-11BC-49A3-9B43-4B2BF63F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DAE-D9B4-419F-8E49-B2931D0C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Southwest Insurance Company is growing 28% a year</a:t>
            </a:r>
          </a:p>
          <a:p>
            <a:r>
              <a:rPr lang="en-US" dirty="0"/>
              <a:t>Core products are still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Life</a:t>
            </a:r>
          </a:p>
          <a:p>
            <a:pPr lvl="1"/>
            <a:r>
              <a:rPr lang="en-US" dirty="0"/>
              <a:t>Disability</a:t>
            </a:r>
          </a:p>
          <a:p>
            <a:r>
              <a:rPr lang="en-US" dirty="0"/>
              <a:t>We now offer</a:t>
            </a:r>
          </a:p>
          <a:p>
            <a:pPr lvl="1"/>
            <a:r>
              <a:rPr lang="en-US" dirty="0"/>
              <a:t>Auto/Boat/Motorcycle/RV</a:t>
            </a:r>
          </a:p>
          <a:p>
            <a:pPr lvl="1"/>
            <a:r>
              <a:rPr lang="en-US" dirty="0"/>
              <a:t>Homeowner’s/Renter’s</a:t>
            </a:r>
          </a:p>
          <a:p>
            <a:pPr lvl="1"/>
            <a:r>
              <a:rPr lang="en-US" dirty="0"/>
              <a:t>Liability</a:t>
            </a:r>
          </a:p>
          <a:p>
            <a:pPr lvl="1"/>
            <a:r>
              <a:rPr lang="en-US" dirty="0"/>
              <a:t>Worker’s Comp</a:t>
            </a:r>
          </a:p>
        </p:txBody>
      </p:sp>
    </p:spTree>
    <p:extLst>
      <p:ext uri="{BB962C8B-B14F-4D97-AF65-F5344CB8AC3E}">
        <p14:creationId xmlns:p14="http://schemas.microsoft.com/office/powerpoint/2010/main" val="56661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8673-11BC-49A3-9B43-4B2BF63F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Your Existing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DAE-D9B4-419F-8E49-B2931D0CB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Offer our new products</a:t>
            </a:r>
          </a:p>
          <a:p>
            <a:pPr lvl="1"/>
            <a:r>
              <a:rPr lang="en-US" dirty="0"/>
              <a:t>Auto</a:t>
            </a:r>
          </a:p>
          <a:p>
            <a:pPr lvl="1"/>
            <a:r>
              <a:rPr lang="en-US" dirty="0"/>
              <a:t>Boat</a:t>
            </a:r>
          </a:p>
          <a:p>
            <a:pPr lvl="1"/>
            <a:r>
              <a:rPr lang="en-US" dirty="0"/>
              <a:t>Homeowner’s/Renter’s</a:t>
            </a:r>
          </a:p>
          <a:p>
            <a:pPr lvl="1"/>
            <a:r>
              <a:rPr lang="en-US" dirty="0"/>
              <a:t>Liability</a:t>
            </a:r>
          </a:p>
          <a:p>
            <a:pPr lvl="1"/>
            <a:r>
              <a:rPr lang="en-US" dirty="0"/>
              <a:t>Worker’s Comp</a:t>
            </a:r>
          </a:p>
          <a:p>
            <a:r>
              <a:rPr lang="en-US" dirty="0"/>
              <a:t>Offer competitive package pricing</a:t>
            </a:r>
          </a:p>
          <a:p>
            <a:r>
              <a:rPr lang="en-US" dirty="0"/>
              <a:t>Emphasize your personal connection and service</a:t>
            </a:r>
          </a:p>
        </p:txBody>
      </p:sp>
      <p:pic>
        <p:nvPicPr>
          <p:cNvPr id="6" name="Content Placeholder 5" descr="Woman on the phone at a desk in an office.">
            <a:extLst>
              <a:ext uri="{FF2B5EF4-FFF2-40B4-BE49-F238E27FC236}">
                <a16:creationId xmlns:a16="http://schemas.microsoft.com/office/drawing/2014/main" id="{98818E39-3EDD-DC0C-1DAF-427F4FF84B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974" y="1821874"/>
            <a:ext cx="5488026" cy="3657600"/>
          </a:xfrm>
        </p:spPr>
      </p:pic>
    </p:spTree>
    <p:extLst>
      <p:ext uri="{BB962C8B-B14F-4D97-AF65-F5344CB8AC3E}">
        <p14:creationId xmlns:p14="http://schemas.microsoft.com/office/powerpoint/2010/main" val="116793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598-695E-4693-A9A9-1FACF240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Packages for Self-Employed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CE8A5-C1AE-4D26-A2CB-4F7B6915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690104"/>
            <a:ext cx="5242126" cy="3527815"/>
          </a:xfrm>
        </p:spPr>
        <p:txBody>
          <a:bodyPr/>
          <a:lstStyle/>
          <a:p>
            <a:r>
              <a:rPr lang="en-US" dirty="0"/>
              <a:t>Customize our Self-Insured package for your customers</a:t>
            </a:r>
          </a:p>
          <a:p>
            <a:r>
              <a:rPr lang="en-US" dirty="0"/>
              <a:t>Research local discount possibilities</a:t>
            </a:r>
          </a:p>
          <a:p>
            <a:pPr lvl="1"/>
            <a:r>
              <a:rPr lang="en-US" dirty="0"/>
              <a:t>Reduced membership at gyms</a:t>
            </a:r>
          </a:p>
          <a:p>
            <a:pPr lvl="1"/>
            <a:r>
              <a:rPr lang="en-US" dirty="0"/>
              <a:t>Reduced membership at weight-loss groups</a:t>
            </a:r>
          </a:p>
          <a:p>
            <a:pPr lvl="1"/>
            <a:r>
              <a:rPr lang="en-US" dirty="0"/>
              <a:t>Percentage off at local farmer’s markets</a:t>
            </a:r>
          </a:p>
          <a:p>
            <a:r>
              <a:rPr lang="en-US" dirty="0"/>
              <a:t>Schedule an open house</a:t>
            </a:r>
          </a:p>
        </p:txBody>
      </p:sp>
      <p:pic>
        <p:nvPicPr>
          <p:cNvPr id="6" name="Picture 5" descr="Business people standing and chatting in a group, holding glasses of water, in an office setting.">
            <a:extLst>
              <a:ext uri="{FF2B5EF4-FFF2-40B4-BE49-F238E27FC236}">
                <a16:creationId xmlns:a16="http://schemas.microsoft.com/office/drawing/2014/main" id="{AC3C69F0-EECB-0B4D-3030-BABDBE9561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269010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72A7-293C-4E82-9B5E-8DB85D16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Organizations and Clubs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48DE-FFC2-4744-AD56-95E8970EEF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Chamber of Commerce</a:t>
            </a:r>
          </a:p>
          <a:p>
            <a:r>
              <a:rPr lang="en-US" dirty="0"/>
              <a:t>Service Organizations</a:t>
            </a:r>
          </a:p>
          <a:p>
            <a:pPr lvl="1"/>
            <a:r>
              <a:rPr lang="en-US" dirty="0"/>
              <a:t>Rotary</a:t>
            </a:r>
          </a:p>
          <a:p>
            <a:pPr lvl="1"/>
            <a:r>
              <a:rPr lang="en-US" dirty="0"/>
              <a:t>Lions</a:t>
            </a:r>
          </a:p>
          <a:p>
            <a:r>
              <a:rPr lang="en-US" dirty="0"/>
              <a:t>Professional Organizations</a:t>
            </a:r>
          </a:p>
          <a:p>
            <a:pPr lvl="1"/>
            <a:r>
              <a:rPr lang="en-US" dirty="0"/>
              <a:t>Houston CPA Society</a:t>
            </a:r>
          </a:p>
          <a:p>
            <a:pPr lvl="1"/>
            <a:r>
              <a:rPr lang="en-US" dirty="0"/>
              <a:t>Texas Society of Professional Engineers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CEC22-2A8C-3E2B-CF69-CB9C63586D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1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6B37-25EA-4615-BA50-6EC2BBAA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Success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200ECF-DFEF-839A-FDC6-20CDC3D8A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815307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405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C528-352F-4303-96A3-45F3E2AA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CC74-4086-44FA-BA10-D60415727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521526"/>
            <a:ext cx="4754880" cy="3633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Contact </a:t>
            </a:r>
            <a:r>
              <a:rPr lang="en-US" sz="2800" b="1" dirty="0"/>
              <a:t>Anthony Scorsone</a:t>
            </a:r>
            <a:br>
              <a:rPr lang="en-US" sz="2400" dirty="0"/>
            </a:br>
            <a:r>
              <a:rPr lang="en-US" sz="2400" dirty="0"/>
              <a:t>Sales Manager, Houston Office</a:t>
            </a:r>
          </a:p>
          <a:p>
            <a:pPr marL="0" indent="0">
              <a:buNone/>
            </a:pPr>
            <a:r>
              <a:rPr lang="en-US" sz="2400" dirty="0"/>
              <a:t>Email: a.scorsone@sic.example.com</a:t>
            </a:r>
          </a:p>
          <a:p>
            <a:pPr marL="0" indent="0">
              <a:buNone/>
            </a:pPr>
            <a:r>
              <a:rPr lang="en-US" sz="2400" dirty="0"/>
              <a:t>Cell: (281) 555-0187</a:t>
            </a:r>
          </a:p>
        </p:txBody>
      </p:sp>
      <p:pic>
        <p:nvPicPr>
          <p:cNvPr id="6" name="Content Placeholder 5" descr="Portrait of Anthony Scorsone">
            <a:extLst>
              <a:ext uri="{FF2B5EF4-FFF2-40B4-BE49-F238E27FC236}">
                <a16:creationId xmlns:a16="http://schemas.microsoft.com/office/drawing/2014/main" id="{4E534F2D-6A67-BF25-CBF7-9392CC9BC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9624" y="2669006"/>
            <a:ext cx="2422525" cy="321617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0657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C380CEBBF144188CD722609EA32AD" ma:contentTypeVersion="2" ma:contentTypeDescription="Create a new document." ma:contentTypeScope="" ma:versionID="081243f14877dd7cfad6db9b5a269c16">
  <xsd:schema xmlns:xsd="http://www.w3.org/2001/XMLSchema" xmlns:xs="http://www.w3.org/2001/XMLSchema" xmlns:p="http://schemas.microsoft.com/office/2006/metadata/properties" xmlns:ns3="e2303c35-f139-489e-9e88-bcd86cf2a828" targetNamespace="http://schemas.microsoft.com/office/2006/metadata/properties" ma:root="true" ma:fieldsID="584ff082c50b6a90e1b8e44e6e5a0355" ns3:_="">
    <xsd:import namespace="e2303c35-f139-489e-9e88-bcd86cf2a8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03c35-f139-489e-9e88-bcd86cf2a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AE7B3D-35A4-4FE9-B2F3-17BDDF4FC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03c35-f139-489e-9e88-bcd86cf2a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20C256-A721-4274-B395-0B29038321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96070A-E823-4E6F-A717-84068096A2AC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2303c35-f139-489e-9e88-bcd86cf2a828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326</TotalTime>
  <Words>196</Words>
  <Application>Microsoft Office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</vt:lpstr>
      <vt:lpstr>Wingdings</vt:lpstr>
      <vt:lpstr>Banded</vt:lpstr>
      <vt:lpstr>Developing New Sales Leads</vt:lpstr>
      <vt:lpstr>New Products</vt:lpstr>
      <vt:lpstr>Contact Your Existing Clients</vt:lpstr>
      <vt:lpstr>Create Custom Packages for Self-Employed</vt:lpstr>
      <vt:lpstr>Contact Organizations and Clubs</vt:lpstr>
      <vt:lpstr>Recipe for Success</vt:lpstr>
      <vt:lpstr>For More Information</vt:lpstr>
    </vt:vector>
  </TitlesOfParts>
  <Company>Southwest Insurance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Avenues</dc:title>
  <dc:creator>Anthony Scorsone;Erica Esinam Gelly</dc:creator>
  <cp:lastModifiedBy>GELLY ERICA ESINAM</cp:lastModifiedBy>
  <cp:revision>19</cp:revision>
  <cp:lastPrinted>2023-03-26T19:17:28Z</cp:lastPrinted>
  <dcterms:created xsi:type="dcterms:W3CDTF">2018-04-24T02:16:14Z</dcterms:created>
  <dcterms:modified xsi:type="dcterms:W3CDTF">2023-03-26T19:18:09Z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0x0101004F0C380CEBBF144188CD722609EA32AD</vt:lpwstr>
  </property>
</Properties>
</file>