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4b52fcd80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4b52fcd80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Terminating: means that they decide the matched packet’s fate immediately. The packet won’t be matched against any other rules</a:t>
            </a:r>
            <a:endParaRPr/>
          </a:p>
          <a:p>
            <a:pPr indent="-298450" lvl="0" marL="457200" rtl="0" algn="l">
              <a:lnSpc>
                <a:spcPct val="115000"/>
              </a:lnSpc>
              <a:spcBef>
                <a:spcPts val="0"/>
              </a:spcBef>
              <a:spcAft>
                <a:spcPts val="0"/>
              </a:spcAft>
              <a:buClr>
                <a:schemeClr val="dk1"/>
              </a:buClr>
              <a:buSzPts val="1100"/>
              <a:buChar char="●"/>
            </a:pPr>
            <a:r>
              <a:rPr lang="en"/>
              <a:t>ACCEPT: This causes iptables to accept the packet.</a:t>
            </a:r>
            <a:endParaRPr/>
          </a:p>
          <a:p>
            <a:pPr indent="-298450" lvl="0" marL="457200" rtl="0" algn="l">
              <a:lnSpc>
                <a:spcPct val="115000"/>
              </a:lnSpc>
              <a:spcBef>
                <a:spcPts val="0"/>
              </a:spcBef>
              <a:spcAft>
                <a:spcPts val="0"/>
              </a:spcAft>
              <a:buClr>
                <a:schemeClr val="dk1"/>
              </a:buClr>
              <a:buSzPts val="1100"/>
              <a:buChar char="●"/>
            </a:pPr>
            <a:r>
              <a:rPr lang="en"/>
              <a:t>DROP: iptables drops the packet. To anyone trying to connect to your system, it would appear like the system didn’t even exist.</a:t>
            </a:r>
            <a:endParaRPr/>
          </a:p>
          <a:p>
            <a:pPr indent="-298450" lvl="0" marL="457200" rtl="0" algn="l">
              <a:lnSpc>
                <a:spcPct val="115000"/>
              </a:lnSpc>
              <a:spcBef>
                <a:spcPts val="0"/>
              </a:spcBef>
              <a:spcAft>
                <a:spcPts val="0"/>
              </a:spcAft>
              <a:buClr>
                <a:schemeClr val="dk1"/>
              </a:buClr>
              <a:buSzPts val="1100"/>
              <a:buChar char="●"/>
            </a:pPr>
            <a:r>
              <a:rPr lang="en"/>
              <a:t>REJECT: iptables “rejects” the packet. It sends a “connection reset” packet in case of TCP, or a “destination host unreachable” packet in case of UDP or ICMP.</a:t>
            </a:r>
            <a:endParaRPr/>
          </a:p>
          <a:p>
            <a:pPr indent="-298450" lvl="0" marL="457200" rtl="0" algn="l">
              <a:lnSpc>
                <a:spcPct val="115000"/>
              </a:lnSpc>
              <a:spcBef>
                <a:spcPts val="0"/>
              </a:spcBef>
              <a:spcAft>
                <a:spcPts val="0"/>
              </a:spcAft>
              <a:buClr>
                <a:schemeClr val="dk1"/>
              </a:buClr>
              <a:buSzPts val="1100"/>
              <a:buChar char="●"/>
            </a:pPr>
            <a:r>
              <a:rPr lang="en"/>
              <a:t>Non-Terminating: which keep matching other rules even if a match was found</a:t>
            </a:r>
            <a:endParaRPr/>
          </a:p>
          <a:p>
            <a:pPr indent="-298450" lvl="0" marL="457200" rtl="0" algn="l">
              <a:lnSpc>
                <a:spcPct val="115000"/>
              </a:lnSpc>
              <a:spcBef>
                <a:spcPts val="0"/>
              </a:spcBef>
              <a:spcAft>
                <a:spcPts val="0"/>
              </a:spcAft>
              <a:buClr>
                <a:schemeClr val="dk1"/>
              </a:buClr>
              <a:buSzPts val="1100"/>
              <a:buChar char="●"/>
            </a:pPr>
            <a:r>
              <a:rPr lang="en"/>
              <a:t>LOG: When a matching packet is received, it logs about it in the kernel logs. However, iptables keeps matching it with rest of the rules too.</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bcf5bcc8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bcf5bcc8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Terminating: means that they decide the matched packet’s fate immediately. The packet won’t be matched against any other rules</a:t>
            </a:r>
            <a:endParaRPr/>
          </a:p>
          <a:p>
            <a:pPr indent="-298450" lvl="0" marL="457200" rtl="0" algn="l">
              <a:lnSpc>
                <a:spcPct val="115000"/>
              </a:lnSpc>
              <a:spcBef>
                <a:spcPts val="0"/>
              </a:spcBef>
              <a:spcAft>
                <a:spcPts val="0"/>
              </a:spcAft>
              <a:buClr>
                <a:schemeClr val="dk1"/>
              </a:buClr>
              <a:buSzPts val="1100"/>
              <a:buChar char="●"/>
            </a:pPr>
            <a:r>
              <a:rPr lang="en"/>
              <a:t>ACCEPT: This causes iptables to accept the packet.</a:t>
            </a:r>
            <a:endParaRPr/>
          </a:p>
          <a:p>
            <a:pPr indent="-298450" lvl="0" marL="457200" rtl="0" algn="l">
              <a:lnSpc>
                <a:spcPct val="115000"/>
              </a:lnSpc>
              <a:spcBef>
                <a:spcPts val="0"/>
              </a:spcBef>
              <a:spcAft>
                <a:spcPts val="0"/>
              </a:spcAft>
              <a:buClr>
                <a:schemeClr val="dk1"/>
              </a:buClr>
              <a:buSzPts val="1100"/>
              <a:buChar char="●"/>
            </a:pPr>
            <a:r>
              <a:rPr lang="en"/>
              <a:t>DROP: iptables drops the packet. To anyone trying to connect to your system, it would appear like the system didn’t even exist.</a:t>
            </a:r>
            <a:endParaRPr/>
          </a:p>
          <a:p>
            <a:pPr indent="-298450" lvl="0" marL="457200" rtl="0" algn="l">
              <a:lnSpc>
                <a:spcPct val="115000"/>
              </a:lnSpc>
              <a:spcBef>
                <a:spcPts val="0"/>
              </a:spcBef>
              <a:spcAft>
                <a:spcPts val="0"/>
              </a:spcAft>
              <a:buClr>
                <a:schemeClr val="dk1"/>
              </a:buClr>
              <a:buSzPts val="1100"/>
              <a:buChar char="●"/>
            </a:pPr>
            <a:r>
              <a:rPr lang="en"/>
              <a:t>REJECT: iptables “rejects” the packet. It sends a “connection reset” packet in case of TCP, or a “destination host unreachable” packet in case of UDP or ICMP.</a:t>
            </a:r>
            <a:endParaRPr/>
          </a:p>
          <a:p>
            <a:pPr indent="-298450" lvl="0" marL="457200" rtl="0" algn="l">
              <a:lnSpc>
                <a:spcPct val="115000"/>
              </a:lnSpc>
              <a:spcBef>
                <a:spcPts val="0"/>
              </a:spcBef>
              <a:spcAft>
                <a:spcPts val="0"/>
              </a:spcAft>
              <a:buClr>
                <a:schemeClr val="dk1"/>
              </a:buClr>
              <a:buSzPts val="1100"/>
              <a:buChar char="●"/>
            </a:pPr>
            <a:r>
              <a:rPr lang="en"/>
              <a:t>Non-Terminating: which keep matching other rules even if a match was found</a:t>
            </a:r>
            <a:endParaRPr/>
          </a:p>
          <a:p>
            <a:pPr indent="-298450" lvl="0" marL="457200" rtl="0" algn="l">
              <a:lnSpc>
                <a:spcPct val="115000"/>
              </a:lnSpc>
              <a:spcBef>
                <a:spcPts val="0"/>
              </a:spcBef>
              <a:spcAft>
                <a:spcPts val="0"/>
              </a:spcAft>
              <a:buClr>
                <a:schemeClr val="dk1"/>
              </a:buClr>
              <a:buSzPts val="1100"/>
              <a:buChar char="●"/>
            </a:pPr>
            <a:r>
              <a:rPr lang="en"/>
              <a:t>LOG: When a matching packet is received, it logs about it in the kernel logs. However, iptables keeps matching it with rest of the rules too.</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a87654a7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a87654a7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application</a:t>
            </a:r>
            <a:r>
              <a:rPr lang="en"/>
              <a:t>: supporting network applications</a:t>
            </a:r>
            <a:endParaRPr/>
          </a:p>
          <a:p>
            <a:pPr indent="0" lvl="0" marL="0" rtl="0" algn="l">
              <a:spcBef>
                <a:spcPts val="0"/>
              </a:spcBef>
              <a:spcAft>
                <a:spcPts val="0"/>
              </a:spcAft>
              <a:buNone/>
            </a:pPr>
            <a:r>
              <a:rPr lang="en"/>
              <a:t>FTP, SMTP, HTTP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transport</a:t>
            </a:r>
            <a:r>
              <a:rPr lang="en"/>
              <a:t>: process-process data transfer (Segmentation is here if requires)</a:t>
            </a:r>
            <a:endParaRPr/>
          </a:p>
          <a:p>
            <a:pPr indent="0" lvl="0" marL="0" rtl="0" algn="l">
              <a:spcBef>
                <a:spcPts val="0"/>
              </a:spcBef>
              <a:spcAft>
                <a:spcPts val="0"/>
              </a:spcAft>
              <a:buNone/>
            </a:pPr>
            <a:r>
              <a:rPr lang="en"/>
              <a:t>TCP, UDP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network</a:t>
            </a:r>
            <a:r>
              <a:rPr lang="en"/>
              <a:t>: routing of datagrams from source to destination</a:t>
            </a:r>
            <a:endParaRPr/>
          </a:p>
          <a:p>
            <a:pPr indent="0" lvl="0" marL="0" rtl="0" algn="l">
              <a:spcBef>
                <a:spcPts val="0"/>
              </a:spcBef>
              <a:spcAft>
                <a:spcPts val="0"/>
              </a:spcAft>
              <a:buNone/>
            </a:pPr>
            <a:r>
              <a:rPr lang="en"/>
              <a:t>IP, routing protocols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link</a:t>
            </a:r>
            <a:r>
              <a:rPr lang="en"/>
              <a:t>: data transfer between neighboring  network elements</a:t>
            </a:r>
            <a:endParaRPr/>
          </a:p>
          <a:p>
            <a:pPr indent="0" lvl="0" marL="0" rtl="0" algn="l">
              <a:spcBef>
                <a:spcPts val="0"/>
              </a:spcBef>
              <a:spcAft>
                <a:spcPts val="0"/>
              </a:spcAft>
              <a:buNone/>
            </a:pPr>
            <a:r>
              <a:rPr lang="en"/>
              <a:t>Ethernet, 802.111 (WiFi), PPP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physical</a:t>
            </a:r>
            <a:r>
              <a:rPr lang="en"/>
              <a:t>: bits “on the wire”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b="1" lang="en"/>
              <a:t>presentation</a:t>
            </a:r>
            <a:r>
              <a:rPr lang="en"/>
              <a:t>: allow applications to interpret meaning of data (Easily implemented in app layer)</a:t>
            </a:r>
            <a:endParaRPr/>
          </a:p>
          <a:p>
            <a:pPr indent="0" lvl="0" marL="0" rtl="0" algn="l">
              <a:spcBef>
                <a:spcPts val="0"/>
              </a:spcBef>
              <a:spcAft>
                <a:spcPts val="0"/>
              </a:spcAft>
              <a:buNone/>
            </a:pPr>
            <a:r>
              <a:rPr lang="en"/>
              <a:t>e.g., encryption, compression, machine-specific conventions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session</a:t>
            </a:r>
            <a:r>
              <a:rPr lang="en"/>
              <a:t>: synchronization, checkpointing, recovery of data exchange (mostly used in half-duplex links → in transport)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b509a2e5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b509a2e5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b509a2e5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4b509a2e5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b52fcd8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b52fcd8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IPtables </a:t>
            </a:r>
            <a:r>
              <a:rPr lang="en"/>
              <a:t>interact</a:t>
            </a:r>
            <a:r>
              <a:rPr lang="en"/>
              <a:t> with netfilter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b52fcd8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b52fcd8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b52fcd8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b52fcd8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rgbClr val="1B212C"/>
                </a:solidFill>
              </a:rPr>
              <a:t>The PREROUTING chain: Rules in this chain apply to packets as they just arrive on the network interface. This chain is present in the </a:t>
            </a:r>
            <a:r>
              <a:rPr i="1" lang="en">
                <a:solidFill>
                  <a:srgbClr val="1B212C"/>
                </a:solidFill>
              </a:rPr>
              <a:t>nat</a:t>
            </a:r>
            <a:r>
              <a:rPr lang="en">
                <a:solidFill>
                  <a:srgbClr val="1B212C"/>
                </a:solidFill>
              </a:rPr>
              <a:t>, </a:t>
            </a:r>
            <a:r>
              <a:rPr i="1" lang="en">
                <a:solidFill>
                  <a:srgbClr val="1B212C"/>
                </a:solidFill>
              </a:rPr>
              <a:t>mangle</a:t>
            </a:r>
            <a:r>
              <a:rPr lang="en">
                <a:solidFill>
                  <a:srgbClr val="1B212C"/>
                </a:solidFill>
              </a:rPr>
              <a:t> and </a:t>
            </a:r>
            <a:r>
              <a:rPr i="1" lang="en">
                <a:solidFill>
                  <a:srgbClr val="1B212C"/>
                </a:solidFill>
              </a:rPr>
              <a:t>raw</a:t>
            </a:r>
            <a:r>
              <a:rPr lang="en">
                <a:solidFill>
                  <a:srgbClr val="1B212C"/>
                </a:solidFill>
              </a:rPr>
              <a:t> tables.</a:t>
            </a:r>
            <a:endParaRPr>
              <a:solidFill>
                <a:srgbClr val="1B212C"/>
              </a:solidFill>
            </a:endParaRPr>
          </a:p>
          <a:p>
            <a:pPr indent="-298450" lvl="0" marL="457200" rtl="0" algn="l">
              <a:lnSpc>
                <a:spcPct val="115000"/>
              </a:lnSpc>
              <a:spcBef>
                <a:spcPts val="0"/>
              </a:spcBef>
              <a:spcAft>
                <a:spcPts val="0"/>
              </a:spcAft>
              <a:buClr>
                <a:schemeClr val="dk1"/>
              </a:buClr>
              <a:buSzPts val="1100"/>
              <a:buChar char="●"/>
            </a:pPr>
            <a:r>
              <a:rPr lang="en">
                <a:solidFill>
                  <a:srgbClr val="1B212C"/>
                </a:solidFill>
              </a:rPr>
              <a:t>The INPUT chain: Rules in this chain apply to packets just before they’re given to a local process. This chain is present in the </a:t>
            </a:r>
            <a:r>
              <a:rPr i="1" lang="en">
                <a:solidFill>
                  <a:srgbClr val="1B212C"/>
                </a:solidFill>
              </a:rPr>
              <a:t>mangle</a:t>
            </a:r>
            <a:r>
              <a:rPr lang="en">
                <a:solidFill>
                  <a:srgbClr val="1B212C"/>
                </a:solidFill>
              </a:rPr>
              <a:t> and </a:t>
            </a:r>
            <a:r>
              <a:rPr i="1" lang="en">
                <a:solidFill>
                  <a:srgbClr val="1B212C"/>
                </a:solidFill>
              </a:rPr>
              <a:t>filter</a:t>
            </a:r>
            <a:r>
              <a:rPr lang="en">
                <a:solidFill>
                  <a:srgbClr val="1B212C"/>
                </a:solidFill>
              </a:rPr>
              <a:t> tables.</a:t>
            </a:r>
            <a:endParaRPr>
              <a:solidFill>
                <a:srgbClr val="1B212C"/>
              </a:solidFill>
            </a:endParaRPr>
          </a:p>
          <a:p>
            <a:pPr indent="-298450" lvl="0" marL="457200" rtl="0" algn="l">
              <a:lnSpc>
                <a:spcPct val="115000"/>
              </a:lnSpc>
              <a:spcBef>
                <a:spcPts val="0"/>
              </a:spcBef>
              <a:spcAft>
                <a:spcPts val="0"/>
              </a:spcAft>
              <a:buClr>
                <a:schemeClr val="dk1"/>
              </a:buClr>
              <a:buSzPts val="1100"/>
              <a:buChar char="●"/>
            </a:pPr>
            <a:r>
              <a:rPr lang="en">
                <a:solidFill>
                  <a:srgbClr val="1B212C"/>
                </a:solidFill>
              </a:rPr>
              <a:t>The OUTPUT chain: The rules here apply to packets just after they’ve been produced by a process. This chain is present in the </a:t>
            </a:r>
            <a:r>
              <a:rPr i="1" lang="en">
                <a:solidFill>
                  <a:srgbClr val="1B212C"/>
                </a:solidFill>
              </a:rPr>
              <a:t>raw</a:t>
            </a:r>
            <a:r>
              <a:rPr lang="en">
                <a:solidFill>
                  <a:srgbClr val="1B212C"/>
                </a:solidFill>
              </a:rPr>
              <a:t>, </a:t>
            </a:r>
            <a:r>
              <a:rPr i="1" lang="en">
                <a:solidFill>
                  <a:srgbClr val="1B212C"/>
                </a:solidFill>
              </a:rPr>
              <a:t>mangle</a:t>
            </a:r>
            <a:r>
              <a:rPr lang="en">
                <a:solidFill>
                  <a:srgbClr val="1B212C"/>
                </a:solidFill>
              </a:rPr>
              <a:t>, nat and </a:t>
            </a:r>
            <a:r>
              <a:rPr i="1" lang="en">
                <a:solidFill>
                  <a:srgbClr val="1B212C"/>
                </a:solidFill>
              </a:rPr>
              <a:t>filter</a:t>
            </a:r>
            <a:r>
              <a:rPr lang="en">
                <a:solidFill>
                  <a:srgbClr val="1B212C"/>
                </a:solidFill>
              </a:rPr>
              <a:t> tables.</a:t>
            </a:r>
            <a:endParaRPr>
              <a:solidFill>
                <a:srgbClr val="1B212C"/>
              </a:solidFill>
            </a:endParaRPr>
          </a:p>
          <a:p>
            <a:pPr indent="-298450" lvl="0" marL="457200" rtl="0" algn="l">
              <a:lnSpc>
                <a:spcPct val="115000"/>
              </a:lnSpc>
              <a:spcBef>
                <a:spcPts val="0"/>
              </a:spcBef>
              <a:spcAft>
                <a:spcPts val="0"/>
              </a:spcAft>
              <a:buClr>
                <a:schemeClr val="dk1"/>
              </a:buClr>
              <a:buSzPts val="1100"/>
              <a:buChar char="●"/>
            </a:pPr>
            <a:r>
              <a:rPr lang="en">
                <a:solidFill>
                  <a:srgbClr val="1B212C"/>
                </a:solidFill>
              </a:rPr>
              <a:t>The FORWARD chain: The rules here apply to any packets that are routed through the current host. This chain is only present in the </a:t>
            </a:r>
            <a:r>
              <a:rPr i="1" lang="en">
                <a:solidFill>
                  <a:srgbClr val="1B212C"/>
                </a:solidFill>
              </a:rPr>
              <a:t>mangle</a:t>
            </a:r>
            <a:r>
              <a:rPr lang="en">
                <a:solidFill>
                  <a:srgbClr val="1B212C"/>
                </a:solidFill>
              </a:rPr>
              <a:t> and </a:t>
            </a:r>
            <a:r>
              <a:rPr i="1" lang="en">
                <a:solidFill>
                  <a:srgbClr val="1B212C"/>
                </a:solidFill>
              </a:rPr>
              <a:t>filter</a:t>
            </a:r>
            <a:r>
              <a:rPr lang="en">
                <a:solidFill>
                  <a:srgbClr val="1B212C"/>
                </a:solidFill>
              </a:rPr>
              <a:t> tables.</a:t>
            </a:r>
            <a:endParaRPr>
              <a:solidFill>
                <a:srgbClr val="1B212C"/>
              </a:solidFill>
            </a:endParaRPr>
          </a:p>
          <a:p>
            <a:pPr indent="-298450" lvl="0" marL="457200" rtl="0" algn="l">
              <a:lnSpc>
                <a:spcPct val="115000"/>
              </a:lnSpc>
              <a:spcBef>
                <a:spcPts val="0"/>
              </a:spcBef>
              <a:spcAft>
                <a:spcPts val="0"/>
              </a:spcAft>
              <a:buClr>
                <a:schemeClr val="dk1"/>
              </a:buClr>
              <a:buSzPts val="1100"/>
              <a:buChar char="●"/>
            </a:pPr>
            <a:r>
              <a:rPr lang="en">
                <a:solidFill>
                  <a:srgbClr val="1B212C"/>
                </a:solidFill>
              </a:rPr>
              <a:t>The POSTROUTING chain: The rules in this chain apply to packets as they just leave the network interface. This chain is present in the </a:t>
            </a:r>
            <a:r>
              <a:rPr i="1" lang="en">
                <a:solidFill>
                  <a:srgbClr val="1B212C"/>
                </a:solidFill>
              </a:rPr>
              <a:t>nat</a:t>
            </a:r>
            <a:r>
              <a:rPr lang="en">
                <a:solidFill>
                  <a:srgbClr val="1B212C"/>
                </a:solidFill>
              </a:rPr>
              <a:t> and </a:t>
            </a:r>
            <a:r>
              <a:rPr i="1" lang="en">
                <a:solidFill>
                  <a:srgbClr val="1B212C"/>
                </a:solidFill>
              </a:rPr>
              <a:t>mangle</a:t>
            </a:r>
            <a:r>
              <a:rPr lang="en">
                <a:solidFill>
                  <a:srgbClr val="1B212C"/>
                </a:solidFill>
              </a:rPr>
              <a:t> tables.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b52fcd80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b52fcd80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filter table: This is the default and perhaps the most widely used table. It is used to make decisions about whether a packet should be allowed to reach its destination.</a:t>
            </a:r>
            <a:endParaRPr/>
          </a:p>
          <a:p>
            <a:pPr indent="-298450" lvl="0" marL="457200" rtl="0" algn="l">
              <a:lnSpc>
                <a:spcPct val="115000"/>
              </a:lnSpc>
              <a:spcBef>
                <a:spcPts val="0"/>
              </a:spcBef>
              <a:spcAft>
                <a:spcPts val="0"/>
              </a:spcAft>
              <a:buClr>
                <a:schemeClr val="dk1"/>
              </a:buClr>
              <a:buSzPts val="1100"/>
              <a:buChar char="●"/>
            </a:pPr>
            <a:r>
              <a:rPr lang="en"/>
              <a:t>The mangle table: This table allows you to alter packet headers in various ways, such as changing TTL values.</a:t>
            </a:r>
            <a:endParaRPr/>
          </a:p>
          <a:p>
            <a:pPr indent="-298450" lvl="0" marL="457200" rtl="0" algn="l">
              <a:lnSpc>
                <a:spcPct val="115000"/>
              </a:lnSpc>
              <a:spcBef>
                <a:spcPts val="0"/>
              </a:spcBef>
              <a:spcAft>
                <a:spcPts val="0"/>
              </a:spcAft>
              <a:buClr>
                <a:schemeClr val="dk1"/>
              </a:buClr>
              <a:buSzPts val="1100"/>
              <a:buChar char="●"/>
            </a:pPr>
            <a:r>
              <a:rPr lang="en"/>
              <a:t>The nat table: This table allows you to route packets to different hosts on NAT (Network Address Translation) networks by changing the source and destination addresses of packets. It is often used to allow access to services that can’t be accessed directly, because they’re on a NAT network.</a:t>
            </a:r>
            <a:endParaRPr/>
          </a:p>
          <a:p>
            <a:pPr indent="-298450" lvl="0" marL="457200" rtl="0" algn="l">
              <a:lnSpc>
                <a:spcPct val="115000"/>
              </a:lnSpc>
              <a:spcBef>
                <a:spcPts val="0"/>
              </a:spcBef>
              <a:spcAft>
                <a:spcPts val="0"/>
              </a:spcAft>
              <a:buClr>
                <a:schemeClr val="dk1"/>
              </a:buClr>
              <a:buSzPts val="1100"/>
              <a:buChar char="●"/>
            </a:pPr>
            <a:r>
              <a:rPr lang="en"/>
              <a:t>The raw table: iptables is a stateful firewall, which means that packets are inspected with respect to their “state”. (For example, a packet could be part of a new connection, or it could be part of an existing connection.) The raw table allows you to work with packets before the kernel starts tracking its state. In addition, you can also exempt certain packets from the state-tracking machinery.</a:t>
            </a:r>
            <a:endParaRPr/>
          </a:p>
          <a:p>
            <a:pPr indent="-298450" lvl="0" marL="457200" rtl="0" algn="l">
              <a:lnSpc>
                <a:spcPct val="115000"/>
              </a:lnSpc>
              <a:spcBef>
                <a:spcPts val="0"/>
              </a:spcBef>
              <a:spcAft>
                <a:spcPts val="0"/>
              </a:spcAft>
              <a:buClr>
                <a:schemeClr val="dk1"/>
              </a:buClr>
              <a:buSzPts val="1100"/>
              <a:buChar char="●"/>
            </a:pPr>
            <a:r>
              <a:rPr lang="en"/>
              <a:t> </a:t>
            </a:r>
            <a:endParaRPr/>
          </a:p>
          <a:p>
            <a:pPr indent="-298450" lvl="0" marL="457200" rtl="0" algn="l">
              <a:lnSpc>
                <a:spcPct val="115000"/>
              </a:lnSpc>
              <a:spcBef>
                <a:spcPts val="0"/>
              </a:spcBef>
              <a:spcAft>
                <a:spcPts val="0"/>
              </a:spcAft>
              <a:buClr>
                <a:schemeClr val="dk1"/>
              </a:buClr>
              <a:buSzPts val="1100"/>
              <a:buChar char="●"/>
            </a:pPr>
            <a:r>
              <a:rPr lang="en"/>
              <a:t>In addition, some kernels also have a security table. It is used by SELinux to implement policies based on SELinux security contexts.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b52fcd8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b52fcd8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444746"/>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444746"/>
                </a:solidFill>
                <a:highlight>
                  <a:srgbClr val="FFFFFF"/>
                </a:highlight>
                <a:latin typeface="Roboto"/>
                <a:ea typeface="Roboto"/>
                <a:cs typeface="Roboto"/>
                <a:sym typeface="Roboto"/>
              </a:rPr>
              <a:t>Incoming packets destined for the local system: PREROUTING -&gt; INPUT</a:t>
            </a:r>
            <a:endParaRPr sz="1050">
              <a:solidFill>
                <a:srgbClr val="444746"/>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444746"/>
                </a:solidFill>
                <a:highlight>
                  <a:srgbClr val="FFFFFF"/>
                </a:highlight>
                <a:latin typeface="Roboto"/>
                <a:ea typeface="Roboto"/>
                <a:cs typeface="Roboto"/>
                <a:sym typeface="Roboto"/>
              </a:rPr>
              <a:t>Incoming packets destined to another host: PREROUTING -&gt; FORWARD -&gt; POSTROUTING</a:t>
            </a:r>
            <a:endParaRPr sz="1050">
              <a:solidFill>
                <a:srgbClr val="444746"/>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44746"/>
                </a:solidFill>
                <a:highlight>
                  <a:srgbClr val="FFFFFF"/>
                </a:highlight>
                <a:latin typeface="Roboto"/>
                <a:ea typeface="Roboto"/>
                <a:cs typeface="Roboto"/>
                <a:sym typeface="Roboto"/>
              </a:rPr>
              <a:t>Locally generated packets: OUTPUT -&gt; POSTROUTING</a:t>
            </a:r>
            <a:endParaRPr sz="1050">
              <a:solidFill>
                <a:srgbClr val="444746"/>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5" name="Google Shape;13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2"/>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3"/>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pic>
        <p:nvPicPr>
          <p:cNvPr id="44" name="Google Shape;44;p4"/>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pic>
        <p:nvPicPr>
          <p:cNvPr id="52" name="Google Shape;52;p5"/>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6"/>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7"/>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8"/>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9"/>
          <p:cNvGrpSpPr/>
          <p:nvPr/>
        </p:nvGrpSpPr>
        <p:grpSpPr>
          <a:xfrm>
            <a:off x="0" y="381001"/>
            <a:ext cx="1037850" cy="1016287"/>
            <a:chOff x="0" y="381001"/>
            <a:chExt cx="1037850" cy="1016287"/>
          </a:xfrm>
        </p:grpSpPr>
        <p:sp>
          <p:nvSpPr>
            <p:cNvPr id="100" name="Google Shape;10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 name="Google Shape;104;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9"/>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3" name="Google Shape;113;p10"/>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IPtables</a:t>
            </a:r>
            <a:endParaRPr/>
          </a:p>
        </p:txBody>
      </p:sp>
      <p:sp>
        <p:nvSpPr>
          <p:cNvPr id="276" name="Google Shape;27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Targets:</a:t>
            </a:r>
            <a:endParaRPr/>
          </a:p>
          <a:p>
            <a:pPr indent="-311150" lvl="0" marL="457200" rtl="0" algn="l">
              <a:spcBef>
                <a:spcPts val="1200"/>
              </a:spcBef>
              <a:spcAft>
                <a:spcPts val="0"/>
              </a:spcAft>
              <a:buClr>
                <a:srgbClr val="FFFFFF"/>
              </a:buClr>
              <a:buSzPts val="1300"/>
              <a:buChar char="●"/>
            </a:pPr>
            <a:r>
              <a:rPr lang="en">
                <a:solidFill>
                  <a:srgbClr val="FFFFFF"/>
                </a:solidFill>
              </a:rPr>
              <a:t>Default policy</a:t>
            </a:r>
            <a:endParaRPr>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For each chain</a:t>
            </a:r>
            <a:endParaRPr sz="1100">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Defined as a target</a:t>
            </a:r>
            <a:endParaRPr sz="1100">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Types of targets:</a:t>
            </a:r>
            <a:endParaRPr>
              <a:solidFill>
                <a:srgbClr val="FFFFFF"/>
              </a:solidFill>
            </a:endParaRPr>
          </a:p>
          <a:p>
            <a:pPr indent="-298450" lvl="0" marL="914400" rtl="0" algn="l">
              <a:spcBef>
                <a:spcPts val="0"/>
              </a:spcBef>
              <a:spcAft>
                <a:spcPts val="0"/>
              </a:spcAft>
              <a:buClr>
                <a:srgbClr val="FFFFFF"/>
              </a:buClr>
              <a:buSzPts val="1100"/>
              <a:buChar char="●"/>
            </a:pPr>
            <a:r>
              <a:rPr lang="en" sz="1100">
                <a:solidFill>
                  <a:srgbClr val="FFFFFF"/>
                </a:solidFill>
              </a:rPr>
              <a:t>Terminating</a:t>
            </a:r>
            <a:endParaRPr sz="1100">
              <a:solidFill>
                <a:srgbClr val="FFFFFF"/>
              </a:solidFill>
            </a:endParaRPr>
          </a:p>
          <a:p>
            <a:pPr indent="-298450" lvl="0" marL="1371600" rtl="0" algn="l">
              <a:spcBef>
                <a:spcPts val="0"/>
              </a:spcBef>
              <a:spcAft>
                <a:spcPts val="0"/>
              </a:spcAft>
              <a:buClr>
                <a:srgbClr val="FFFFFF"/>
              </a:buClr>
              <a:buSzPts val="1100"/>
              <a:buChar char="●"/>
            </a:pPr>
            <a:r>
              <a:rPr lang="en" sz="1100">
                <a:solidFill>
                  <a:srgbClr val="FFFFFF"/>
                </a:solidFill>
              </a:rPr>
              <a:t>ACCEPT</a:t>
            </a:r>
            <a:endParaRPr sz="1100">
              <a:solidFill>
                <a:srgbClr val="FFFFFF"/>
              </a:solidFill>
            </a:endParaRPr>
          </a:p>
          <a:p>
            <a:pPr indent="-298450" lvl="0" marL="1371600" rtl="0" algn="l">
              <a:spcBef>
                <a:spcPts val="0"/>
              </a:spcBef>
              <a:spcAft>
                <a:spcPts val="0"/>
              </a:spcAft>
              <a:buClr>
                <a:srgbClr val="FFFFFF"/>
              </a:buClr>
              <a:buSzPts val="1100"/>
              <a:buChar char="●"/>
            </a:pPr>
            <a:r>
              <a:rPr lang="en" sz="1100">
                <a:solidFill>
                  <a:srgbClr val="FFFFFF"/>
                </a:solidFill>
              </a:rPr>
              <a:t>DROP</a:t>
            </a:r>
            <a:endParaRPr sz="1100">
              <a:solidFill>
                <a:srgbClr val="FFFFFF"/>
              </a:solidFill>
            </a:endParaRPr>
          </a:p>
          <a:p>
            <a:pPr indent="-298450" lvl="0" marL="1371600" rtl="0" algn="l">
              <a:spcBef>
                <a:spcPts val="0"/>
              </a:spcBef>
              <a:spcAft>
                <a:spcPts val="0"/>
              </a:spcAft>
              <a:buClr>
                <a:srgbClr val="FFFFFF"/>
              </a:buClr>
              <a:buSzPts val="1100"/>
              <a:buChar char="●"/>
            </a:pPr>
            <a:r>
              <a:rPr lang="en" sz="1100">
                <a:solidFill>
                  <a:srgbClr val="FFFFFF"/>
                </a:solidFill>
              </a:rPr>
              <a:t>REJECT</a:t>
            </a:r>
            <a:endParaRPr sz="1100">
              <a:solidFill>
                <a:srgbClr val="FFFFFF"/>
              </a:solidFill>
            </a:endParaRPr>
          </a:p>
          <a:p>
            <a:pPr indent="-298450" lvl="0" marL="914400" rtl="0" algn="l">
              <a:spcBef>
                <a:spcPts val="0"/>
              </a:spcBef>
              <a:spcAft>
                <a:spcPts val="0"/>
              </a:spcAft>
              <a:buClr>
                <a:srgbClr val="FFFFFF"/>
              </a:buClr>
              <a:buSzPts val="1100"/>
              <a:buChar char="●"/>
            </a:pPr>
            <a:r>
              <a:rPr lang="en" sz="1100">
                <a:solidFill>
                  <a:srgbClr val="FFFFFF"/>
                </a:solidFill>
              </a:rPr>
              <a:t>Non-Terminating</a:t>
            </a:r>
            <a:endParaRPr sz="1100">
              <a:solidFill>
                <a:srgbClr val="FFFFFF"/>
              </a:solidFill>
            </a:endParaRPr>
          </a:p>
          <a:p>
            <a:pPr indent="-298450" lvl="0" marL="1371600" rtl="0" algn="l">
              <a:spcBef>
                <a:spcPts val="0"/>
              </a:spcBef>
              <a:spcAft>
                <a:spcPts val="0"/>
              </a:spcAft>
              <a:buClr>
                <a:srgbClr val="FFFFFF"/>
              </a:buClr>
              <a:buSzPts val="1100"/>
              <a:buChar char="●"/>
            </a:pPr>
            <a:r>
              <a:rPr lang="en" sz="1100">
                <a:solidFill>
                  <a:srgbClr val="FFFFFF"/>
                </a:solidFill>
              </a:rPr>
              <a:t>LOG</a:t>
            </a:r>
            <a:endParaRPr/>
          </a:p>
        </p:txBody>
      </p:sp>
      <p:sp>
        <p:nvSpPr>
          <p:cNvPr id="277" name="Google Shape;277;p22"/>
          <p:cNvSpPr txBox="1"/>
          <p:nvPr>
            <p:ph idx="1" type="body"/>
          </p:nvPr>
        </p:nvSpPr>
        <p:spPr>
          <a:xfrm>
            <a:off x="1297500" y="2326488"/>
            <a:ext cx="7038900" cy="490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000"/>
              <a:t>Let’s go to terminal</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Useful</a:t>
            </a:r>
            <a:r>
              <a:rPr lang="en"/>
              <a:t> Network Command</a:t>
            </a:r>
            <a:endParaRPr/>
          </a:p>
        </p:txBody>
      </p:sp>
      <p:sp>
        <p:nvSpPr>
          <p:cNvPr id="283" name="Google Shape;283;p23"/>
          <p:cNvSpPr txBox="1"/>
          <p:nvPr/>
        </p:nvSpPr>
        <p:spPr>
          <a:xfrm>
            <a:off x="1523050" y="1258450"/>
            <a:ext cx="2200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mtr</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nc</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conntrack</a:t>
            </a:r>
            <a:endParaRPr>
              <a:solidFill>
                <a:schemeClr val="lt1"/>
              </a:solidFill>
              <a:latin typeface="Lato"/>
              <a:ea typeface="Lato"/>
              <a:cs typeface="Lato"/>
              <a:sym typeface="Lato"/>
            </a:endParaRPr>
          </a:p>
        </p:txBody>
      </p:sp>
      <p:pic>
        <p:nvPicPr>
          <p:cNvPr id="284" name="Google Shape;284;p23"/>
          <p:cNvPicPr preferRelativeResize="0"/>
          <p:nvPr/>
        </p:nvPicPr>
        <p:blipFill>
          <a:blip r:embed="rId3">
            <a:alphaModFix/>
          </a:blip>
          <a:stretch>
            <a:fillRect/>
          </a:stretch>
        </p:blipFill>
        <p:spPr>
          <a:xfrm>
            <a:off x="4152100" y="1000300"/>
            <a:ext cx="4669950" cy="1948000"/>
          </a:xfrm>
          <a:prstGeom prst="rect">
            <a:avLst/>
          </a:prstGeom>
          <a:noFill/>
          <a:ln>
            <a:noFill/>
          </a:ln>
        </p:spPr>
      </p:pic>
      <p:pic>
        <p:nvPicPr>
          <p:cNvPr id="285" name="Google Shape;285;p23"/>
          <p:cNvPicPr preferRelativeResize="0"/>
          <p:nvPr/>
        </p:nvPicPr>
        <p:blipFill>
          <a:blip r:embed="rId4">
            <a:alphaModFix/>
          </a:blip>
          <a:stretch>
            <a:fillRect/>
          </a:stretch>
        </p:blipFill>
        <p:spPr>
          <a:xfrm>
            <a:off x="1108037" y="3078350"/>
            <a:ext cx="6927924" cy="1576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lang="en"/>
              <a:t>little</a:t>
            </a:r>
            <a:r>
              <a:rPr lang="en"/>
              <a:t> bit of academy</a:t>
            </a:r>
            <a:endParaRPr/>
          </a:p>
        </p:txBody>
      </p:sp>
      <p:pic>
        <p:nvPicPr>
          <p:cNvPr id="150" name="Google Shape;150;p14"/>
          <p:cNvPicPr preferRelativeResize="0"/>
          <p:nvPr/>
        </p:nvPicPr>
        <p:blipFill>
          <a:blip r:embed="rId3">
            <a:alphaModFix/>
          </a:blip>
          <a:stretch>
            <a:fillRect/>
          </a:stretch>
        </p:blipFill>
        <p:spPr>
          <a:xfrm>
            <a:off x="1752450" y="1307850"/>
            <a:ext cx="1911367" cy="3530850"/>
          </a:xfrm>
          <a:prstGeom prst="rect">
            <a:avLst/>
          </a:prstGeom>
          <a:noFill/>
          <a:ln>
            <a:noFill/>
          </a:ln>
        </p:spPr>
      </p:pic>
      <p:pic>
        <p:nvPicPr>
          <p:cNvPr id="151" name="Google Shape;151;p14"/>
          <p:cNvPicPr preferRelativeResize="0"/>
          <p:nvPr/>
        </p:nvPicPr>
        <p:blipFill>
          <a:blip r:embed="rId4">
            <a:alphaModFix/>
          </a:blip>
          <a:stretch>
            <a:fillRect/>
          </a:stretch>
        </p:blipFill>
        <p:spPr>
          <a:xfrm>
            <a:off x="5896967" y="1307850"/>
            <a:ext cx="1927603" cy="3530850"/>
          </a:xfrm>
          <a:prstGeom prst="rect">
            <a:avLst/>
          </a:prstGeom>
          <a:noFill/>
          <a:ln>
            <a:noFill/>
          </a:ln>
        </p:spPr>
      </p:pic>
      <p:sp>
        <p:nvSpPr>
          <p:cNvPr id="152" name="Google Shape;152;p14"/>
          <p:cNvSpPr txBox="1"/>
          <p:nvPr/>
        </p:nvSpPr>
        <p:spPr>
          <a:xfrm>
            <a:off x="3728875" y="2171550"/>
            <a:ext cx="8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Segment</a:t>
            </a:r>
            <a:endParaRPr>
              <a:solidFill>
                <a:srgbClr val="FF0000"/>
              </a:solidFill>
              <a:latin typeface="Lato"/>
              <a:ea typeface="Lato"/>
              <a:cs typeface="Lato"/>
              <a:sym typeface="Lato"/>
            </a:endParaRPr>
          </a:p>
        </p:txBody>
      </p:sp>
      <p:sp>
        <p:nvSpPr>
          <p:cNvPr id="153" name="Google Shape;153;p14"/>
          <p:cNvSpPr txBox="1"/>
          <p:nvPr/>
        </p:nvSpPr>
        <p:spPr>
          <a:xfrm>
            <a:off x="3728875" y="2859600"/>
            <a:ext cx="179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Packet - Datagram</a:t>
            </a:r>
            <a:endParaRPr>
              <a:solidFill>
                <a:srgbClr val="FF0000"/>
              </a:solidFill>
              <a:latin typeface="Lato"/>
              <a:ea typeface="Lato"/>
              <a:cs typeface="Lato"/>
              <a:sym typeface="Lato"/>
            </a:endParaRPr>
          </a:p>
        </p:txBody>
      </p:sp>
      <p:sp>
        <p:nvSpPr>
          <p:cNvPr id="154" name="Google Shape;154;p14"/>
          <p:cNvSpPr txBox="1"/>
          <p:nvPr/>
        </p:nvSpPr>
        <p:spPr>
          <a:xfrm>
            <a:off x="3728875" y="3561363"/>
            <a:ext cx="8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Frame</a:t>
            </a:r>
            <a:endParaRPr>
              <a:solidFill>
                <a:srgbClr val="FF0000"/>
              </a:solidFill>
              <a:latin typeface="Lato"/>
              <a:ea typeface="Lato"/>
              <a:cs typeface="Lato"/>
              <a:sym typeface="Lato"/>
            </a:endParaRPr>
          </a:p>
        </p:txBody>
      </p:sp>
      <p:sp>
        <p:nvSpPr>
          <p:cNvPr id="155" name="Google Shape;155;p14"/>
          <p:cNvSpPr txBox="1"/>
          <p:nvPr/>
        </p:nvSpPr>
        <p:spPr>
          <a:xfrm>
            <a:off x="3728875" y="4263150"/>
            <a:ext cx="8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Bit</a:t>
            </a:r>
            <a:endParaRPr>
              <a:solidFill>
                <a:srgbClr val="FF0000"/>
              </a:solidFill>
              <a:latin typeface="Lato"/>
              <a:ea typeface="Lato"/>
              <a:cs typeface="Lato"/>
              <a:sym typeface="Lato"/>
            </a:endParaRPr>
          </a:p>
        </p:txBody>
      </p:sp>
      <p:sp>
        <p:nvSpPr>
          <p:cNvPr id="156" name="Google Shape;156;p14"/>
          <p:cNvSpPr txBox="1"/>
          <p:nvPr/>
        </p:nvSpPr>
        <p:spPr>
          <a:xfrm>
            <a:off x="3728875" y="1539600"/>
            <a:ext cx="87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Message</a:t>
            </a:r>
            <a:endParaRPr>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little bit of academy</a:t>
            </a:r>
            <a:endParaRPr/>
          </a:p>
        </p:txBody>
      </p:sp>
      <p:pic>
        <p:nvPicPr>
          <p:cNvPr id="162" name="Google Shape;162;p15"/>
          <p:cNvPicPr preferRelativeResize="0"/>
          <p:nvPr/>
        </p:nvPicPr>
        <p:blipFill>
          <a:blip r:embed="rId3">
            <a:alphaModFix/>
          </a:blip>
          <a:stretch>
            <a:fillRect/>
          </a:stretch>
        </p:blipFill>
        <p:spPr>
          <a:xfrm>
            <a:off x="1806675" y="1690600"/>
            <a:ext cx="1643049" cy="1132450"/>
          </a:xfrm>
          <a:prstGeom prst="rect">
            <a:avLst/>
          </a:prstGeom>
          <a:noFill/>
          <a:ln>
            <a:noFill/>
          </a:ln>
        </p:spPr>
      </p:pic>
      <p:pic>
        <p:nvPicPr>
          <p:cNvPr id="163" name="Google Shape;163;p15"/>
          <p:cNvPicPr preferRelativeResize="0"/>
          <p:nvPr/>
        </p:nvPicPr>
        <p:blipFill>
          <a:blip r:embed="rId3">
            <a:alphaModFix/>
          </a:blip>
          <a:stretch>
            <a:fillRect/>
          </a:stretch>
        </p:blipFill>
        <p:spPr>
          <a:xfrm>
            <a:off x="1813650" y="3455400"/>
            <a:ext cx="1643049" cy="1132450"/>
          </a:xfrm>
          <a:prstGeom prst="rect">
            <a:avLst/>
          </a:prstGeom>
          <a:noFill/>
          <a:ln>
            <a:noFill/>
          </a:ln>
        </p:spPr>
      </p:pic>
      <p:pic>
        <p:nvPicPr>
          <p:cNvPr id="164" name="Google Shape;164;p15"/>
          <p:cNvPicPr preferRelativeResize="0"/>
          <p:nvPr/>
        </p:nvPicPr>
        <p:blipFill>
          <a:blip r:embed="rId4">
            <a:alphaModFix/>
          </a:blip>
          <a:stretch>
            <a:fillRect/>
          </a:stretch>
        </p:blipFill>
        <p:spPr>
          <a:xfrm>
            <a:off x="1249825" y="1753450"/>
            <a:ext cx="476975" cy="214975"/>
          </a:xfrm>
          <a:prstGeom prst="rect">
            <a:avLst/>
          </a:prstGeom>
          <a:noFill/>
          <a:ln>
            <a:noFill/>
          </a:ln>
        </p:spPr>
      </p:pic>
      <p:pic>
        <p:nvPicPr>
          <p:cNvPr id="165" name="Google Shape;165;p15"/>
          <p:cNvPicPr preferRelativeResize="0"/>
          <p:nvPr/>
        </p:nvPicPr>
        <p:blipFill>
          <a:blip r:embed="rId5">
            <a:alphaModFix/>
          </a:blip>
          <a:stretch>
            <a:fillRect/>
          </a:stretch>
        </p:blipFill>
        <p:spPr>
          <a:xfrm>
            <a:off x="1088600" y="1968425"/>
            <a:ext cx="638207" cy="214975"/>
          </a:xfrm>
          <a:prstGeom prst="rect">
            <a:avLst/>
          </a:prstGeom>
          <a:noFill/>
          <a:ln>
            <a:noFill/>
          </a:ln>
        </p:spPr>
      </p:pic>
      <p:pic>
        <p:nvPicPr>
          <p:cNvPr id="166" name="Google Shape;166;p15"/>
          <p:cNvPicPr preferRelativeResize="0"/>
          <p:nvPr/>
        </p:nvPicPr>
        <p:blipFill>
          <a:blip r:embed="rId6">
            <a:alphaModFix/>
          </a:blip>
          <a:stretch>
            <a:fillRect/>
          </a:stretch>
        </p:blipFill>
        <p:spPr>
          <a:xfrm>
            <a:off x="873625" y="2162725"/>
            <a:ext cx="853182" cy="214975"/>
          </a:xfrm>
          <a:prstGeom prst="rect">
            <a:avLst/>
          </a:prstGeom>
          <a:noFill/>
          <a:ln>
            <a:noFill/>
          </a:ln>
        </p:spPr>
      </p:pic>
      <p:pic>
        <p:nvPicPr>
          <p:cNvPr id="167" name="Google Shape;167;p15"/>
          <p:cNvPicPr preferRelativeResize="0"/>
          <p:nvPr/>
        </p:nvPicPr>
        <p:blipFill>
          <a:blip r:embed="rId7">
            <a:alphaModFix/>
          </a:blip>
          <a:stretch>
            <a:fillRect/>
          </a:stretch>
        </p:blipFill>
        <p:spPr>
          <a:xfrm>
            <a:off x="685525" y="2377700"/>
            <a:ext cx="1041285" cy="214975"/>
          </a:xfrm>
          <a:prstGeom prst="rect">
            <a:avLst/>
          </a:prstGeom>
          <a:noFill/>
          <a:ln>
            <a:noFill/>
          </a:ln>
        </p:spPr>
      </p:pic>
      <p:pic>
        <p:nvPicPr>
          <p:cNvPr id="168" name="Google Shape;168;p15"/>
          <p:cNvPicPr preferRelativeResize="0"/>
          <p:nvPr/>
        </p:nvPicPr>
        <p:blipFill>
          <a:blip r:embed="rId8">
            <a:alphaModFix/>
          </a:blip>
          <a:stretch>
            <a:fillRect/>
          </a:stretch>
        </p:blipFill>
        <p:spPr>
          <a:xfrm>
            <a:off x="3828700" y="1927288"/>
            <a:ext cx="1976489" cy="666150"/>
          </a:xfrm>
          <a:prstGeom prst="rect">
            <a:avLst/>
          </a:prstGeom>
          <a:noFill/>
          <a:ln>
            <a:noFill/>
          </a:ln>
        </p:spPr>
      </p:pic>
      <p:pic>
        <p:nvPicPr>
          <p:cNvPr id="169" name="Google Shape;169;p15"/>
          <p:cNvPicPr preferRelativeResize="0"/>
          <p:nvPr/>
        </p:nvPicPr>
        <p:blipFill>
          <a:blip r:embed="rId8">
            <a:alphaModFix/>
          </a:blip>
          <a:stretch>
            <a:fillRect/>
          </a:stretch>
        </p:blipFill>
        <p:spPr>
          <a:xfrm>
            <a:off x="3764725" y="3688550"/>
            <a:ext cx="1976489" cy="666150"/>
          </a:xfrm>
          <a:prstGeom prst="rect">
            <a:avLst/>
          </a:prstGeom>
          <a:noFill/>
          <a:ln>
            <a:noFill/>
          </a:ln>
        </p:spPr>
      </p:pic>
      <p:pic>
        <p:nvPicPr>
          <p:cNvPr id="170" name="Google Shape;170;p15"/>
          <p:cNvPicPr preferRelativeResize="0"/>
          <p:nvPr/>
        </p:nvPicPr>
        <p:blipFill>
          <a:blip r:embed="rId9">
            <a:alphaModFix/>
          </a:blip>
          <a:stretch>
            <a:fillRect/>
          </a:stretch>
        </p:blipFill>
        <p:spPr>
          <a:xfrm>
            <a:off x="6390347" y="2660875"/>
            <a:ext cx="2027700" cy="995425"/>
          </a:xfrm>
          <a:prstGeom prst="rect">
            <a:avLst/>
          </a:prstGeom>
          <a:noFill/>
          <a:ln>
            <a:noFill/>
          </a:ln>
        </p:spPr>
      </p:pic>
      <p:sp>
        <p:nvSpPr>
          <p:cNvPr id="171" name="Google Shape;171;p15"/>
          <p:cNvSpPr txBox="1"/>
          <p:nvPr/>
        </p:nvSpPr>
        <p:spPr>
          <a:xfrm>
            <a:off x="1813650" y="1353250"/>
            <a:ext cx="10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Source</a:t>
            </a:r>
            <a:endParaRPr>
              <a:solidFill>
                <a:srgbClr val="FF0000"/>
              </a:solidFill>
              <a:latin typeface="Lato"/>
              <a:ea typeface="Lato"/>
              <a:cs typeface="Lato"/>
              <a:sym typeface="Lato"/>
            </a:endParaRPr>
          </a:p>
        </p:txBody>
      </p:sp>
      <p:sp>
        <p:nvSpPr>
          <p:cNvPr id="172" name="Google Shape;172;p15"/>
          <p:cNvSpPr txBox="1"/>
          <p:nvPr/>
        </p:nvSpPr>
        <p:spPr>
          <a:xfrm>
            <a:off x="1813650" y="3055200"/>
            <a:ext cx="11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Destination</a:t>
            </a:r>
            <a:endParaRPr>
              <a:solidFill>
                <a:srgbClr val="FF0000"/>
              </a:solidFill>
              <a:latin typeface="Lato"/>
              <a:ea typeface="Lato"/>
              <a:cs typeface="Lato"/>
              <a:sym typeface="Lato"/>
            </a:endParaRPr>
          </a:p>
        </p:txBody>
      </p:sp>
      <p:sp>
        <p:nvSpPr>
          <p:cNvPr id="173" name="Google Shape;173;p15"/>
          <p:cNvSpPr txBox="1"/>
          <p:nvPr/>
        </p:nvSpPr>
        <p:spPr>
          <a:xfrm>
            <a:off x="3828700" y="1558388"/>
            <a:ext cx="10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Switch</a:t>
            </a:r>
            <a:endParaRPr>
              <a:solidFill>
                <a:srgbClr val="FF0000"/>
              </a:solidFill>
              <a:latin typeface="Lato"/>
              <a:ea typeface="Lato"/>
              <a:cs typeface="Lato"/>
              <a:sym typeface="Lato"/>
            </a:endParaRPr>
          </a:p>
        </p:txBody>
      </p:sp>
      <p:sp>
        <p:nvSpPr>
          <p:cNvPr id="174" name="Google Shape;174;p15"/>
          <p:cNvSpPr txBox="1"/>
          <p:nvPr/>
        </p:nvSpPr>
        <p:spPr>
          <a:xfrm>
            <a:off x="3764725" y="3288350"/>
            <a:ext cx="10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Switch</a:t>
            </a:r>
            <a:endParaRPr>
              <a:solidFill>
                <a:srgbClr val="FF0000"/>
              </a:solidFill>
              <a:latin typeface="Lato"/>
              <a:ea typeface="Lato"/>
              <a:cs typeface="Lato"/>
              <a:sym typeface="Lato"/>
            </a:endParaRPr>
          </a:p>
        </p:txBody>
      </p:sp>
      <p:sp>
        <p:nvSpPr>
          <p:cNvPr id="175" name="Google Shape;175;p15"/>
          <p:cNvSpPr txBox="1"/>
          <p:nvPr/>
        </p:nvSpPr>
        <p:spPr>
          <a:xfrm>
            <a:off x="6390350" y="2285088"/>
            <a:ext cx="10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Router</a:t>
            </a:r>
            <a:endParaRPr>
              <a:solidFill>
                <a:srgbClr val="FF0000"/>
              </a:solidFill>
              <a:latin typeface="Lato"/>
              <a:ea typeface="Lato"/>
              <a:cs typeface="Lato"/>
              <a:sym typeface="Lato"/>
            </a:endParaRPr>
          </a:p>
        </p:txBody>
      </p:sp>
      <p:cxnSp>
        <p:nvCxnSpPr>
          <p:cNvPr id="176" name="Google Shape;176;p15"/>
          <p:cNvCxnSpPr>
            <a:stCxn id="164" idx="3"/>
            <a:endCxn id="165" idx="3"/>
          </p:cNvCxnSpPr>
          <p:nvPr/>
        </p:nvCxnSpPr>
        <p:spPr>
          <a:xfrm>
            <a:off x="1726800" y="1860938"/>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5"/>
          <p:cNvCxnSpPr>
            <a:stCxn id="165" idx="3"/>
            <a:endCxn id="166" idx="3"/>
          </p:cNvCxnSpPr>
          <p:nvPr/>
        </p:nvCxnSpPr>
        <p:spPr>
          <a:xfrm>
            <a:off x="1726807" y="2075912"/>
            <a:ext cx="0" cy="1944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5"/>
          <p:cNvCxnSpPr>
            <a:stCxn id="166" idx="3"/>
            <a:endCxn id="167" idx="3"/>
          </p:cNvCxnSpPr>
          <p:nvPr/>
        </p:nvCxnSpPr>
        <p:spPr>
          <a:xfrm>
            <a:off x="1726807" y="2270213"/>
            <a:ext cx="0" cy="2151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5"/>
          <p:cNvCxnSpPr>
            <a:stCxn id="167" idx="3"/>
          </p:cNvCxnSpPr>
          <p:nvPr/>
        </p:nvCxnSpPr>
        <p:spPr>
          <a:xfrm>
            <a:off x="1726810" y="2485188"/>
            <a:ext cx="4200" cy="2022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5"/>
          <p:cNvCxnSpPr>
            <a:stCxn id="162" idx="3"/>
            <a:endCxn id="168" idx="1"/>
          </p:cNvCxnSpPr>
          <p:nvPr/>
        </p:nvCxnSpPr>
        <p:spPr>
          <a:xfrm>
            <a:off x="3449724" y="2256825"/>
            <a:ext cx="378900" cy="36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5"/>
          <p:cNvCxnSpPr>
            <a:stCxn id="168" idx="3"/>
          </p:cNvCxnSpPr>
          <p:nvPr/>
        </p:nvCxnSpPr>
        <p:spPr>
          <a:xfrm>
            <a:off x="5805189" y="2260363"/>
            <a:ext cx="483900" cy="5316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5"/>
          <p:cNvCxnSpPr>
            <a:endCxn id="169" idx="3"/>
          </p:cNvCxnSpPr>
          <p:nvPr/>
        </p:nvCxnSpPr>
        <p:spPr>
          <a:xfrm flipH="1">
            <a:off x="5741214" y="3378425"/>
            <a:ext cx="568800" cy="6432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15"/>
          <p:cNvCxnSpPr>
            <a:stCxn id="169" idx="1"/>
            <a:endCxn id="163" idx="3"/>
          </p:cNvCxnSpPr>
          <p:nvPr/>
        </p:nvCxnSpPr>
        <p:spPr>
          <a:xfrm rot="10800000">
            <a:off x="3456625" y="4021625"/>
            <a:ext cx="308100" cy="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15"/>
          <p:cNvCxnSpPr/>
          <p:nvPr/>
        </p:nvCxnSpPr>
        <p:spPr>
          <a:xfrm rot="10800000">
            <a:off x="1689050" y="3608725"/>
            <a:ext cx="14100" cy="8865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15"/>
          <p:cNvCxnSpPr/>
          <p:nvPr/>
        </p:nvCxnSpPr>
        <p:spPr>
          <a:xfrm>
            <a:off x="6296100" y="2799050"/>
            <a:ext cx="6900" cy="572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Dive in to Linux</a:t>
            </a:r>
            <a:endParaRPr/>
          </a:p>
        </p:txBody>
      </p:sp>
      <p:sp>
        <p:nvSpPr>
          <p:cNvPr id="191" name="Google Shape;1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IProute</a:t>
            </a:r>
            <a:endParaRPr/>
          </a:p>
          <a:p>
            <a:pPr indent="-311150" lvl="0" marL="457200" rtl="0" algn="l">
              <a:spcBef>
                <a:spcPts val="0"/>
              </a:spcBef>
              <a:spcAft>
                <a:spcPts val="0"/>
              </a:spcAft>
              <a:buSzPts val="1300"/>
              <a:buChar char="●"/>
            </a:pPr>
            <a:r>
              <a:rPr lang="en"/>
              <a:t>IPtables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IProute</a:t>
            </a:r>
            <a:endParaRPr/>
          </a:p>
        </p:txBody>
      </p:sp>
      <p:sp>
        <p:nvSpPr>
          <p:cNvPr id="197" name="Google Shape;197;p17"/>
          <p:cNvSpPr txBox="1"/>
          <p:nvPr>
            <p:ph idx="1" type="body"/>
          </p:nvPr>
        </p:nvSpPr>
        <p:spPr>
          <a:xfrm>
            <a:off x="1297500" y="1567550"/>
            <a:ext cx="7038900" cy="49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iproute</a:t>
            </a:r>
            <a:r>
              <a:rPr lang="en"/>
              <a:t> = arp + ifconfig + route</a:t>
            </a:r>
            <a:endParaRPr/>
          </a:p>
        </p:txBody>
      </p:sp>
      <p:pic>
        <p:nvPicPr>
          <p:cNvPr id="198" name="Google Shape;198;p17"/>
          <p:cNvPicPr preferRelativeResize="0"/>
          <p:nvPr/>
        </p:nvPicPr>
        <p:blipFill>
          <a:blip r:embed="rId3">
            <a:alphaModFix/>
          </a:blip>
          <a:stretch>
            <a:fillRect/>
          </a:stretch>
        </p:blipFill>
        <p:spPr>
          <a:xfrm>
            <a:off x="493950" y="2397887"/>
            <a:ext cx="8156099" cy="1250519"/>
          </a:xfrm>
          <a:prstGeom prst="rect">
            <a:avLst/>
          </a:prstGeom>
          <a:noFill/>
          <a:ln>
            <a:noFill/>
          </a:ln>
        </p:spPr>
      </p:pic>
      <p:pic>
        <p:nvPicPr>
          <p:cNvPr id="199" name="Google Shape;199;p17"/>
          <p:cNvPicPr preferRelativeResize="0"/>
          <p:nvPr/>
        </p:nvPicPr>
        <p:blipFill>
          <a:blip r:embed="rId4">
            <a:alphaModFix/>
          </a:blip>
          <a:stretch>
            <a:fillRect/>
          </a:stretch>
        </p:blipFill>
        <p:spPr>
          <a:xfrm>
            <a:off x="493938" y="1898075"/>
            <a:ext cx="8156124" cy="3205900"/>
          </a:xfrm>
          <a:prstGeom prst="rect">
            <a:avLst/>
          </a:prstGeom>
          <a:noFill/>
          <a:ln>
            <a:noFill/>
          </a:ln>
        </p:spPr>
      </p:pic>
      <p:pic>
        <p:nvPicPr>
          <p:cNvPr id="200" name="Google Shape;200;p17"/>
          <p:cNvPicPr preferRelativeResize="0"/>
          <p:nvPr/>
        </p:nvPicPr>
        <p:blipFill>
          <a:blip r:embed="rId5">
            <a:alphaModFix/>
          </a:blip>
          <a:stretch>
            <a:fillRect/>
          </a:stretch>
        </p:blipFill>
        <p:spPr>
          <a:xfrm>
            <a:off x="493950" y="2131063"/>
            <a:ext cx="8156099" cy="1784147"/>
          </a:xfrm>
          <a:prstGeom prst="rect">
            <a:avLst/>
          </a:prstGeom>
          <a:noFill/>
          <a:ln>
            <a:noFill/>
          </a:ln>
        </p:spPr>
      </p:pic>
      <p:sp>
        <p:nvSpPr>
          <p:cNvPr id="201" name="Google Shape;201;p17"/>
          <p:cNvSpPr txBox="1"/>
          <p:nvPr>
            <p:ph idx="1" type="body"/>
          </p:nvPr>
        </p:nvSpPr>
        <p:spPr>
          <a:xfrm>
            <a:off x="1297500" y="2674413"/>
            <a:ext cx="7038900" cy="490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000"/>
              <a:t>Let’s go to terminal</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IPtables</a:t>
            </a:r>
            <a:endParaRPr/>
          </a:p>
        </p:txBody>
      </p:sp>
      <p:sp>
        <p:nvSpPr>
          <p:cNvPr id="207" name="Google Shape;20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Organized into:</a:t>
            </a:r>
            <a:endParaRPr/>
          </a:p>
          <a:p>
            <a:pPr indent="-311150" lvl="0" marL="457200" rtl="0" algn="l">
              <a:spcBef>
                <a:spcPts val="1200"/>
              </a:spcBef>
              <a:spcAft>
                <a:spcPts val="0"/>
              </a:spcAft>
              <a:buSzPts val="1300"/>
              <a:buChar char="●"/>
            </a:pPr>
            <a:r>
              <a:rPr lang="en"/>
              <a:t>Tables</a:t>
            </a:r>
            <a:endParaRPr/>
          </a:p>
          <a:p>
            <a:pPr indent="-311150" lvl="0" marL="457200" rtl="0" algn="l">
              <a:spcBef>
                <a:spcPts val="0"/>
              </a:spcBef>
              <a:spcAft>
                <a:spcPts val="0"/>
              </a:spcAft>
              <a:buSzPts val="1300"/>
              <a:buChar char="●"/>
            </a:pPr>
            <a:r>
              <a:rPr lang="en"/>
              <a:t>Chains</a:t>
            </a:r>
            <a:endParaRPr/>
          </a:p>
          <a:p>
            <a:pPr indent="-311150" lvl="0" marL="457200" rtl="0" algn="l">
              <a:spcBef>
                <a:spcPts val="0"/>
              </a:spcBef>
              <a:spcAft>
                <a:spcPts val="0"/>
              </a:spcAft>
              <a:buSzPts val="1300"/>
              <a:buChar char="●"/>
            </a:pPr>
            <a:r>
              <a:rPr lang="en"/>
              <a:t>Targets</a:t>
            </a:r>
            <a:endParaRPr/>
          </a:p>
        </p:txBody>
      </p:sp>
      <p:pic>
        <p:nvPicPr>
          <p:cNvPr id="208" name="Google Shape;208;p18"/>
          <p:cNvPicPr preferRelativeResize="0"/>
          <p:nvPr/>
        </p:nvPicPr>
        <p:blipFill>
          <a:blip r:embed="rId3">
            <a:alphaModFix/>
          </a:blip>
          <a:stretch>
            <a:fillRect/>
          </a:stretch>
        </p:blipFill>
        <p:spPr>
          <a:xfrm>
            <a:off x="947125" y="3043200"/>
            <a:ext cx="2295525" cy="1647825"/>
          </a:xfrm>
          <a:prstGeom prst="rect">
            <a:avLst/>
          </a:prstGeom>
          <a:noFill/>
          <a:ln>
            <a:noFill/>
          </a:ln>
        </p:spPr>
      </p:pic>
      <p:pic>
        <p:nvPicPr>
          <p:cNvPr id="209" name="Google Shape;209;p18"/>
          <p:cNvPicPr preferRelativeResize="0"/>
          <p:nvPr/>
        </p:nvPicPr>
        <p:blipFill>
          <a:blip r:embed="rId4">
            <a:alphaModFix/>
          </a:blip>
          <a:stretch>
            <a:fillRect/>
          </a:stretch>
        </p:blipFill>
        <p:spPr>
          <a:xfrm>
            <a:off x="3424238" y="3043200"/>
            <a:ext cx="2295525" cy="1647825"/>
          </a:xfrm>
          <a:prstGeom prst="rect">
            <a:avLst/>
          </a:prstGeom>
          <a:noFill/>
          <a:ln>
            <a:noFill/>
          </a:ln>
        </p:spPr>
      </p:pic>
      <p:pic>
        <p:nvPicPr>
          <p:cNvPr id="210" name="Google Shape;210;p18"/>
          <p:cNvPicPr preferRelativeResize="0"/>
          <p:nvPr/>
        </p:nvPicPr>
        <p:blipFill>
          <a:blip r:embed="rId5">
            <a:alphaModFix/>
          </a:blip>
          <a:stretch>
            <a:fillRect/>
          </a:stretch>
        </p:blipFill>
        <p:spPr>
          <a:xfrm>
            <a:off x="5901375" y="3043200"/>
            <a:ext cx="2295525" cy="1647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IPtables</a:t>
            </a:r>
            <a:endParaRPr/>
          </a:p>
        </p:txBody>
      </p:sp>
      <p:sp>
        <p:nvSpPr>
          <p:cNvPr id="216" name="Google Shape;21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Chains:</a:t>
            </a:r>
            <a:endParaRPr/>
          </a:p>
          <a:p>
            <a:pPr indent="-311150" lvl="0" marL="457200" rtl="0" algn="l">
              <a:spcBef>
                <a:spcPts val="1200"/>
              </a:spcBef>
              <a:spcAft>
                <a:spcPts val="0"/>
              </a:spcAft>
              <a:buClr>
                <a:srgbClr val="FFFFFF"/>
              </a:buClr>
              <a:buSzPts val="1300"/>
              <a:buChar char="●"/>
            </a:pPr>
            <a:r>
              <a:rPr lang="en">
                <a:solidFill>
                  <a:srgbClr val="FFFFFF"/>
                </a:solidFill>
              </a:rPr>
              <a:t>Each of these tables are composed of a few default chains</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These chains allow you to filter packets at various points</a:t>
            </a:r>
            <a:endParaRPr>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PREROUTING</a:t>
            </a:r>
            <a:endParaRPr sz="1100">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INPUT</a:t>
            </a:r>
            <a:endParaRPr sz="1100">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OUTPUT</a:t>
            </a:r>
            <a:endParaRPr sz="1100">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FORWARD</a:t>
            </a:r>
            <a:endParaRPr sz="1100">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POSTROUTING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IPtables</a:t>
            </a:r>
            <a:endParaRPr/>
          </a:p>
        </p:txBody>
      </p:sp>
      <p:sp>
        <p:nvSpPr>
          <p:cNvPr id="222" name="Google Shape;22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Tables:</a:t>
            </a:r>
            <a:endParaRPr/>
          </a:p>
          <a:p>
            <a:pPr indent="-311150" lvl="0" marL="457200" rtl="0" algn="l">
              <a:spcBef>
                <a:spcPts val="1200"/>
              </a:spcBef>
              <a:spcAft>
                <a:spcPts val="0"/>
              </a:spcAft>
              <a:buClr>
                <a:srgbClr val="FFFFFF"/>
              </a:buClr>
              <a:buSzPts val="1300"/>
              <a:buChar char="●"/>
            </a:pPr>
            <a:r>
              <a:rPr lang="en">
                <a:solidFill>
                  <a:srgbClr val="FFFFFF"/>
                </a:solidFill>
              </a:rPr>
              <a:t>A table is something that allows you to process packets in specific ways</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The default table is the filter table, although there are other tables too:</a:t>
            </a:r>
            <a:endParaRPr>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Filter</a:t>
            </a:r>
            <a:endParaRPr sz="1100">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Nat</a:t>
            </a:r>
            <a:endParaRPr sz="1100">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Mangle</a:t>
            </a:r>
            <a:endParaRPr sz="1100">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Raw</a:t>
            </a:r>
            <a:endParaRPr sz="1100">
              <a:solidFill>
                <a:srgbClr val="FFFFFF"/>
              </a:solidFill>
            </a:endParaRPr>
          </a:p>
          <a:p>
            <a:pPr indent="-298450" lvl="1" marL="914400" rtl="0" algn="l">
              <a:spcBef>
                <a:spcPts val="0"/>
              </a:spcBef>
              <a:spcAft>
                <a:spcPts val="0"/>
              </a:spcAft>
              <a:buClr>
                <a:srgbClr val="FFFFFF"/>
              </a:buClr>
              <a:buSzPts val="1100"/>
              <a:buChar char="○"/>
            </a:pPr>
            <a:r>
              <a:rPr lang="en" sz="1100">
                <a:solidFill>
                  <a:srgbClr val="FFFFFF"/>
                </a:solidFill>
              </a:rPr>
              <a:t>Some kernels: Security → SELinux</a:t>
            </a:r>
            <a:endParaRPr sz="1100">
              <a:solidFill>
                <a:srgbClr val="FFFFFF"/>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p:nvPr/>
        </p:nvSpPr>
        <p:spPr>
          <a:xfrm>
            <a:off x="1389050" y="4099175"/>
            <a:ext cx="1947300" cy="656400"/>
          </a:xfrm>
          <a:prstGeom prst="roundRect">
            <a:avLst>
              <a:gd fmla="val 16667"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3699475" y="4099175"/>
            <a:ext cx="4058400" cy="656400"/>
          </a:xfrm>
          <a:prstGeom prst="roundRect">
            <a:avLst>
              <a:gd fmla="val 16667"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3481950" y="2721700"/>
            <a:ext cx="963300" cy="1045800"/>
          </a:xfrm>
          <a:prstGeom prst="roundRect">
            <a:avLst>
              <a:gd fmla="val 16667"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5786550" y="1745625"/>
            <a:ext cx="1947300" cy="656400"/>
          </a:xfrm>
          <a:prstGeom prst="roundRect">
            <a:avLst>
              <a:gd fmla="val 16667"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p:nvPr/>
        </p:nvSpPr>
        <p:spPr>
          <a:xfrm>
            <a:off x="1389050" y="1745625"/>
            <a:ext cx="3036600" cy="656400"/>
          </a:xfrm>
          <a:prstGeom prst="roundRect">
            <a:avLst>
              <a:gd fmla="val 16667"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IPtables</a:t>
            </a:r>
            <a:endParaRPr/>
          </a:p>
        </p:txBody>
      </p:sp>
      <p:sp>
        <p:nvSpPr>
          <p:cNvPr id="233" name="Google Shape;233;p21"/>
          <p:cNvSpPr/>
          <p:nvPr/>
        </p:nvSpPr>
        <p:spPr>
          <a:xfrm>
            <a:off x="236525" y="1423925"/>
            <a:ext cx="886500" cy="35319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Network Interface</a:t>
            </a:r>
            <a:endParaRPr/>
          </a:p>
        </p:txBody>
      </p:sp>
      <p:sp>
        <p:nvSpPr>
          <p:cNvPr id="234" name="Google Shape;234;p21"/>
          <p:cNvSpPr/>
          <p:nvPr/>
        </p:nvSpPr>
        <p:spPr>
          <a:xfrm>
            <a:off x="7957350" y="1307850"/>
            <a:ext cx="963300" cy="3531900"/>
          </a:xfrm>
          <a:prstGeom prst="rect">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Local Process</a:t>
            </a:r>
            <a:endParaRPr>
              <a:solidFill>
                <a:schemeClr val="lt1"/>
              </a:solidFill>
            </a:endParaRPr>
          </a:p>
        </p:txBody>
      </p:sp>
      <p:sp>
        <p:nvSpPr>
          <p:cNvPr id="235" name="Google Shape;235;p21"/>
          <p:cNvSpPr/>
          <p:nvPr/>
        </p:nvSpPr>
        <p:spPr>
          <a:xfrm>
            <a:off x="1469900" y="1913125"/>
            <a:ext cx="753900" cy="3351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raw</a:t>
            </a:r>
            <a:endParaRPr sz="1200"/>
          </a:p>
        </p:txBody>
      </p:sp>
      <p:sp>
        <p:nvSpPr>
          <p:cNvPr id="236" name="Google Shape;236;p21"/>
          <p:cNvSpPr/>
          <p:nvPr/>
        </p:nvSpPr>
        <p:spPr>
          <a:xfrm>
            <a:off x="2529700" y="1906275"/>
            <a:ext cx="753900" cy="335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mangle</a:t>
            </a:r>
            <a:endParaRPr sz="1200"/>
          </a:p>
        </p:txBody>
      </p:sp>
      <p:sp>
        <p:nvSpPr>
          <p:cNvPr id="237" name="Google Shape;237;p21"/>
          <p:cNvSpPr/>
          <p:nvPr/>
        </p:nvSpPr>
        <p:spPr>
          <a:xfrm>
            <a:off x="3589500" y="1913125"/>
            <a:ext cx="753900" cy="335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nat</a:t>
            </a:r>
            <a:endParaRPr sz="1200"/>
          </a:p>
        </p:txBody>
      </p:sp>
      <p:sp>
        <p:nvSpPr>
          <p:cNvPr id="238" name="Google Shape;238;p21"/>
          <p:cNvSpPr/>
          <p:nvPr/>
        </p:nvSpPr>
        <p:spPr>
          <a:xfrm>
            <a:off x="1775800" y="2328000"/>
            <a:ext cx="753900" cy="335100"/>
          </a:xfrm>
          <a:prstGeom prst="wedgeRoundRectCallout">
            <a:avLst>
              <a:gd fmla="val -19983" name="adj1"/>
              <a:gd fmla="val -62496" name="adj2"/>
              <a:gd fmla="val 0" name="adj3"/>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Connection tracking</a:t>
            </a:r>
            <a:endParaRPr sz="700"/>
          </a:p>
        </p:txBody>
      </p:sp>
      <p:sp>
        <p:nvSpPr>
          <p:cNvPr id="239" name="Google Shape;239;p21"/>
          <p:cNvSpPr/>
          <p:nvPr/>
        </p:nvSpPr>
        <p:spPr>
          <a:xfrm>
            <a:off x="6922525" y="1927775"/>
            <a:ext cx="753900" cy="3351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filter</a:t>
            </a:r>
            <a:endParaRPr sz="1200"/>
          </a:p>
        </p:txBody>
      </p:sp>
      <p:sp>
        <p:nvSpPr>
          <p:cNvPr id="240" name="Google Shape;240;p21"/>
          <p:cNvSpPr/>
          <p:nvPr/>
        </p:nvSpPr>
        <p:spPr>
          <a:xfrm>
            <a:off x="5862725" y="1927775"/>
            <a:ext cx="753900" cy="335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mangle</a:t>
            </a:r>
            <a:endParaRPr sz="1200"/>
          </a:p>
        </p:txBody>
      </p:sp>
      <p:sp>
        <p:nvSpPr>
          <p:cNvPr id="241" name="Google Shape;241;p21"/>
          <p:cNvSpPr/>
          <p:nvPr/>
        </p:nvSpPr>
        <p:spPr>
          <a:xfrm>
            <a:off x="3589500" y="2830050"/>
            <a:ext cx="753900" cy="335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mangle</a:t>
            </a:r>
            <a:endParaRPr sz="1200"/>
          </a:p>
        </p:txBody>
      </p:sp>
      <p:sp>
        <p:nvSpPr>
          <p:cNvPr id="242" name="Google Shape;242;p21"/>
          <p:cNvSpPr/>
          <p:nvPr/>
        </p:nvSpPr>
        <p:spPr>
          <a:xfrm>
            <a:off x="3589500" y="3301700"/>
            <a:ext cx="753900" cy="3351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filter</a:t>
            </a:r>
            <a:endParaRPr sz="1200"/>
          </a:p>
        </p:txBody>
      </p:sp>
      <p:sp>
        <p:nvSpPr>
          <p:cNvPr id="243" name="Google Shape;243;p21"/>
          <p:cNvSpPr/>
          <p:nvPr/>
        </p:nvSpPr>
        <p:spPr>
          <a:xfrm>
            <a:off x="2529700" y="4259825"/>
            <a:ext cx="753900" cy="335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mangle</a:t>
            </a:r>
            <a:endParaRPr sz="1200"/>
          </a:p>
        </p:txBody>
      </p:sp>
      <p:sp>
        <p:nvSpPr>
          <p:cNvPr id="244" name="Google Shape;244;p21"/>
          <p:cNvSpPr/>
          <p:nvPr/>
        </p:nvSpPr>
        <p:spPr>
          <a:xfrm>
            <a:off x="1469900" y="4259825"/>
            <a:ext cx="753900" cy="335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nat</a:t>
            </a:r>
            <a:endParaRPr sz="1200"/>
          </a:p>
        </p:txBody>
      </p:sp>
      <p:sp>
        <p:nvSpPr>
          <p:cNvPr id="245" name="Google Shape;245;p21"/>
          <p:cNvSpPr/>
          <p:nvPr/>
        </p:nvSpPr>
        <p:spPr>
          <a:xfrm>
            <a:off x="6922525" y="4259825"/>
            <a:ext cx="753900" cy="3351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raw</a:t>
            </a:r>
            <a:endParaRPr sz="1200"/>
          </a:p>
        </p:txBody>
      </p:sp>
      <p:sp>
        <p:nvSpPr>
          <p:cNvPr id="246" name="Google Shape;246;p21"/>
          <p:cNvSpPr/>
          <p:nvPr/>
        </p:nvSpPr>
        <p:spPr>
          <a:xfrm flipH="1">
            <a:off x="6540425" y="3824550"/>
            <a:ext cx="753900" cy="335100"/>
          </a:xfrm>
          <a:prstGeom prst="wedgeRoundRectCallout">
            <a:avLst>
              <a:gd fmla="val -20833" name="adj1"/>
              <a:gd fmla="val 62500" name="adj2"/>
              <a:gd fmla="val 0" name="adj3"/>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Connection tracking</a:t>
            </a:r>
            <a:endParaRPr sz="700"/>
          </a:p>
        </p:txBody>
      </p:sp>
      <p:sp>
        <p:nvSpPr>
          <p:cNvPr id="247" name="Google Shape;247;p21"/>
          <p:cNvSpPr/>
          <p:nvPr/>
        </p:nvSpPr>
        <p:spPr>
          <a:xfrm>
            <a:off x="5862725" y="4259825"/>
            <a:ext cx="753900" cy="335100"/>
          </a:xfrm>
          <a:prstGeom prst="roundRect">
            <a:avLst>
              <a:gd fmla="val 16667" name="adj"/>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mangle</a:t>
            </a:r>
            <a:endParaRPr sz="1200"/>
          </a:p>
        </p:txBody>
      </p:sp>
      <p:sp>
        <p:nvSpPr>
          <p:cNvPr id="248" name="Google Shape;248;p21"/>
          <p:cNvSpPr/>
          <p:nvPr/>
        </p:nvSpPr>
        <p:spPr>
          <a:xfrm>
            <a:off x="4802925" y="4259825"/>
            <a:ext cx="753900" cy="3351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nat</a:t>
            </a:r>
            <a:endParaRPr sz="1200"/>
          </a:p>
        </p:txBody>
      </p:sp>
      <p:sp>
        <p:nvSpPr>
          <p:cNvPr id="249" name="Google Shape;249;p21"/>
          <p:cNvSpPr/>
          <p:nvPr/>
        </p:nvSpPr>
        <p:spPr>
          <a:xfrm>
            <a:off x="3768100" y="4259825"/>
            <a:ext cx="753900" cy="335100"/>
          </a:xfrm>
          <a:prstGeom prst="roundRect">
            <a:avLst>
              <a:gd fmla="val 16667"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filter</a:t>
            </a:r>
            <a:endParaRPr sz="1200"/>
          </a:p>
        </p:txBody>
      </p:sp>
      <p:sp>
        <p:nvSpPr>
          <p:cNvPr id="250" name="Google Shape;250;p21"/>
          <p:cNvSpPr txBox="1"/>
          <p:nvPr/>
        </p:nvSpPr>
        <p:spPr>
          <a:xfrm>
            <a:off x="2397800" y="1410363"/>
            <a:ext cx="101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Lato"/>
                <a:ea typeface="Lato"/>
                <a:cs typeface="Lato"/>
                <a:sym typeface="Lato"/>
              </a:rPr>
              <a:t>PREROUTING</a:t>
            </a:r>
            <a:endParaRPr sz="1000">
              <a:solidFill>
                <a:schemeClr val="dk2"/>
              </a:solidFill>
              <a:latin typeface="Lato"/>
              <a:ea typeface="Lato"/>
              <a:cs typeface="Lato"/>
              <a:sym typeface="Lato"/>
            </a:endParaRPr>
          </a:p>
        </p:txBody>
      </p:sp>
      <p:sp>
        <p:nvSpPr>
          <p:cNvPr id="251" name="Google Shape;251;p21"/>
          <p:cNvSpPr txBox="1"/>
          <p:nvPr/>
        </p:nvSpPr>
        <p:spPr>
          <a:xfrm>
            <a:off x="6250650" y="1410350"/>
            <a:ext cx="101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Lato"/>
                <a:ea typeface="Lato"/>
                <a:cs typeface="Lato"/>
                <a:sym typeface="Lato"/>
              </a:rPr>
              <a:t>INPUT</a:t>
            </a:r>
            <a:endParaRPr sz="1000">
              <a:solidFill>
                <a:schemeClr val="dk2"/>
              </a:solidFill>
              <a:latin typeface="Lato"/>
              <a:ea typeface="Lato"/>
              <a:cs typeface="Lato"/>
              <a:sym typeface="Lato"/>
            </a:endParaRPr>
          </a:p>
        </p:txBody>
      </p:sp>
      <p:sp>
        <p:nvSpPr>
          <p:cNvPr id="252" name="Google Shape;252;p21"/>
          <p:cNvSpPr txBox="1"/>
          <p:nvPr/>
        </p:nvSpPr>
        <p:spPr>
          <a:xfrm>
            <a:off x="4475550" y="3075238"/>
            <a:ext cx="101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Lato"/>
                <a:ea typeface="Lato"/>
                <a:cs typeface="Lato"/>
                <a:sym typeface="Lato"/>
              </a:rPr>
              <a:t>FORWARD</a:t>
            </a:r>
            <a:endParaRPr sz="1000">
              <a:solidFill>
                <a:schemeClr val="dk2"/>
              </a:solidFill>
              <a:latin typeface="Lato"/>
              <a:ea typeface="Lato"/>
              <a:cs typeface="Lato"/>
              <a:sym typeface="Lato"/>
            </a:endParaRPr>
          </a:p>
        </p:txBody>
      </p:sp>
      <p:sp>
        <p:nvSpPr>
          <p:cNvPr id="253" name="Google Shape;253;p21"/>
          <p:cNvSpPr txBox="1"/>
          <p:nvPr/>
        </p:nvSpPr>
        <p:spPr>
          <a:xfrm>
            <a:off x="1793900" y="4763550"/>
            <a:ext cx="1137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Lato"/>
                <a:ea typeface="Lato"/>
                <a:cs typeface="Lato"/>
                <a:sym typeface="Lato"/>
              </a:rPr>
              <a:t>POSTROUTING</a:t>
            </a:r>
            <a:endParaRPr sz="1000">
              <a:solidFill>
                <a:schemeClr val="dk2"/>
              </a:solidFill>
              <a:latin typeface="Lato"/>
              <a:ea typeface="Lato"/>
              <a:cs typeface="Lato"/>
              <a:sym typeface="Lato"/>
            </a:endParaRPr>
          </a:p>
        </p:txBody>
      </p:sp>
      <p:sp>
        <p:nvSpPr>
          <p:cNvPr id="254" name="Google Shape;254;p21"/>
          <p:cNvSpPr txBox="1"/>
          <p:nvPr/>
        </p:nvSpPr>
        <p:spPr>
          <a:xfrm>
            <a:off x="5219125" y="4763538"/>
            <a:ext cx="101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2"/>
                </a:solidFill>
                <a:latin typeface="Lato"/>
                <a:ea typeface="Lato"/>
                <a:cs typeface="Lato"/>
                <a:sym typeface="Lato"/>
              </a:rPr>
              <a:t>OUTPUT</a:t>
            </a:r>
            <a:endParaRPr sz="1000">
              <a:solidFill>
                <a:schemeClr val="dk2"/>
              </a:solidFill>
              <a:latin typeface="Lato"/>
              <a:ea typeface="Lato"/>
              <a:cs typeface="Lato"/>
              <a:sym typeface="Lato"/>
            </a:endParaRPr>
          </a:p>
        </p:txBody>
      </p:sp>
      <p:cxnSp>
        <p:nvCxnSpPr>
          <p:cNvPr id="255" name="Google Shape;255;p21"/>
          <p:cNvCxnSpPr>
            <a:endCxn id="235" idx="1"/>
          </p:cNvCxnSpPr>
          <p:nvPr/>
        </p:nvCxnSpPr>
        <p:spPr>
          <a:xfrm>
            <a:off x="1116800" y="2073175"/>
            <a:ext cx="353100" cy="7500"/>
          </a:xfrm>
          <a:prstGeom prst="straightConnector1">
            <a:avLst/>
          </a:prstGeom>
          <a:noFill/>
          <a:ln cap="flat" cmpd="sng" w="19050">
            <a:solidFill>
              <a:schemeClr val="lt2"/>
            </a:solidFill>
            <a:prstDash val="solid"/>
            <a:round/>
            <a:headEnd len="med" w="med" type="none"/>
            <a:tailEnd len="med" w="med" type="triangle"/>
          </a:ln>
        </p:spPr>
      </p:cxnSp>
      <p:cxnSp>
        <p:nvCxnSpPr>
          <p:cNvPr id="256" name="Google Shape;256;p21"/>
          <p:cNvCxnSpPr>
            <a:stCxn id="244" idx="1"/>
          </p:cNvCxnSpPr>
          <p:nvPr/>
        </p:nvCxnSpPr>
        <p:spPr>
          <a:xfrm rot="10800000">
            <a:off x="1103000" y="4425275"/>
            <a:ext cx="366900" cy="2100"/>
          </a:xfrm>
          <a:prstGeom prst="straightConnector1">
            <a:avLst/>
          </a:prstGeom>
          <a:noFill/>
          <a:ln cap="flat" cmpd="sng" w="19050">
            <a:solidFill>
              <a:schemeClr val="lt2"/>
            </a:solidFill>
            <a:prstDash val="solid"/>
            <a:round/>
            <a:headEnd len="med" w="med" type="none"/>
            <a:tailEnd len="med" w="med" type="triangle"/>
          </a:ln>
        </p:spPr>
      </p:cxnSp>
      <p:cxnSp>
        <p:nvCxnSpPr>
          <p:cNvPr id="257" name="Google Shape;257;p21"/>
          <p:cNvCxnSpPr>
            <a:stCxn id="239" idx="3"/>
          </p:cNvCxnSpPr>
          <p:nvPr/>
        </p:nvCxnSpPr>
        <p:spPr>
          <a:xfrm>
            <a:off x="7676425" y="2095325"/>
            <a:ext cx="294900" cy="5700"/>
          </a:xfrm>
          <a:prstGeom prst="straightConnector1">
            <a:avLst/>
          </a:prstGeom>
          <a:noFill/>
          <a:ln cap="flat" cmpd="sng" w="19050">
            <a:solidFill>
              <a:schemeClr val="lt2"/>
            </a:solidFill>
            <a:prstDash val="solid"/>
            <a:round/>
            <a:headEnd len="med" w="med" type="none"/>
            <a:tailEnd len="med" w="med" type="triangle"/>
          </a:ln>
        </p:spPr>
      </p:cxnSp>
      <p:cxnSp>
        <p:nvCxnSpPr>
          <p:cNvPr id="258" name="Google Shape;258;p21"/>
          <p:cNvCxnSpPr>
            <a:endCxn id="245" idx="3"/>
          </p:cNvCxnSpPr>
          <p:nvPr/>
        </p:nvCxnSpPr>
        <p:spPr>
          <a:xfrm rot="10800000">
            <a:off x="7676425" y="4427375"/>
            <a:ext cx="301800" cy="5100"/>
          </a:xfrm>
          <a:prstGeom prst="straightConnector1">
            <a:avLst/>
          </a:prstGeom>
          <a:noFill/>
          <a:ln cap="flat" cmpd="sng" w="19050">
            <a:solidFill>
              <a:schemeClr val="lt2"/>
            </a:solidFill>
            <a:prstDash val="solid"/>
            <a:round/>
            <a:headEnd len="med" w="med" type="none"/>
            <a:tailEnd len="med" w="med" type="triangle"/>
          </a:ln>
        </p:spPr>
      </p:cxnSp>
      <p:cxnSp>
        <p:nvCxnSpPr>
          <p:cNvPr id="259" name="Google Shape;259;p21"/>
          <p:cNvCxnSpPr>
            <a:stCxn id="237" idx="3"/>
            <a:endCxn id="240" idx="1"/>
          </p:cNvCxnSpPr>
          <p:nvPr/>
        </p:nvCxnSpPr>
        <p:spPr>
          <a:xfrm>
            <a:off x="4343400" y="2080675"/>
            <a:ext cx="1519200" cy="14700"/>
          </a:xfrm>
          <a:prstGeom prst="straightConnector1">
            <a:avLst/>
          </a:prstGeom>
          <a:noFill/>
          <a:ln cap="flat" cmpd="sng" w="19050">
            <a:solidFill>
              <a:schemeClr val="lt2"/>
            </a:solidFill>
            <a:prstDash val="solid"/>
            <a:round/>
            <a:headEnd len="med" w="med" type="none"/>
            <a:tailEnd len="med" w="med" type="triangle"/>
          </a:ln>
        </p:spPr>
      </p:cxnSp>
      <p:cxnSp>
        <p:nvCxnSpPr>
          <p:cNvPr id="260" name="Google Shape;260;p21"/>
          <p:cNvCxnSpPr>
            <a:stCxn id="249" idx="1"/>
            <a:endCxn id="243" idx="3"/>
          </p:cNvCxnSpPr>
          <p:nvPr/>
        </p:nvCxnSpPr>
        <p:spPr>
          <a:xfrm rot="10800000">
            <a:off x="3283600" y="4427375"/>
            <a:ext cx="484500" cy="0"/>
          </a:xfrm>
          <a:prstGeom prst="straightConnector1">
            <a:avLst/>
          </a:prstGeom>
          <a:noFill/>
          <a:ln cap="flat" cmpd="sng" w="19050">
            <a:solidFill>
              <a:schemeClr val="lt2"/>
            </a:solidFill>
            <a:prstDash val="solid"/>
            <a:round/>
            <a:headEnd len="med" w="med" type="none"/>
            <a:tailEnd len="med" w="med" type="triangle"/>
          </a:ln>
        </p:spPr>
      </p:cxnSp>
      <p:cxnSp>
        <p:nvCxnSpPr>
          <p:cNvPr id="261" name="Google Shape;261;p21"/>
          <p:cNvCxnSpPr>
            <a:stCxn id="235" idx="3"/>
            <a:endCxn id="236" idx="1"/>
          </p:cNvCxnSpPr>
          <p:nvPr/>
        </p:nvCxnSpPr>
        <p:spPr>
          <a:xfrm flipH="1" rot="10800000">
            <a:off x="2223800" y="2073775"/>
            <a:ext cx="306000" cy="6900"/>
          </a:xfrm>
          <a:prstGeom prst="straightConnector1">
            <a:avLst/>
          </a:prstGeom>
          <a:noFill/>
          <a:ln cap="flat" cmpd="sng" w="19050">
            <a:solidFill>
              <a:schemeClr val="lt2"/>
            </a:solidFill>
            <a:prstDash val="solid"/>
            <a:round/>
            <a:headEnd len="med" w="med" type="none"/>
            <a:tailEnd len="med" w="med" type="triangle"/>
          </a:ln>
        </p:spPr>
      </p:cxnSp>
      <p:cxnSp>
        <p:nvCxnSpPr>
          <p:cNvPr id="262" name="Google Shape;262;p21"/>
          <p:cNvCxnSpPr>
            <a:stCxn id="236" idx="3"/>
            <a:endCxn id="237" idx="1"/>
          </p:cNvCxnSpPr>
          <p:nvPr/>
        </p:nvCxnSpPr>
        <p:spPr>
          <a:xfrm>
            <a:off x="3283600" y="2073825"/>
            <a:ext cx="306000" cy="6900"/>
          </a:xfrm>
          <a:prstGeom prst="straightConnector1">
            <a:avLst/>
          </a:prstGeom>
          <a:noFill/>
          <a:ln cap="flat" cmpd="sng" w="19050">
            <a:solidFill>
              <a:schemeClr val="lt2"/>
            </a:solidFill>
            <a:prstDash val="solid"/>
            <a:round/>
            <a:headEnd len="med" w="med" type="none"/>
            <a:tailEnd len="med" w="med" type="triangle"/>
          </a:ln>
        </p:spPr>
      </p:cxnSp>
      <p:cxnSp>
        <p:nvCxnSpPr>
          <p:cNvPr id="263" name="Google Shape;263;p21"/>
          <p:cNvCxnSpPr>
            <a:stCxn id="240" idx="3"/>
            <a:endCxn id="239" idx="1"/>
          </p:cNvCxnSpPr>
          <p:nvPr/>
        </p:nvCxnSpPr>
        <p:spPr>
          <a:xfrm>
            <a:off x="6616625" y="2095325"/>
            <a:ext cx="306000" cy="0"/>
          </a:xfrm>
          <a:prstGeom prst="straightConnector1">
            <a:avLst/>
          </a:prstGeom>
          <a:noFill/>
          <a:ln cap="flat" cmpd="sng" w="19050">
            <a:solidFill>
              <a:schemeClr val="lt2"/>
            </a:solidFill>
            <a:prstDash val="solid"/>
            <a:round/>
            <a:headEnd len="med" w="med" type="none"/>
            <a:tailEnd len="med" w="med" type="triangle"/>
          </a:ln>
        </p:spPr>
      </p:cxnSp>
      <p:cxnSp>
        <p:nvCxnSpPr>
          <p:cNvPr id="264" name="Google Shape;264;p21"/>
          <p:cNvCxnSpPr>
            <a:stCxn id="245" idx="1"/>
            <a:endCxn id="247" idx="3"/>
          </p:cNvCxnSpPr>
          <p:nvPr/>
        </p:nvCxnSpPr>
        <p:spPr>
          <a:xfrm rot="10800000">
            <a:off x="6616525" y="4427375"/>
            <a:ext cx="306000" cy="0"/>
          </a:xfrm>
          <a:prstGeom prst="straightConnector1">
            <a:avLst/>
          </a:prstGeom>
          <a:noFill/>
          <a:ln cap="flat" cmpd="sng" w="19050">
            <a:solidFill>
              <a:schemeClr val="lt2"/>
            </a:solidFill>
            <a:prstDash val="solid"/>
            <a:round/>
            <a:headEnd len="med" w="med" type="none"/>
            <a:tailEnd len="med" w="med" type="triangle"/>
          </a:ln>
        </p:spPr>
      </p:cxnSp>
      <p:cxnSp>
        <p:nvCxnSpPr>
          <p:cNvPr id="265" name="Google Shape;265;p21"/>
          <p:cNvCxnSpPr>
            <a:stCxn id="247" idx="1"/>
            <a:endCxn id="248" idx="3"/>
          </p:cNvCxnSpPr>
          <p:nvPr/>
        </p:nvCxnSpPr>
        <p:spPr>
          <a:xfrm rot="10800000">
            <a:off x="5556725" y="4427375"/>
            <a:ext cx="306000" cy="0"/>
          </a:xfrm>
          <a:prstGeom prst="straightConnector1">
            <a:avLst/>
          </a:prstGeom>
          <a:noFill/>
          <a:ln cap="flat" cmpd="sng" w="19050">
            <a:solidFill>
              <a:schemeClr val="lt2"/>
            </a:solidFill>
            <a:prstDash val="solid"/>
            <a:round/>
            <a:headEnd len="med" w="med" type="none"/>
            <a:tailEnd len="med" w="med" type="triangle"/>
          </a:ln>
        </p:spPr>
      </p:cxnSp>
      <p:cxnSp>
        <p:nvCxnSpPr>
          <p:cNvPr id="266" name="Google Shape;266;p21"/>
          <p:cNvCxnSpPr>
            <a:stCxn id="248" idx="1"/>
            <a:endCxn id="249" idx="3"/>
          </p:cNvCxnSpPr>
          <p:nvPr/>
        </p:nvCxnSpPr>
        <p:spPr>
          <a:xfrm rot="10800000">
            <a:off x="4522125" y="4427375"/>
            <a:ext cx="280800" cy="0"/>
          </a:xfrm>
          <a:prstGeom prst="straightConnector1">
            <a:avLst/>
          </a:prstGeom>
          <a:noFill/>
          <a:ln cap="flat" cmpd="sng" w="19050">
            <a:solidFill>
              <a:schemeClr val="lt2"/>
            </a:solidFill>
            <a:prstDash val="solid"/>
            <a:round/>
            <a:headEnd len="med" w="med" type="none"/>
            <a:tailEnd len="med" w="med" type="triangle"/>
          </a:ln>
        </p:spPr>
      </p:cxnSp>
      <p:cxnSp>
        <p:nvCxnSpPr>
          <p:cNvPr id="267" name="Google Shape;267;p21"/>
          <p:cNvCxnSpPr>
            <a:stCxn id="243" idx="1"/>
            <a:endCxn id="244" idx="3"/>
          </p:cNvCxnSpPr>
          <p:nvPr/>
        </p:nvCxnSpPr>
        <p:spPr>
          <a:xfrm rot="10800000">
            <a:off x="2223700" y="4427375"/>
            <a:ext cx="306000" cy="0"/>
          </a:xfrm>
          <a:prstGeom prst="straightConnector1">
            <a:avLst/>
          </a:prstGeom>
          <a:noFill/>
          <a:ln cap="flat" cmpd="sng" w="19050">
            <a:solidFill>
              <a:schemeClr val="lt2"/>
            </a:solidFill>
            <a:prstDash val="solid"/>
            <a:round/>
            <a:headEnd len="med" w="med" type="none"/>
            <a:tailEnd len="med" w="med" type="triangle"/>
          </a:ln>
        </p:spPr>
      </p:cxnSp>
      <p:cxnSp>
        <p:nvCxnSpPr>
          <p:cNvPr id="268" name="Google Shape;268;p21"/>
          <p:cNvCxnSpPr>
            <a:stCxn id="237" idx="2"/>
            <a:endCxn id="241" idx="0"/>
          </p:cNvCxnSpPr>
          <p:nvPr/>
        </p:nvCxnSpPr>
        <p:spPr>
          <a:xfrm>
            <a:off x="3966450" y="2248225"/>
            <a:ext cx="0" cy="581700"/>
          </a:xfrm>
          <a:prstGeom prst="straightConnector1">
            <a:avLst/>
          </a:prstGeom>
          <a:noFill/>
          <a:ln cap="flat" cmpd="sng" w="19050">
            <a:solidFill>
              <a:schemeClr val="lt2"/>
            </a:solidFill>
            <a:prstDash val="solid"/>
            <a:round/>
            <a:headEnd len="med" w="med" type="none"/>
            <a:tailEnd len="med" w="med" type="triangle"/>
          </a:ln>
        </p:spPr>
      </p:cxnSp>
      <p:cxnSp>
        <p:nvCxnSpPr>
          <p:cNvPr id="269" name="Google Shape;269;p21"/>
          <p:cNvCxnSpPr>
            <a:stCxn id="241" idx="2"/>
            <a:endCxn id="242" idx="0"/>
          </p:cNvCxnSpPr>
          <p:nvPr/>
        </p:nvCxnSpPr>
        <p:spPr>
          <a:xfrm>
            <a:off x="3966450" y="3165150"/>
            <a:ext cx="0" cy="136500"/>
          </a:xfrm>
          <a:prstGeom prst="straightConnector1">
            <a:avLst/>
          </a:prstGeom>
          <a:noFill/>
          <a:ln cap="flat" cmpd="sng" w="19050">
            <a:solidFill>
              <a:schemeClr val="lt2"/>
            </a:solidFill>
            <a:prstDash val="solid"/>
            <a:round/>
            <a:headEnd len="med" w="med" type="none"/>
            <a:tailEnd len="med" w="med" type="triangle"/>
          </a:ln>
        </p:spPr>
      </p:cxnSp>
      <p:cxnSp>
        <p:nvCxnSpPr>
          <p:cNvPr id="270" name="Google Shape;270;p21"/>
          <p:cNvCxnSpPr>
            <a:stCxn id="242" idx="2"/>
            <a:endCxn id="243" idx="3"/>
          </p:cNvCxnSpPr>
          <p:nvPr/>
        </p:nvCxnSpPr>
        <p:spPr>
          <a:xfrm rot="5400000">
            <a:off x="3229800" y="3690650"/>
            <a:ext cx="790500" cy="682800"/>
          </a:xfrm>
          <a:prstGeom prst="curvedConnector2">
            <a:avLst/>
          </a:prstGeom>
          <a:noFill/>
          <a:ln cap="flat" cmpd="sng" w="19050">
            <a:solidFill>
              <a:schemeClr val="lt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CafeTechnical)">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