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783D2D-6A8A-408A-A707-C27AC15026F2}">
  <a:tblStyle styleId="{3C783D2D-6A8A-408A-A707-C27AC15026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0DE767A-0055-40F9-AB37-00FB52DF6F3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3a55ed5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3a55ed5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3a55ed5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3a55ed5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3a55ed57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3a55ed57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3a55ed5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3a55ed5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fill ID=1 with shape 1, ID=2 with shape 2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want to retrieve data in ID=n, I just have to point to that ID. This is the main index which all tables has.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how can I retrieve data if I don’t know the ID or If I want to retrieve data in other forms? For example how can I </a:t>
            </a:r>
            <a:r>
              <a:rPr lang="en"/>
              <a:t>retrieve</a:t>
            </a:r>
            <a:r>
              <a:rPr lang="en"/>
              <a:t> data where there is a </a:t>
            </a:r>
            <a:r>
              <a:rPr lang="en"/>
              <a:t>circle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current structure, we have to scan each and every row to find all circle. This will take a lot of time; how can we speed thing up?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ea7c94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ea7c94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3a55ed57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3a55ed57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searching on all data, we can reduce the search zone in half + an epsilon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= the required time to go through index tree(s)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3a55ed57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3a55ed57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3a55ed57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e3a55ed57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3a55ed574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3a55ed57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3a55ed57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3a55ed57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4689fe7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4689fe7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3a55ed574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3a55ed574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3a55ed574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3a55ed574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exactly a good index. It’s just to visualize the </a:t>
            </a:r>
            <a:r>
              <a:rPr lang="en"/>
              <a:t>method.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3a55ed574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3a55ed574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other as well like NDB but they are more like an engine (NDB is an in-memory engine).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3a55ed57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e3a55ed57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3a55ed574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3a55ed574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3a55ed57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e3a55ed57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e3a55ed574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e3a55ed574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e3a55ed574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e3a55ed574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3a55ed574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3a55ed574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e3a55ed574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e3a55ed574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97d6f96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97d6f96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e3a55ed574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e3a55ed574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MongoDB site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e3a55ed574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e3a55ed574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e3a55ed574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e3a55ed574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 key is something like index → It </a:t>
            </a:r>
            <a:r>
              <a:rPr lang="en"/>
              <a:t>divide</a:t>
            </a:r>
            <a:r>
              <a:rPr lang="en"/>
              <a:t> the data into multiple parts (at least 2 parts)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about RAFT protocol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e3a55ed574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e3a55ed574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a55ed5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3a55ed5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3a55ed57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3a55ed57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a55ed57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a55ed57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3a55ed574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3a55ed574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3a55ed574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3a55ed574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3a55ed574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3a55ed57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&amp; noSQL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stored in SQL?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11975" y="1451875"/>
            <a:ext cx="7624500" cy="33087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977225" y="1745050"/>
            <a:ext cx="1961400" cy="2694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204025" y="1968400"/>
            <a:ext cx="1507800" cy="7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204025" y="2888625"/>
            <a:ext cx="1507800" cy="7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345200" y="43603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RDBMS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947425" y="4039150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720625" y="2280100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720625" y="320032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Table2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265550" y="1759075"/>
            <a:ext cx="1961400" cy="2694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492350" y="1982425"/>
            <a:ext cx="1507800" cy="7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492350" y="2902650"/>
            <a:ext cx="1507800" cy="7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4235750" y="40531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DB2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4008950" y="229412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4008950" y="3214350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Table2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stored in SQL?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1593150" y="1549575"/>
            <a:ext cx="5957700" cy="303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6559650" y="41856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5" name="Google Shape;225;p23"/>
          <p:cNvGraphicFramePr/>
          <p:nvPr/>
        </p:nvGraphicFramePr>
        <p:xfrm>
          <a:off x="1964625" y="184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{3C783D2D-6A8A-408A-A707-C27AC15026F2}</a:tableStyleId>
              </a:tblPr>
              <a:tblGrid>
                <a:gridCol w="1029700"/>
                <a:gridCol w="1029700"/>
                <a:gridCol w="1029700"/>
                <a:gridCol w="1029700"/>
                <a:gridCol w="1029700"/>
              </a:tblGrid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226" name="Google Shape;226;p23"/>
          <p:cNvSpPr/>
          <p:nvPr/>
        </p:nvSpPr>
        <p:spPr>
          <a:xfrm>
            <a:off x="1724100" y="2205725"/>
            <a:ext cx="5591100" cy="4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1724100" y="2611725"/>
            <a:ext cx="5591100" cy="4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724100" y="2997075"/>
            <a:ext cx="5591100" cy="4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1724100" y="3713325"/>
            <a:ext cx="5591100" cy="43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1919550" y="1779950"/>
            <a:ext cx="1116900" cy="2436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376925" y="2170825"/>
            <a:ext cx="99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Row base data storing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01075" y="3152225"/>
            <a:ext cx="9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Main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reference in table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1297500" y="1567550"/>
            <a:ext cx="70389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</a:t>
            </a:r>
            <a:r>
              <a:rPr lang="en"/>
              <a:t>reference</a:t>
            </a:r>
            <a:r>
              <a:rPr lang="en"/>
              <a:t> in table = Main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used for?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297500" y="2198750"/>
            <a:ext cx="7038900" cy="25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We’re adding data to read/</a:t>
            </a:r>
            <a:r>
              <a:rPr lang="en"/>
              <a:t>retrieve</a:t>
            </a:r>
            <a:r>
              <a:rPr lang="en"/>
              <a:t> data later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300"/>
              <a:t>So searching data is unavoidable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To decrease search time: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We have to know the exact address/location of desire data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Through specifying that data’s ID (main reference in table) in query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We don’t always know it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We have to do something to limit our search zone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sz="1300"/>
              <a:t>Other index</a:t>
            </a:r>
            <a:endParaRPr sz="1300"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graphicFrame>
        <p:nvGraphicFramePr>
          <p:cNvPr id="246" name="Google Shape;246;p25"/>
          <p:cNvGraphicFramePr/>
          <p:nvPr/>
        </p:nvGraphicFramePr>
        <p:xfrm>
          <a:off x="449925" y="16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{3C783D2D-6A8A-408A-A707-C27AC15026F2}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25"/>
          <p:cNvSpPr/>
          <p:nvPr/>
        </p:nvSpPr>
        <p:spPr>
          <a:xfrm>
            <a:off x="6700950" y="187067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7153500" y="230655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8408800" y="346682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7716575" y="204135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7638600" y="26013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6597425" y="323297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7461775" y="17031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207500" y="252050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910700" y="3180625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7425600" y="313170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8371525" y="1902025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7559500" y="3685525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8081700" y="39356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7034825" y="394960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6700950" y="253445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8081700" y="2932788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7306925" y="2631825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6547375" y="371345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7073075" y="3498175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7961300" y="242560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7988675" y="3558138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7184300" y="200170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6721875" y="4139225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6973050" y="29188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7620513" y="4004275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8205200" y="17031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567750" y="17031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894625" y="17031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1257575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1672775" y="171710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2087975" y="1703138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graphicFrame>
        <p:nvGraphicFramePr>
          <p:cNvPr id="283" name="Google Shape;283;p26"/>
          <p:cNvGraphicFramePr/>
          <p:nvPr/>
        </p:nvGraphicFramePr>
        <p:xfrm>
          <a:off x="449925" y="16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{3C783D2D-6A8A-408A-A707-C27AC15026F2}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26"/>
          <p:cNvSpPr/>
          <p:nvPr/>
        </p:nvSpPr>
        <p:spPr>
          <a:xfrm>
            <a:off x="6700950" y="187067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7153500" y="230655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8408800" y="346682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7716575" y="204135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7638600" y="26013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6597425" y="3232975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7461775" y="17031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8207500" y="252050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7910700" y="3180625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7425600" y="313170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371525" y="1902025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559500" y="3685525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8081700" y="3935650"/>
            <a:ext cx="254700" cy="202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7034825" y="394960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6700950" y="2534450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8081700" y="2932788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7306925" y="2631825"/>
            <a:ext cx="272100" cy="174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6547375" y="371345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073075" y="3498175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7961300" y="242560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7988675" y="3558138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7184300" y="2001700"/>
            <a:ext cx="195600" cy="202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6721875" y="4139225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6973050" y="29188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620513" y="4004275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8205200" y="170315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508375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884150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1259925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1670550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2046325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2422100" y="1671800"/>
            <a:ext cx="272100" cy="26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70625" y="207270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946400" y="207270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322175" y="207270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697950" y="2072700"/>
            <a:ext cx="147600" cy="2025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cxnSp>
        <p:nvCxnSpPr>
          <p:cNvPr id="325" name="Google Shape;325;p27"/>
          <p:cNvCxnSpPr>
            <a:stCxn id="326" idx="2"/>
            <a:endCxn id="327" idx="0"/>
          </p:cNvCxnSpPr>
          <p:nvPr/>
        </p:nvCxnSpPr>
        <p:spPr>
          <a:xfrm flipH="1" rot="-5400000">
            <a:off x="5169900" y="14902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28" name="Google Shape;328;p27"/>
          <p:cNvCxnSpPr>
            <a:stCxn id="329" idx="2"/>
            <a:endCxn id="330" idx="0"/>
          </p:cNvCxnSpPr>
          <p:nvPr/>
        </p:nvCxnSpPr>
        <p:spPr>
          <a:xfrm flipH="1" rot="-5400000">
            <a:off x="2868900" y="3179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1" name="Google Shape;331;p27"/>
          <p:cNvCxnSpPr>
            <a:stCxn id="332" idx="0"/>
            <a:endCxn id="329" idx="2"/>
          </p:cNvCxnSpPr>
          <p:nvPr/>
        </p:nvCxnSpPr>
        <p:spPr>
          <a:xfrm rot="-5400000">
            <a:off x="2023650" y="3179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3" name="Google Shape;333;p27"/>
          <p:cNvCxnSpPr>
            <a:stCxn id="327" idx="2"/>
            <a:endCxn id="334" idx="0"/>
          </p:cNvCxnSpPr>
          <p:nvPr/>
        </p:nvCxnSpPr>
        <p:spPr>
          <a:xfrm flipH="1" rot="-5400000">
            <a:off x="6409500" y="3179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5" name="Google Shape;335;p27"/>
          <p:cNvCxnSpPr>
            <a:stCxn id="336" idx="0"/>
            <a:endCxn id="327" idx="2"/>
          </p:cNvCxnSpPr>
          <p:nvPr/>
        </p:nvCxnSpPr>
        <p:spPr>
          <a:xfrm rot="-5400000">
            <a:off x="5564250" y="3179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37" name="Google Shape;337;p27"/>
          <p:cNvCxnSpPr>
            <a:stCxn id="329" idx="0"/>
            <a:endCxn id="326" idx="2"/>
          </p:cNvCxnSpPr>
          <p:nvPr/>
        </p:nvCxnSpPr>
        <p:spPr>
          <a:xfrm rot="-5400000">
            <a:off x="3399600" y="14901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26" name="Google Shape;326;p27"/>
          <p:cNvSpPr txBox="1"/>
          <p:nvPr/>
        </p:nvSpPr>
        <p:spPr>
          <a:xfrm>
            <a:off x="3802950" y="15037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2032650" y="26625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1st level </a:t>
            </a: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divider - 1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5573250" y="26625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1st level </a:t>
            </a: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divider - 2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6418500" y="3957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3rd level divider - 2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4728000" y="3957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3rd level divider - 1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2877900" y="3957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2nd level divider - 2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1187400" y="3957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2nd level divider - 1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4246050" y="1480775"/>
            <a:ext cx="651900" cy="63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2209800" y="2616675"/>
            <a:ext cx="1183800" cy="63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3055050" y="3935025"/>
            <a:ext cx="1183800" cy="63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4298200" y="1260800"/>
            <a:ext cx="995700" cy="365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All data</a:t>
            </a:r>
            <a:endParaRPr sz="120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1593150" y="1549575"/>
            <a:ext cx="5957700" cy="303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6559650" y="41856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49" name="Google Shape;349;p28"/>
          <p:cNvGraphicFramePr/>
          <p:nvPr/>
        </p:nvGraphicFramePr>
        <p:xfrm>
          <a:off x="1964625" y="184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{3C783D2D-6A8A-408A-A707-C27AC15026F2}</a:tableStyleId>
              </a:tblPr>
              <a:tblGrid>
                <a:gridCol w="1029700"/>
                <a:gridCol w="1029700"/>
                <a:gridCol w="1029700"/>
                <a:gridCol w="1029700"/>
                <a:gridCol w="1029700"/>
              </a:tblGrid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50" name="Google Shape;350;p28"/>
          <p:cNvSpPr/>
          <p:nvPr/>
        </p:nvSpPr>
        <p:spPr>
          <a:xfrm>
            <a:off x="1898375" y="1739925"/>
            <a:ext cx="1146300" cy="25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965725" y="1739925"/>
            <a:ext cx="1146300" cy="25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357" name="Google Shape;357;p29"/>
          <p:cNvSpPr txBox="1"/>
          <p:nvPr/>
        </p:nvSpPr>
        <p:spPr>
          <a:xfrm>
            <a:off x="4324350" y="162620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4298200" y="1260800"/>
            <a:ext cx="995700" cy="365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All data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1319800" y="3029550"/>
            <a:ext cx="22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Only one value will match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9644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15753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21862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27971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34080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40189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46298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52407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58516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64625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70734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7684300" y="238905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29"/>
          <p:cNvCxnSpPr>
            <a:stCxn id="357" idx="2"/>
            <a:endCxn id="360" idx="0"/>
          </p:cNvCxnSpPr>
          <p:nvPr/>
        </p:nvCxnSpPr>
        <p:spPr>
          <a:xfrm rot="5400000">
            <a:off x="2693250" y="510350"/>
            <a:ext cx="397500" cy="3360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3" name="Google Shape;373;p29"/>
          <p:cNvCxnSpPr>
            <a:stCxn id="357" idx="2"/>
            <a:endCxn id="361" idx="0"/>
          </p:cNvCxnSpPr>
          <p:nvPr/>
        </p:nvCxnSpPr>
        <p:spPr>
          <a:xfrm rot="5400000">
            <a:off x="2998800" y="815900"/>
            <a:ext cx="397500" cy="2748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4" name="Google Shape;374;p29"/>
          <p:cNvCxnSpPr>
            <a:stCxn id="357" idx="2"/>
            <a:endCxn id="362" idx="0"/>
          </p:cNvCxnSpPr>
          <p:nvPr/>
        </p:nvCxnSpPr>
        <p:spPr>
          <a:xfrm rot="5400000">
            <a:off x="3304200" y="1121300"/>
            <a:ext cx="397500" cy="2138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5" name="Google Shape;375;p29"/>
          <p:cNvCxnSpPr>
            <a:stCxn id="357" idx="2"/>
            <a:endCxn id="363" idx="0"/>
          </p:cNvCxnSpPr>
          <p:nvPr/>
        </p:nvCxnSpPr>
        <p:spPr>
          <a:xfrm rot="5400000">
            <a:off x="3609600" y="1426700"/>
            <a:ext cx="397500" cy="1527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6" name="Google Shape;376;p29"/>
          <p:cNvCxnSpPr>
            <a:stCxn id="357" idx="2"/>
            <a:endCxn id="364" idx="0"/>
          </p:cNvCxnSpPr>
          <p:nvPr/>
        </p:nvCxnSpPr>
        <p:spPr>
          <a:xfrm rot="5400000">
            <a:off x="3915150" y="1732250"/>
            <a:ext cx="397500" cy="916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7" name="Google Shape;377;p29"/>
          <p:cNvCxnSpPr>
            <a:stCxn id="357" idx="2"/>
            <a:endCxn id="365" idx="0"/>
          </p:cNvCxnSpPr>
          <p:nvPr/>
        </p:nvCxnSpPr>
        <p:spPr>
          <a:xfrm rot="5400000">
            <a:off x="4220550" y="2037650"/>
            <a:ext cx="397500" cy="305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8" name="Google Shape;378;p29"/>
          <p:cNvCxnSpPr>
            <a:stCxn id="357" idx="2"/>
            <a:endCxn id="366" idx="0"/>
          </p:cNvCxnSpPr>
          <p:nvPr/>
        </p:nvCxnSpPr>
        <p:spPr>
          <a:xfrm flipH="1" rot="-5400000">
            <a:off x="4525950" y="2037650"/>
            <a:ext cx="397500" cy="305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9" name="Google Shape;379;p29"/>
          <p:cNvCxnSpPr>
            <a:stCxn id="357" idx="2"/>
            <a:endCxn id="367" idx="0"/>
          </p:cNvCxnSpPr>
          <p:nvPr/>
        </p:nvCxnSpPr>
        <p:spPr>
          <a:xfrm flipH="1" rot="-5400000">
            <a:off x="4831500" y="1732100"/>
            <a:ext cx="397500" cy="916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0" name="Google Shape;380;p29"/>
          <p:cNvCxnSpPr>
            <a:stCxn id="357" idx="2"/>
            <a:endCxn id="368" idx="0"/>
          </p:cNvCxnSpPr>
          <p:nvPr/>
        </p:nvCxnSpPr>
        <p:spPr>
          <a:xfrm flipH="1" rot="-5400000">
            <a:off x="5136900" y="1426700"/>
            <a:ext cx="397500" cy="1527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1" name="Google Shape;381;p29"/>
          <p:cNvCxnSpPr>
            <a:stCxn id="357" idx="2"/>
            <a:endCxn id="369" idx="0"/>
          </p:cNvCxnSpPr>
          <p:nvPr/>
        </p:nvCxnSpPr>
        <p:spPr>
          <a:xfrm flipH="1" rot="-5400000">
            <a:off x="5442300" y="1121300"/>
            <a:ext cx="397500" cy="2138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2" name="Google Shape;382;p29"/>
          <p:cNvCxnSpPr>
            <a:stCxn id="357" idx="2"/>
            <a:endCxn id="371" idx="0"/>
          </p:cNvCxnSpPr>
          <p:nvPr/>
        </p:nvCxnSpPr>
        <p:spPr>
          <a:xfrm flipH="1" rot="-5400000">
            <a:off x="6053250" y="510350"/>
            <a:ext cx="397500" cy="3360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83" name="Google Shape;383;p29"/>
          <p:cNvSpPr/>
          <p:nvPr/>
        </p:nvSpPr>
        <p:spPr>
          <a:xfrm>
            <a:off x="2229700" y="2365800"/>
            <a:ext cx="408300" cy="411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1611450" y="4113200"/>
            <a:ext cx="59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of them are unique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⇒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a good index to search for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4324350" y="1626200"/>
            <a:ext cx="495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4298200" y="1260800"/>
            <a:ext cx="995700" cy="365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All data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1597000" y="24232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Shiraz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2901713" y="24232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Tehran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4206450" y="24232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Berlin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5511175" y="2389050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0"/>
          <p:cNvSpPr txBox="1"/>
          <p:nvPr/>
        </p:nvSpPr>
        <p:spPr>
          <a:xfrm>
            <a:off x="6815900" y="24232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Mashhad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30"/>
          <p:cNvCxnSpPr>
            <a:stCxn id="390" idx="2"/>
            <a:endCxn id="392" idx="0"/>
          </p:cNvCxnSpPr>
          <p:nvPr/>
        </p:nvCxnSpPr>
        <p:spPr>
          <a:xfrm rot="5400000">
            <a:off x="3051450" y="902750"/>
            <a:ext cx="431700" cy="2609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98" name="Google Shape;398;p30"/>
          <p:cNvCxnSpPr>
            <a:stCxn id="390" idx="2"/>
            <a:endCxn id="393" idx="0"/>
          </p:cNvCxnSpPr>
          <p:nvPr/>
        </p:nvCxnSpPr>
        <p:spPr>
          <a:xfrm rot="5400000">
            <a:off x="3703800" y="1555100"/>
            <a:ext cx="431700" cy="1304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99" name="Google Shape;399;p30"/>
          <p:cNvCxnSpPr>
            <a:stCxn id="390" idx="2"/>
            <a:endCxn id="394" idx="0"/>
          </p:cNvCxnSpPr>
          <p:nvPr/>
        </p:nvCxnSpPr>
        <p:spPr>
          <a:xfrm flipH="1" rot="-5400000">
            <a:off x="4356450" y="2207150"/>
            <a:ext cx="4317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00" name="Google Shape;400;p30"/>
          <p:cNvCxnSpPr>
            <a:stCxn id="390" idx="2"/>
            <a:endCxn id="396" idx="0"/>
          </p:cNvCxnSpPr>
          <p:nvPr/>
        </p:nvCxnSpPr>
        <p:spPr>
          <a:xfrm flipH="1" rot="-5400000">
            <a:off x="5660850" y="902750"/>
            <a:ext cx="431700" cy="2609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01" name="Google Shape;401;p30"/>
          <p:cNvSpPr/>
          <p:nvPr/>
        </p:nvSpPr>
        <p:spPr>
          <a:xfrm>
            <a:off x="2972925" y="2321025"/>
            <a:ext cx="601800" cy="587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1943925" y="3208650"/>
            <a:ext cx="26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This can match multiple rows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This is portion of data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131775" y="1857625"/>
            <a:ext cx="4216500" cy="234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3679875" y="3878200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10" name="Google Shape;410;p31"/>
          <p:cNvGraphicFramePr/>
          <p:nvPr/>
        </p:nvGraphicFramePr>
        <p:xfrm>
          <a:off x="434088" y="203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{3C783D2D-6A8A-408A-A707-C27AC15026F2}</a:tableStyleId>
              </a:tblPr>
              <a:tblGrid>
                <a:gridCol w="722375"/>
                <a:gridCol w="722375"/>
                <a:gridCol w="722375"/>
                <a:gridCol w="722375"/>
                <a:gridCol w="722375"/>
              </a:tblGrid>
              <a:tr h="2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411" name="Google Shape;411;p31"/>
          <p:cNvSpPr/>
          <p:nvPr/>
        </p:nvSpPr>
        <p:spPr>
          <a:xfrm>
            <a:off x="4804575" y="1851725"/>
            <a:ext cx="4216500" cy="234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6970225" y="3872325"/>
            <a:ext cx="205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 with </a:t>
            </a: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another </a:t>
            </a: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index (City)</a:t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13" name="Google Shape;413;p31"/>
          <p:cNvGraphicFramePr/>
          <p:nvPr/>
        </p:nvGraphicFramePr>
        <p:xfrm>
          <a:off x="5106888" y="202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{3C783D2D-6A8A-408A-A707-C27AC15026F2}</a:tableStyleId>
              </a:tblPr>
              <a:tblGrid>
                <a:gridCol w="722375"/>
                <a:gridCol w="722375"/>
                <a:gridCol w="722375"/>
                <a:gridCol w="722375"/>
                <a:gridCol w="722375"/>
              </a:tblGrid>
              <a:tr h="2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769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27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cxnSp>
        <p:nvCxnSpPr>
          <p:cNvPr id="414" name="Google Shape;414;p31"/>
          <p:cNvCxnSpPr>
            <a:stCxn id="408" idx="3"/>
            <a:endCxn id="411" idx="1"/>
          </p:cNvCxnSpPr>
          <p:nvPr/>
        </p:nvCxnSpPr>
        <p:spPr>
          <a:xfrm flipH="1" rot="10800000">
            <a:off x="4348275" y="3025375"/>
            <a:ext cx="456300" cy="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1"/>
          <p:cNvSpPr/>
          <p:nvPr/>
        </p:nvSpPr>
        <p:spPr>
          <a:xfrm>
            <a:off x="4190725" y="974250"/>
            <a:ext cx="1159800" cy="702000"/>
          </a:xfrm>
          <a:prstGeom prst="wedgeRoundRectCallout">
            <a:avLst>
              <a:gd fmla="val -24675" name="adj1"/>
              <a:gd fmla="val 227568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When we create index on column: City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1593150" y="1549575"/>
            <a:ext cx="5957700" cy="303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 txBox="1"/>
          <p:nvPr/>
        </p:nvSpPr>
        <p:spPr>
          <a:xfrm>
            <a:off x="6559650" y="4185675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3" name="Google Shape;423;p32"/>
          <p:cNvGraphicFramePr/>
          <p:nvPr/>
        </p:nvGraphicFramePr>
        <p:xfrm>
          <a:off x="1964625" y="184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{3C783D2D-6A8A-408A-A707-C27AC15026F2}</a:tableStyleId>
              </a:tblPr>
              <a:tblGrid>
                <a:gridCol w="1029700"/>
                <a:gridCol w="1029700"/>
                <a:gridCol w="1029700"/>
                <a:gridCol w="1029700"/>
                <a:gridCol w="1029700"/>
              </a:tblGrid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Amir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Shiraz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Mahsa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Zahra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Berlin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Germany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53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…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vMerge="1"/>
              </a:tr>
              <a:tr h="3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Majid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Mashhad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Iran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424" name="Google Shape;424;p32"/>
          <p:cNvSpPr/>
          <p:nvPr/>
        </p:nvSpPr>
        <p:spPr>
          <a:xfrm>
            <a:off x="3958550" y="1739925"/>
            <a:ext cx="2202300" cy="251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index works?</a:t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3979800" y="1626200"/>
            <a:ext cx="11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County + </a:t>
            </a: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3"/>
          <p:cNvSpPr/>
          <p:nvPr/>
        </p:nvSpPr>
        <p:spPr>
          <a:xfrm>
            <a:off x="4298200" y="1260800"/>
            <a:ext cx="995700" cy="365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All data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1665050" y="2571775"/>
            <a:ext cx="11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Iran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6447975" y="2571750"/>
            <a:ext cx="11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Germany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495688" y="34708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Shiraz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1426350" y="34708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Tehran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6674625" y="3470800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3287713" y="34708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Mashhad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2357038" y="3470825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7605300" y="3470800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Berlin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5743950" y="3470800"/>
            <a:ext cx="731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Frankfort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33"/>
          <p:cNvCxnSpPr>
            <a:stCxn id="430" idx="2"/>
            <a:endCxn id="432" idx="0"/>
          </p:cNvCxnSpPr>
          <p:nvPr/>
        </p:nvCxnSpPr>
        <p:spPr>
          <a:xfrm rot="5400000">
            <a:off x="3124500" y="1124300"/>
            <a:ext cx="580200" cy="2314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2" name="Google Shape;442;p33"/>
          <p:cNvCxnSpPr>
            <a:stCxn id="430" idx="2"/>
            <a:endCxn id="433" idx="0"/>
          </p:cNvCxnSpPr>
          <p:nvPr/>
        </p:nvCxnSpPr>
        <p:spPr>
          <a:xfrm flipH="1" rot="-5400000">
            <a:off x="5515950" y="1047650"/>
            <a:ext cx="580200" cy="2468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3" name="Google Shape;443;p33"/>
          <p:cNvCxnSpPr>
            <a:stCxn id="432" idx="2"/>
            <a:endCxn id="434" idx="0"/>
          </p:cNvCxnSpPr>
          <p:nvPr/>
        </p:nvCxnSpPr>
        <p:spPr>
          <a:xfrm rot="5400000">
            <a:off x="1292450" y="2506075"/>
            <a:ext cx="533700" cy="1395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4" name="Google Shape;444;p33"/>
          <p:cNvCxnSpPr>
            <a:stCxn id="432" idx="2"/>
            <a:endCxn id="435" idx="0"/>
          </p:cNvCxnSpPr>
          <p:nvPr/>
        </p:nvCxnSpPr>
        <p:spPr>
          <a:xfrm rot="5400000">
            <a:off x="1757750" y="2971375"/>
            <a:ext cx="533700" cy="465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5" name="Google Shape;445;p33"/>
          <p:cNvCxnSpPr>
            <a:stCxn id="432" idx="2"/>
            <a:endCxn id="437" idx="0"/>
          </p:cNvCxnSpPr>
          <p:nvPr/>
        </p:nvCxnSpPr>
        <p:spPr>
          <a:xfrm flipH="1" rot="-5400000">
            <a:off x="2688350" y="2506075"/>
            <a:ext cx="533700" cy="1395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6" name="Google Shape;446;p33"/>
          <p:cNvCxnSpPr>
            <a:stCxn id="433" idx="2"/>
            <a:endCxn id="440" idx="0"/>
          </p:cNvCxnSpPr>
          <p:nvPr/>
        </p:nvCxnSpPr>
        <p:spPr>
          <a:xfrm rot="5400000">
            <a:off x="6308025" y="2738700"/>
            <a:ext cx="533700" cy="930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47" name="Google Shape;447;p33"/>
          <p:cNvCxnSpPr>
            <a:stCxn id="433" idx="2"/>
            <a:endCxn id="439" idx="0"/>
          </p:cNvCxnSpPr>
          <p:nvPr/>
        </p:nvCxnSpPr>
        <p:spPr>
          <a:xfrm flipH="1" rot="-5400000">
            <a:off x="7238625" y="2738700"/>
            <a:ext cx="533700" cy="930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453" name="Google Shape;453;p34"/>
          <p:cNvSpPr txBox="1"/>
          <p:nvPr>
            <p:ph idx="1" type="body"/>
          </p:nvPr>
        </p:nvSpPr>
        <p:spPr>
          <a:xfrm>
            <a:off x="1297500" y="1567550"/>
            <a:ext cx="70389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 / Slave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write node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write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</a:t>
            </a:r>
            <a:r>
              <a:rPr lang="en">
                <a:solidFill>
                  <a:srgbClr val="FF0000"/>
                </a:solidFill>
              </a:rPr>
              <a:t>binlog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Sync / Async</a:t>
            </a:r>
            <a:endParaRPr/>
          </a:p>
        </p:txBody>
      </p:sp>
      <p:sp>
        <p:nvSpPr>
          <p:cNvPr id="454" name="Google Shape;454;p34"/>
          <p:cNvSpPr txBox="1"/>
          <p:nvPr>
            <p:ph idx="1" type="body"/>
          </p:nvPr>
        </p:nvSpPr>
        <p:spPr>
          <a:xfrm>
            <a:off x="1297500" y="2836850"/>
            <a:ext cx="70389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Galera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nodes are the same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wsrep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virtually synchronous</a:t>
            </a:r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1297500" y="3861350"/>
            <a:ext cx="70389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Vitess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Bring noSQL replication methods to SQL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Sharding</a:t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1712100" y="1583175"/>
            <a:ext cx="1260900" cy="32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/ Slave</a:t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045488" y="1790900"/>
            <a:ext cx="10530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2404025" y="3239900"/>
            <a:ext cx="1053000" cy="53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</a:t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5686950" y="3239900"/>
            <a:ext cx="1053000" cy="53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</a:t>
            </a:r>
            <a:endParaRPr/>
          </a:p>
        </p:txBody>
      </p:sp>
      <p:cxnSp>
        <p:nvCxnSpPr>
          <p:cNvPr id="466" name="Google Shape;466;p35"/>
          <p:cNvCxnSpPr>
            <a:stCxn id="463" idx="2"/>
            <a:endCxn id="464" idx="0"/>
          </p:cNvCxnSpPr>
          <p:nvPr/>
        </p:nvCxnSpPr>
        <p:spPr>
          <a:xfrm rot="5400000">
            <a:off x="3295338" y="1963250"/>
            <a:ext cx="911700" cy="164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5"/>
          <p:cNvCxnSpPr>
            <a:stCxn id="463" idx="2"/>
            <a:endCxn id="465" idx="0"/>
          </p:cNvCxnSpPr>
          <p:nvPr/>
        </p:nvCxnSpPr>
        <p:spPr>
          <a:xfrm flipH="1" rot="-5400000">
            <a:off x="4936938" y="1963250"/>
            <a:ext cx="911700" cy="164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5"/>
          <p:cNvSpPr txBox="1"/>
          <p:nvPr/>
        </p:nvSpPr>
        <p:spPr>
          <a:xfrm>
            <a:off x="4006050" y="4026000"/>
            <a:ext cx="1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Binlog</a:t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182375" y="2804550"/>
            <a:ext cx="10530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5870863" y="2804550"/>
            <a:ext cx="1053000" cy="53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</a:t>
            </a:r>
            <a:endParaRPr/>
          </a:p>
        </p:txBody>
      </p:sp>
      <p:cxnSp>
        <p:nvCxnSpPr>
          <p:cNvPr id="476" name="Google Shape;476;p36"/>
          <p:cNvCxnSpPr>
            <a:stCxn id="477" idx="3"/>
            <a:endCxn id="474" idx="1"/>
          </p:cNvCxnSpPr>
          <p:nvPr/>
        </p:nvCxnSpPr>
        <p:spPr>
          <a:xfrm>
            <a:off x="1833538" y="2109950"/>
            <a:ext cx="348900" cy="9633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6"/>
          <p:cNvSpPr txBox="1"/>
          <p:nvPr/>
        </p:nvSpPr>
        <p:spPr>
          <a:xfrm>
            <a:off x="493738" y="1802150"/>
            <a:ext cx="1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Manipulation of any kind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2977649" y="3739400"/>
            <a:ext cx="890730" cy="68774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binlog</a:t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flipH="1">
            <a:off x="5236199" y="3739400"/>
            <a:ext cx="890730" cy="687744"/>
          </a:xfrm>
          <a:prstGeom prst="flowChartDocumen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relaylog</a:t>
            </a:r>
            <a:endParaRPr/>
          </a:p>
        </p:txBody>
      </p:sp>
      <p:cxnSp>
        <p:nvCxnSpPr>
          <p:cNvPr id="480" name="Google Shape;480;p36"/>
          <p:cNvCxnSpPr>
            <a:stCxn id="474" idx="2"/>
            <a:endCxn id="478" idx="1"/>
          </p:cNvCxnSpPr>
          <p:nvPr/>
        </p:nvCxnSpPr>
        <p:spPr>
          <a:xfrm flipH="1" rot="-5400000">
            <a:off x="2472625" y="3578100"/>
            <a:ext cx="741300" cy="268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1" name="Google Shape;481;p36"/>
          <p:cNvCxnSpPr>
            <a:stCxn id="478" idx="3"/>
            <a:endCxn id="479" idx="3"/>
          </p:cNvCxnSpPr>
          <p:nvPr/>
        </p:nvCxnSpPr>
        <p:spPr>
          <a:xfrm>
            <a:off x="3868379" y="4083272"/>
            <a:ext cx="13677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2" name="Google Shape;482;p36"/>
          <p:cNvCxnSpPr>
            <a:stCxn id="479" idx="1"/>
            <a:endCxn id="475" idx="2"/>
          </p:cNvCxnSpPr>
          <p:nvPr/>
        </p:nvCxnSpPr>
        <p:spPr>
          <a:xfrm flipH="1" rot="10800000">
            <a:off x="6126929" y="3341972"/>
            <a:ext cx="270300" cy="741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3" name="Google Shape;483;p36"/>
          <p:cNvSpPr txBox="1"/>
          <p:nvPr/>
        </p:nvSpPr>
        <p:spPr>
          <a:xfrm>
            <a:off x="7408638" y="1854250"/>
            <a:ext cx="1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any kind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4" name="Google Shape;484;p36"/>
          <p:cNvCxnSpPr>
            <a:stCxn id="475" idx="3"/>
            <a:endCxn id="483" idx="1"/>
          </p:cNvCxnSpPr>
          <p:nvPr/>
        </p:nvCxnSpPr>
        <p:spPr>
          <a:xfrm flipH="1" rot="10800000">
            <a:off x="6923863" y="2162100"/>
            <a:ext cx="484800" cy="911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5" name="Google Shape;485;p36"/>
          <p:cNvSpPr txBox="1"/>
          <p:nvPr/>
        </p:nvSpPr>
        <p:spPr>
          <a:xfrm>
            <a:off x="2008675" y="2328200"/>
            <a:ext cx="166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 change on Master node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1039825" y="3495100"/>
            <a:ext cx="16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the change to a file called “binlog” by master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3937748" y="3621450"/>
            <a:ext cx="10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Transfer this by a specific mechanism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4922107" y="4427150"/>
            <a:ext cx="15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the change on a file called “relaylog” on slave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6405975" y="3519325"/>
            <a:ext cx="16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the change to desired target data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5542300" y="2303975"/>
            <a:ext cx="163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 the same data on Slave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1" name="Google Shape;491;p36"/>
          <p:cNvCxnSpPr>
            <a:stCxn id="474" idx="3"/>
            <a:endCxn id="475" idx="1"/>
          </p:cNvCxnSpPr>
          <p:nvPr/>
        </p:nvCxnSpPr>
        <p:spPr>
          <a:xfrm>
            <a:off x="3235375" y="3073200"/>
            <a:ext cx="263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Binlog</a:t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368300" y="2060875"/>
            <a:ext cx="890730" cy="213786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binlog</a:t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 flipH="1">
            <a:off x="7827670" y="2060875"/>
            <a:ext cx="890730" cy="2137860"/>
          </a:xfrm>
          <a:prstGeom prst="flowChartDocumen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relaylog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1541850" y="1439875"/>
            <a:ext cx="60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are not fill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forever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Rotate every x factor of time and/or size (Configurable)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7"/>
          <p:cNvSpPr txBox="1"/>
          <p:nvPr/>
        </p:nvSpPr>
        <p:spPr>
          <a:xfrm>
            <a:off x="1560175" y="2055475"/>
            <a:ext cx="60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obvious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we don’t keep all the binlog from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beginning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Since we have the data on disk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1560175" y="2671075"/>
            <a:ext cx="606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to add slave node(s) if we don’t have all the binlogs?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Enable binlog on Master node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Backup data from master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Restore data on slave(s)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Tell the slave(s) to replicate from master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noSQL</a:t>
            </a:r>
            <a:endParaRPr/>
          </a:p>
        </p:txBody>
      </p:sp>
      <p:sp>
        <p:nvSpPr>
          <p:cNvPr id="512" name="Google Shape;512;p39"/>
          <p:cNvSpPr txBox="1"/>
          <p:nvPr>
            <p:ph idx="1" type="body"/>
          </p:nvPr>
        </p:nvSpPr>
        <p:spPr>
          <a:xfrm>
            <a:off x="1297500" y="1581875"/>
            <a:ext cx="70389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 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only SQL</a:t>
            </a:r>
            <a:endParaRPr/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1254525" y="2363975"/>
            <a:ext cx="70389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Non-relational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non-tabular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 data differently</a:t>
            </a:r>
            <a:endParaRPr/>
          </a:p>
        </p:txBody>
      </p:sp>
      <p:sp>
        <p:nvSpPr>
          <p:cNvPr id="514" name="Google Shape;514;p39"/>
          <p:cNvSpPr txBox="1"/>
          <p:nvPr>
            <p:ph idx="1" type="body"/>
          </p:nvPr>
        </p:nvSpPr>
        <p:spPr>
          <a:xfrm>
            <a:off x="1297500" y="3146075"/>
            <a:ext cx="70389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Key-Value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noSQL?</a:t>
            </a:r>
            <a:endParaRPr/>
          </a:p>
        </p:txBody>
      </p:sp>
      <p:sp>
        <p:nvSpPr>
          <p:cNvPr id="520" name="Google Shape;520;p40"/>
          <p:cNvSpPr txBox="1"/>
          <p:nvPr>
            <p:ph idx="1" type="body"/>
          </p:nvPr>
        </p:nvSpPr>
        <p:spPr>
          <a:xfrm>
            <a:off x="1297500" y="1567550"/>
            <a:ext cx="70389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needs freedom to store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schema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effort for data 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Modern application paradigms</a:t>
            </a:r>
            <a:endParaRPr/>
          </a:p>
        </p:txBody>
      </p:sp>
      <p:sp>
        <p:nvSpPr>
          <p:cNvPr id="521" name="Google Shape;521;p40"/>
          <p:cNvSpPr txBox="1"/>
          <p:nvPr>
            <p:ph idx="1" type="body"/>
          </p:nvPr>
        </p:nvSpPr>
        <p:spPr>
          <a:xfrm>
            <a:off x="1297500" y="3324050"/>
            <a:ext cx="70389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it’s so good, then why we’re still using SQL?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ACID </a:t>
            </a:r>
            <a:r>
              <a:rPr lang="en"/>
              <a:t>transactions</a:t>
            </a:r>
            <a:r>
              <a:rPr lang="en"/>
              <a:t> is not </a:t>
            </a:r>
            <a:r>
              <a:rPr lang="en"/>
              <a:t>supported</a:t>
            </a:r>
            <a:r>
              <a:rPr lang="en"/>
              <a:t> by noSQL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Atomicity, Consistency, Isolation, and Durability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noSQL databases -like MongoDB- supports transactions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Added in version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outward</a:t>
            </a:r>
            <a:r>
              <a:rPr lang="en"/>
              <a:t> </a:t>
            </a:r>
            <a:r>
              <a:rPr lang="en"/>
              <a:t>comparison</a:t>
            </a:r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474738" y="2244550"/>
            <a:ext cx="3615000" cy="1915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8" name="Google Shape;528;p41"/>
          <p:cNvSpPr/>
          <p:nvPr/>
        </p:nvSpPr>
        <p:spPr>
          <a:xfrm>
            <a:off x="619186" y="2414239"/>
            <a:ext cx="1068000" cy="155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9" name="Google Shape;529;p41"/>
          <p:cNvSpPr/>
          <p:nvPr/>
        </p:nvSpPr>
        <p:spPr>
          <a:xfrm>
            <a:off x="742695" y="2543514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0" name="Google Shape;530;p41"/>
          <p:cNvSpPr/>
          <p:nvPr/>
        </p:nvSpPr>
        <p:spPr>
          <a:xfrm>
            <a:off x="742695" y="3076139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1" name="Google Shape;531;p41"/>
          <p:cNvSpPr txBox="1"/>
          <p:nvPr/>
        </p:nvSpPr>
        <p:spPr>
          <a:xfrm>
            <a:off x="3448635" y="3836642"/>
            <a:ext cx="64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RDBMS</a:t>
            </a:r>
            <a:endParaRPr sz="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1147440" y="3683277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DB1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1024022" y="2723926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1024022" y="3256551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Table2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41"/>
          <p:cNvSpPr/>
          <p:nvPr/>
        </p:nvSpPr>
        <p:spPr>
          <a:xfrm>
            <a:off x="1865348" y="2422357"/>
            <a:ext cx="1068000" cy="155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6" name="Google Shape;536;p41"/>
          <p:cNvSpPr/>
          <p:nvPr/>
        </p:nvSpPr>
        <p:spPr>
          <a:xfrm>
            <a:off x="1988857" y="2551632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7" name="Google Shape;537;p41"/>
          <p:cNvSpPr/>
          <p:nvPr/>
        </p:nvSpPr>
        <p:spPr>
          <a:xfrm>
            <a:off x="1988857" y="3084257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38" name="Google Shape;538;p41"/>
          <p:cNvSpPr txBox="1"/>
          <p:nvPr/>
        </p:nvSpPr>
        <p:spPr>
          <a:xfrm>
            <a:off x="2393602" y="3683286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DB2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41"/>
          <p:cNvSpPr txBox="1"/>
          <p:nvPr/>
        </p:nvSpPr>
        <p:spPr>
          <a:xfrm>
            <a:off x="2270184" y="2732043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Table1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41"/>
          <p:cNvSpPr txBox="1"/>
          <p:nvPr/>
        </p:nvSpPr>
        <p:spPr>
          <a:xfrm>
            <a:off x="2270184" y="3264669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Table2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5054263" y="2244550"/>
            <a:ext cx="3615000" cy="1915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2" name="Google Shape;542;p41"/>
          <p:cNvSpPr/>
          <p:nvPr/>
        </p:nvSpPr>
        <p:spPr>
          <a:xfrm>
            <a:off x="5198711" y="2414239"/>
            <a:ext cx="1068000" cy="155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3" name="Google Shape;543;p41"/>
          <p:cNvSpPr/>
          <p:nvPr/>
        </p:nvSpPr>
        <p:spPr>
          <a:xfrm>
            <a:off x="5322220" y="2543514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4" name="Google Shape;544;p41"/>
          <p:cNvSpPr/>
          <p:nvPr/>
        </p:nvSpPr>
        <p:spPr>
          <a:xfrm>
            <a:off x="5322220" y="3076139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5" name="Google Shape;545;p41"/>
          <p:cNvSpPr txBox="1"/>
          <p:nvPr/>
        </p:nvSpPr>
        <p:spPr>
          <a:xfrm>
            <a:off x="8028160" y="3836642"/>
            <a:ext cx="64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noSQL</a:t>
            </a:r>
            <a:endParaRPr sz="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41"/>
          <p:cNvSpPr txBox="1"/>
          <p:nvPr/>
        </p:nvSpPr>
        <p:spPr>
          <a:xfrm>
            <a:off x="5726965" y="3683277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DB1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41"/>
          <p:cNvSpPr txBox="1"/>
          <p:nvPr/>
        </p:nvSpPr>
        <p:spPr>
          <a:xfrm>
            <a:off x="5364763" y="2723925"/>
            <a:ext cx="77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Collection1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41"/>
          <p:cNvSpPr/>
          <p:nvPr/>
        </p:nvSpPr>
        <p:spPr>
          <a:xfrm>
            <a:off x="6444873" y="2422357"/>
            <a:ext cx="1068000" cy="155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49" name="Google Shape;549;p41"/>
          <p:cNvSpPr/>
          <p:nvPr/>
        </p:nvSpPr>
        <p:spPr>
          <a:xfrm>
            <a:off x="6568382" y="2551632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0" name="Google Shape;550;p41"/>
          <p:cNvSpPr/>
          <p:nvPr/>
        </p:nvSpPr>
        <p:spPr>
          <a:xfrm>
            <a:off x="6568382" y="3084257"/>
            <a:ext cx="821100" cy="41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1" name="Google Shape;551;p41"/>
          <p:cNvSpPr txBox="1"/>
          <p:nvPr/>
        </p:nvSpPr>
        <p:spPr>
          <a:xfrm>
            <a:off x="6973127" y="3683286"/>
            <a:ext cx="53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DB2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6610988" y="2723925"/>
            <a:ext cx="77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Collection1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41"/>
          <p:cNvSpPr txBox="1"/>
          <p:nvPr/>
        </p:nvSpPr>
        <p:spPr>
          <a:xfrm>
            <a:off x="5364763" y="3256550"/>
            <a:ext cx="77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Collection2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6610988" y="3264675"/>
            <a:ext cx="77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Collection2</a:t>
            </a:r>
            <a:endParaRPr sz="9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5" name="Google Shape;555;p41"/>
          <p:cNvCxnSpPr/>
          <p:nvPr/>
        </p:nvCxnSpPr>
        <p:spPr>
          <a:xfrm>
            <a:off x="279375" y="1891200"/>
            <a:ext cx="8488800" cy="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1"/>
          <p:cNvCxnSpPr/>
          <p:nvPr/>
        </p:nvCxnSpPr>
        <p:spPr>
          <a:xfrm>
            <a:off x="4596450" y="1421025"/>
            <a:ext cx="0" cy="328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1"/>
          <p:cNvSpPr txBox="1"/>
          <p:nvPr/>
        </p:nvSpPr>
        <p:spPr>
          <a:xfrm>
            <a:off x="1593600" y="1431675"/>
            <a:ext cx="13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6173125" y="1431675"/>
            <a:ext cx="13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SQL?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297500" y="1567550"/>
            <a:ext cx="70389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5">
                <a:solidFill>
                  <a:srgbClr val="FF0000"/>
                </a:solidFill>
              </a:rPr>
              <a:t>S</a:t>
            </a:r>
            <a:r>
              <a:rPr lang="en" sz="1405"/>
              <a:t>tructured </a:t>
            </a:r>
            <a:r>
              <a:rPr lang="en" sz="1405">
                <a:solidFill>
                  <a:srgbClr val="FF0000"/>
                </a:solidFill>
              </a:rPr>
              <a:t>Q</a:t>
            </a:r>
            <a:r>
              <a:rPr lang="en" sz="1405"/>
              <a:t>uery </a:t>
            </a:r>
            <a:r>
              <a:rPr lang="en" sz="1405">
                <a:solidFill>
                  <a:srgbClr val="FF0000"/>
                </a:solidFill>
              </a:rPr>
              <a:t>L</a:t>
            </a:r>
            <a:r>
              <a:rPr lang="en" sz="1405"/>
              <a:t>anguage</a:t>
            </a:r>
            <a:endParaRPr sz="1405"/>
          </a:p>
        </p:txBody>
      </p:sp>
      <p:sp>
        <p:nvSpPr>
          <p:cNvPr id="156" name="Google Shape;156;p15"/>
          <p:cNvSpPr txBox="1"/>
          <p:nvPr/>
        </p:nvSpPr>
        <p:spPr>
          <a:xfrm>
            <a:off x="1297500" y="1957450"/>
            <a:ext cx="3331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access and manipulate data: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Retrieve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 records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records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 records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databases and tables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1297500" y="3650650"/>
            <a:ext cx="656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 is an ANSI/ISO standard: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1986: American National Standards Institute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1987: International Organization for Standardization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there are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versions but all of them support major commands: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SELECT, UPDATE, DELETE, INSERT, WHERE, …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>
            <p:ph type="title"/>
          </p:nvPr>
        </p:nvSpPr>
        <p:spPr>
          <a:xfrm>
            <a:off x="1297500" y="393750"/>
            <a:ext cx="733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stored in noSQL, specifically MongoDB?</a:t>
            </a:r>
            <a:endParaRPr/>
          </a:p>
        </p:txBody>
      </p:sp>
      <p:graphicFrame>
        <p:nvGraphicFramePr>
          <p:cNvPr id="564" name="Google Shape;564;p42"/>
          <p:cNvGraphicFramePr/>
          <p:nvPr/>
        </p:nvGraphicFramePr>
        <p:xfrm>
          <a:off x="417450" y="1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{60DE767A-0055-40F9-AB37-00FB52DF6F37}</a:tableStyleId>
              </a:tblPr>
              <a:tblGrid>
                <a:gridCol w="382850"/>
                <a:gridCol w="756850"/>
                <a:gridCol w="701425"/>
                <a:gridCol w="1014875"/>
                <a:gridCol w="762775"/>
              </a:tblGrid>
              <a:tr h="29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first_name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last_name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cell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Leslie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Yepp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8125552344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Pawnee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5" name="Google Shape;565;p42"/>
          <p:cNvGraphicFramePr/>
          <p:nvPr/>
        </p:nvGraphicFramePr>
        <p:xfrm>
          <a:off x="417450" y="32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{60DE767A-0055-40F9-AB37-00FB52DF6F37}</a:tableStyleId>
              </a:tblPr>
              <a:tblGrid>
                <a:gridCol w="408275"/>
                <a:gridCol w="629475"/>
                <a:gridCol w="1089850"/>
              </a:tblGrid>
              <a:tr h="299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user_id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hobby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scrapbooking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eating waffles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working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6" name="Google Shape;566;p42"/>
          <p:cNvSpPr txBox="1"/>
          <p:nvPr/>
        </p:nvSpPr>
        <p:spPr>
          <a:xfrm>
            <a:off x="5200825" y="2454000"/>
            <a:ext cx="3675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"_id": 1,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"first_name": "Leslie",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"last_name": "Yepp",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"cell": "8125552344",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"city": "Pawnee",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"hobbies": ["scrapbooking", "eating waffles", "working"]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417450" y="1537725"/>
            <a:ext cx="107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Users table: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42"/>
          <p:cNvSpPr txBox="1"/>
          <p:nvPr/>
        </p:nvSpPr>
        <p:spPr>
          <a:xfrm>
            <a:off x="417450" y="2857250"/>
            <a:ext cx="113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Hibbies</a:t>
            </a:r>
            <a:r>
              <a:rPr b="1" lang="en" sz="1100">
                <a:solidFill>
                  <a:schemeClr val="lt1"/>
                </a:solidFill>
              </a:rPr>
              <a:t> table: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9" name="Google Shape;569;p42"/>
          <p:cNvSpPr/>
          <p:nvPr/>
        </p:nvSpPr>
        <p:spPr>
          <a:xfrm>
            <a:off x="4036225" y="1626150"/>
            <a:ext cx="308100" cy="319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42"/>
          <p:cNvCxnSpPr>
            <a:stCxn id="569" idx="1"/>
            <a:endCxn id="566" idx="1"/>
          </p:cNvCxnSpPr>
          <p:nvPr/>
        </p:nvCxnSpPr>
        <p:spPr>
          <a:xfrm>
            <a:off x="4344325" y="3223650"/>
            <a:ext cx="8565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576" name="Google Shape;576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concept is the same as before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Instead of a column, it creates on value of a specific field or set of fields, ordered by the value of the field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582" name="Google Shape;582;p44"/>
          <p:cNvSpPr txBox="1"/>
          <p:nvPr>
            <p:ph idx="1" type="body"/>
          </p:nvPr>
        </p:nvSpPr>
        <p:spPr>
          <a:xfrm>
            <a:off x="1077200" y="1537500"/>
            <a:ext cx="28788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Replica Set → Like SQL Master / Slave</a:t>
            </a:r>
            <a:endParaRPr/>
          </a:p>
        </p:txBody>
      </p:sp>
      <p:sp>
        <p:nvSpPr>
          <p:cNvPr id="583" name="Google Shape;583;p44"/>
          <p:cNvSpPr txBox="1"/>
          <p:nvPr>
            <p:ph idx="1" type="body"/>
          </p:nvPr>
        </p:nvSpPr>
        <p:spPr>
          <a:xfrm>
            <a:off x="5916050" y="1472700"/>
            <a:ext cx="17400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Shard → Defign shard key</a:t>
            </a:r>
            <a:endParaRPr/>
          </a:p>
        </p:txBody>
      </p:sp>
      <p:sp>
        <p:nvSpPr>
          <p:cNvPr id="584" name="Google Shape;584;p44"/>
          <p:cNvSpPr/>
          <p:nvPr/>
        </p:nvSpPr>
        <p:spPr>
          <a:xfrm>
            <a:off x="2083839" y="2626425"/>
            <a:ext cx="865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Primary</a:t>
            </a:r>
            <a:endParaRPr sz="1100"/>
          </a:p>
        </p:txBody>
      </p:sp>
      <p:sp>
        <p:nvSpPr>
          <p:cNvPr id="585" name="Google Shape;585;p44"/>
          <p:cNvSpPr/>
          <p:nvPr/>
        </p:nvSpPr>
        <p:spPr>
          <a:xfrm>
            <a:off x="734900" y="3879147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sp>
        <p:nvSpPr>
          <p:cNvPr id="586" name="Google Shape;586;p44"/>
          <p:cNvSpPr/>
          <p:nvPr/>
        </p:nvSpPr>
        <p:spPr>
          <a:xfrm>
            <a:off x="3418454" y="3879147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cxnSp>
        <p:nvCxnSpPr>
          <p:cNvPr id="587" name="Google Shape;587;p44"/>
          <p:cNvCxnSpPr>
            <a:stCxn id="584" idx="2"/>
            <a:endCxn id="585" idx="0"/>
          </p:cNvCxnSpPr>
          <p:nvPr/>
        </p:nvCxnSpPr>
        <p:spPr>
          <a:xfrm rot="5400000">
            <a:off x="1435089" y="2797725"/>
            <a:ext cx="814200" cy="13488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44"/>
          <p:cNvCxnSpPr>
            <a:stCxn id="584" idx="2"/>
            <a:endCxn id="586" idx="0"/>
          </p:cNvCxnSpPr>
          <p:nvPr/>
        </p:nvCxnSpPr>
        <p:spPr>
          <a:xfrm flipH="1" rot="-5400000">
            <a:off x="2776839" y="2804775"/>
            <a:ext cx="814200" cy="13347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4"/>
          <p:cNvSpPr/>
          <p:nvPr/>
        </p:nvSpPr>
        <p:spPr>
          <a:xfrm>
            <a:off x="6331402" y="2524263"/>
            <a:ext cx="909300" cy="4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Shard 1</a:t>
            </a:r>
            <a:endParaRPr sz="1100"/>
          </a:p>
        </p:txBody>
      </p:sp>
      <p:sp>
        <p:nvSpPr>
          <p:cNvPr id="590" name="Google Shape;590;p44"/>
          <p:cNvSpPr/>
          <p:nvPr/>
        </p:nvSpPr>
        <p:spPr>
          <a:xfrm>
            <a:off x="5004438" y="3883961"/>
            <a:ext cx="909300" cy="4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Shard 2</a:t>
            </a:r>
            <a:endParaRPr sz="1100"/>
          </a:p>
        </p:txBody>
      </p:sp>
      <p:sp>
        <p:nvSpPr>
          <p:cNvPr id="591" name="Google Shape;591;p44"/>
          <p:cNvSpPr/>
          <p:nvPr/>
        </p:nvSpPr>
        <p:spPr>
          <a:xfrm>
            <a:off x="7658367" y="3921377"/>
            <a:ext cx="909300" cy="4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Shard n</a:t>
            </a:r>
            <a:endParaRPr sz="1100"/>
          </a:p>
        </p:txBody>
      </p:sp>
      <p:sp>
        <p:nvSpPr>
          <p:cNvPr id="592" name="Google Shape;592;p44"/>
          <p:cNvSpPr/>
          <p:nvPr/>
        </p:nvSpPr>
        <p:spPr>
          <a:xfrm>
            <a:off x="6497646" y="3367725"/>
            <a:ext cx="576900" cy="55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endParaRPr sz="1100"/>
          </a:p>
        </p:txBody>
      </p:sp>
      <p:cxnSp>
        <p:nvCxnSpPr>
          <p:cNvPr id="593" name="Google Shape;593;p44"/>
          <p:cNvCxnSpPr>
            <a:stCxn id="592" idx="3"/>
            <a:endCxn id="590" idx="3"/>
          </p:cNvCxnSpPr>
          <p:nvPr/>
        </p:nvCxnSpPr>
        <p:spPr>
          <a:xfrm flipH="1">
            <a:off x="5913731" y="3840422"/>
            <a:ext cx="668400" cy="25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4"/>
          <p:cNvCxnSpPr>
            <a:stCxn id="592" idx="5"/>
            <a:endCxn id="591" idx="1"/>
          </p:cNvCxnSpPr>
          <p:nvPr/>
        </p:nvCxnSpPr>
        <p:spPr>
          <a:xfrm>
            <a:off x="6990060" y="3840422"/>
            <a:ext cx="668400" cy="2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4"/>
          <p:cNvCxnSpPr>
            <a:stCxn id="592" idx="0"/>
            <a:endCxn id="589" idx="2"/>
          </p:cNvCxnSpPr>
          <p:nvPr/>
        </p:nvCxnSpPr>
        <p:spPr>
          <a:xfrm rot="10800000">
            <a:off x="6786096" y="2953125"/>
            <a:ext cx="0" cy="4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44"/>
          <p:cNvSpPr txBox="1"/>
          <p:nvPr/>
        </p:nvSpPr>
        <p:spPr>
          <a:xfrm>
            <a:off x="800600" y="4541800"/>
            <a:ext cx="3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It’s uses something like binlog → OPlog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7" name="Google Shape;597;p44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/>
          <p:nvPr/>
        </p:nvSpPr>
        <p:spPr>
          <a:xfrm>
            <a:off x="6213800" y="3128475"/>
            <a:ext cx="2678400" cy="1798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5"/>
          <p:cNvSpPr/>
          <p:nvPr/>
        </p:nvSpPr>
        <p:spPr>
          <a:xfrm>
            <a:off x="3273400" y="3128475"/>
            <a:ext cx="2678400" cy="1798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5"/>
          <p:cNvSpPr/>
          <p:nvPr/>
        </p:nvSpPr>
        <p:spPr>
          <a:xfrm>
            <a:off x="333000" y="3136950"/>
            <a:ext cx="2678400" cy="1798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606" name="Google Shape;606;p45"/>
          <p:cNvSpPr txBox="1"/>
          <p:nvPr>
            <p:ph idx="1" type="body"/>
          </p:nvPr>
        </p:nvSpPr>
        <p:spPr>
          <a:xfrm>
            <a:off x="3132600" y="1379875"/>
            <a:ext cx="28788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Shard with Replica Set</a:t>
            </a:r>
            <a:endParaRPr/>
          </a:p>
        </p:txBody>
      </p:sp>
      <p:sp>
        <p:nvSpPr>
          <p:cNvPr id="607" name="Google Shape;607;p45"/>
          <p:cNvSpPr/>
          <p:nvPr/>
        </p:nvSpPr>
        <p:spPr>
          <a:xfrm>
            <a:off x="4325758" y="1866500"/>
            <a:ext cx="576900" cy="55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endParaRPr sz="1100"/>
          </a:p>
        </p:txBody>
      </p:sp>
      <p:sp>
        <p:nvSpPr>
          <p:cNvPr id="608" name="Google Shape;608;p45"/>
          <p:cNvSpPr/>
          <p:nvPr/>
        </p:nvSpPr>
        <p:spPr>
          <a:xfrm>
            <a:off x="1241039" y="3198825"/>
            <a:ext cx="865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Primary</a:t>
            </a:r>
            <a:endParaRPr sz="1100"/>
          </a:p>
        </p:txBody>
      </p:sp>
      <p:sp>
        <p:nvSpPr>
          <p:cNvPr id="609" name="Google Shape;609;p45"/>
          <p:cNvSpPr/>
          <p:nvPr/>
        </p:nvSpPr>
        <p:spPr>
          <a:xfrm>
            <a:off x="375550" y="4451547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sp>
        <p:nvSpPr>
          <p:cNvPr id="610" name="Google Shape;610;p45"/>
          <p:cNvSpPr/>
          <p:nvPr/>
        </p:nvSpPr>
        <p:spPr>
          <a:xfrm>
            <a:off x="2106554" y="4451547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cxnSp>
        <p:nvCxnSpPr>
          <p:cNvPr id="611" name="Google Shape;611;p45"/>
          <p:cNvCxnSpPr>
            <a:stCxn id="608" idx="2"/>
            <a:endCxn id="609" idx="0"/>
          </p:cNvCxnSpPr>
          <p:nvPr/>
        </p:nvCxnSpPr>
        <p:spPr>
          <a:xfrm rot="5400000">
            <a:off x="833939" y="3611775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45"/>
          <p:cNvCxnSpPr>
            <a:stCxn id="608" idx="2"/>
            <a:endCxn id="610" idx="0"/>
          </p:cNvCxnSpPr>
          <p:nvPr/>
        </p:nvCxnSpPr>
        <p:spPr>
          <a:xfrm flipH="1" rot="-5400000">
            <a:off x="1699439" y="3611775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45"/>
          <p:cNvSpPr txBox="1"/>
          <p:nvPr/>
        </p:nvSpPr>
        <p:spPr>
          <a:xfrm>
            <a:off x="333000" y="3136950"/>
            <a:ext cx="6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Shard 1</a:t>
            </a:r>
            <a:endParaRPr sz="1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45"/>
          <p:cNvSpPr/>
          <p:nvPr/>
        </p:nvSpPr>
        <p:spPr>
          <a:xfrm>
            <a:off x="7121839" y="3190350"/>
            <a:ext cx="865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Primary</a:t>
            </a:r>
            <a:endParaRPr sz="1100"/>
          </a:p>
        </p:txBody>
      </p:sp>
      <p:sp>
        <p:nvSpPr>
          <p:cNvPr id="615" name="Google Shape;615;p45"/>
          <p:cNvSpPr/>
          <p:nvPr/>
        </p:nvSpPr>
        <p:spPr>
          <a:xfrm>
            <a:off x="6256350" y="4443072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sp>
        <p:nvSpPr>
          <p:cNvPr id="616" name="Google Shape;616;p45"/>
          <p:cNvSpPr/>
          <p:nvPr/>
        </p:nvSpPr>
        <p:spPr>
          <a:xfrm>
            <a:off x="7987354" y="4443072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cxnSp>
        <p:nvCxnSpPr>
          <p:cNvPr id="617" name="Google Shape;617;p45"/>
          <p:cNvCxnSpPr>
            <a:stCxn id="614" idx="2"/>
            <a:endCxn id="615" idx="0"/>
          </p:cNvCxnSpPr>
          <p:nvPr/>
        </p:nvCxnSpPr>
        <p:spPr>
          <a:xfrm rot="5400000">
            <a:off x="6714739" y="3603300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5"/>
          <p:cNvCxnSpPr>
            <a:stCxn id="614" idx="2"/>
            <a:endCxn id="616" idx="0"/>
          </p:cNvCxnSpPr>
          <p:nvPr/>
        </p:nvCxnSpPr>
        <p:spPr>
          <a:xfrm flipH="1" rot="-5400000">
            <a:off x="7580239" y="3603300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45"/>
          <p:cNvSpPr txBox="1"/>
          <p:nvPr/>
        </p:nvSpPr>
        <p:spPr>
          <a:xfrm>
            <a:off x="6213800" y="3128475"/>
            <a:ext cx="6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Shard n</a:t>
            </a:r>
            <a:endParaRPr sz="1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4181439" y="3190350"/>
            <a:ext cx="8655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Primary</a:t>
            </a:r>
            <a:endParaRPr sz="1100"/>
          </a:p>
        </p:txBody>
      </p:sp>
      <p:sp>
        <p:nvSpPr>
          <p:cNvPr id="621" name="Google Shape;621;p45"/>
          <p:cNvSpPr/>
          <p:nvPr/>
        </p:nvSpPr>
        <p:spPr>
          <a:xfrm>
            <a:off x="3315950" y="4443072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sp>
        <p:nvSpPr>
          <p:cNvPr id="622" name="Google Shape;622;p45"/>
          <p:cNvSpPr/>
          <p:nvPr/>
        </p:nvSpPr>
        <p:spPr>
          <a:xfrm>
            <a:off x="5046954" y="4443072"/>
            <a:ext cx="865500" cy="43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Secondary</a:t>
            </a:r>
            <a:endParaRPr sz="1100"/>
          </a:p>
        </p:txBody>
      </p:sp>
      <p:cxnSp>
        <p:nvCxnSpPr>
          <p:cNvPr id="623" name="Google Shape;623;p45"/>
          <p:cNvCxnSpPr>
            <a:stCxn id="620" idx="2"/>
            <a:endCxn id="621" idx="0"/>
          </p:cNvCxnSpPr>
          <p:nvPr/>
        </p:nvCxnSpPr>
        <p:spPr>
          <a:xfrm rot="5400000">
            <a:off x="3774339" y="3603300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45"/>
          <p:cNvCxnSpPr>
            <a:stCxn id="620" idx="2"/>
            <a:endCxn id="622" idx="0"/>
          </p:cNvCxnSpPr>
          <p:nvPr/>
        </p:nvCxnSpPr>
        <p:spPr>
          <a:xfrm flipH="1" rot="-5400000">
            <a:off x="4639839" y="3603300"/>
            <a:ext cx="814200" cy="865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45"/>
          <p:cNvSpPr txBox="1"/>
          <p:nvPr/>
        </p:nvSpPr>
        <p:spPr>
          <a:xfrm>
            <a:off x="3273400" y="3128475"/>
            <a:ext cx="6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Shard 2</a:t>
            </a:r>
            <a:endParaRPr sz="1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6" name="Google Shape;626;p45"/>
          <p:cNvCxnSpPr>
            <a:stCxn id="607" idx="4"/>
            <a:endCxn id="604" idx="0"/>
          </p:cNvCxnSpPr>
          <p:nvPr/>
        </p:nvCxnSpPr>
        <p:spPr>
          <a:xfrm flipH="1">
            <a:off x="1672108" y="2420300"/>
            <a:ext cx="2942100" cy="7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5"/>
          <p:cNvCxnSpPr>
            <a:stCxn id="607" idx="4"/>
            <a:endCxn id="603" idx="0"/>
          </p:cNvCxnSpPr>
          <p:nvPr/>
        </p:nvCxnSpPr>
        <p:spPr>
          <a:xfrm flipH="1">
            <a:off x="4612708" y="2420300"/>
            <a:ext cx="1500" cy="70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5"/>
          <p:cNvCxnSpPr>
            <a:stCxn id="607" idx="4"/>
            <a:endCxn id="602" idx="0"/>
          </p:cNvCxnSpPr>
          <p:nvPr/>
        </p:nvCxnSpPr>
        <p:spPr>
          <a:xfrm>
            <a:off x="4614208" y="2420300"/>
            <a:ext cx="2938800" cy="70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RDBMS?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97500" y="1567550"/>
            <a:ext cx="70389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5">
                <a:solidFill>
                  <a:srgbClr val="FF0000"/>
                </a:solidFill>
              </a:rPr>
              <a:t>R</a:t>
            </a:r>
            <a:r>
              <a:rPr lang="en" sz="1405"/>
              <a:t>elational</a:t>
            </a:r>
            <a:r>
              <a:rPr lang="en" sz="1405"/>
              <a:t> </a:t>
            </a:r>
            <a:r>
              <a:rPr lang="en" sz="1405">
                <a:solidFill>
                  <a:srgbClr val="FF0000"/>
                </a:solidFill>
              </a:rPr>
              <a:t>D</a:t>
            </a:r>
            <a:r>
              <a:rPr lang="en" sz="1405"/>
              <a:t>ata</a:t>
            </a:r>
            <a:r>
              <a:rPr lang="en" sz="1405">
                <a:solidFill>
                  <a:srgbClr val="FF0000"/>
                </a:solidFill>
              </a:rPr>
              <a:t>B</a:t>
            </a:r>
            <a:r>
              <a:rPr lang="en" sz="1405"/>
              <a:t>ase</a:t>
            </a:r>
            <a:r>
              <a:rPr lang="en" sz="1405"/>
              <a:t> </a:t>
            </a:r>
            <a:r>
              <a:rPr lang="en" sz="1405">
                <a:solidFill>
                  <a:srgbClr val="FF0000"/>
                </a:solidFill>
              </a:rPr>
              <a:t>M</a:t>
            </a:r>
            <a:r>
              <a:rPr lang="en" sz="1405"/>
              <a:t>anagement </a:t>
            </a:r>
            <a:r>
              <a:rPr lang="en" sz="1405">
                <a:solidFill>
                  <a:srgbClr val="FF0000"/>
                </a:solidFill>
              </a:rPr>
              <a:t>S</a:t>
            </a:r>
            <a:r>
              <a:rPr lang="en" sz="1405"/>
              <a:t>ystem</a:t>
            </a:r>
            <a:endParaRPr sz="1405"/>
          </a:p>
        </p:txBody>
      </p:sp>
      <p:sp>
        <p:nvSpPr>
          <p:cNvPr id="164" name="Google Shape;164;p16"/>
          <p:cNvSpPr txBox="1"/>
          <p:nvPr/>
        </p:nvSpPr>
        <p:spPr>
          <a:xfrm>
            <a:off x="1297500" y="1971400"/>
            <a:ext cx="642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software that used to store, manage, query and retrieve data based on SQL standard is called RDBMS: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MS-SQL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Oracle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MariaDB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PostgreSQL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297500" y="1567550"/>
            <a:ext cx="70389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A</a:t>
            </a:r>
            <a:r>
              <a:rPr lang="en" sz="1400">
                <a:solidFill>
                  <a:srgbClr val="FF0000"/>
                </a:solidFill>
              </a:rPr>
              <a:t>ccess</a:t>
            </a:r>
            <a:r>
              <a:rPr lang="en" sz="1400"/>
              <a:t> and </a:t>
            </a:r>
            <a:r>
              <a:rPr lang="en" sz="1400">
                <a:solidFill>
                  <a:srgbClr val="FF0000"/>
                </a:solidFill>
              </a:rPr>
              <a:t>manipulate</a:t>
            </a:r>
            <a:r>
              <a:rPr lang="en" sz="1400"/>
              <a:t> data → To do so, there are 4 different type of languages: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297500" y="2163350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TCL (Transaction Control Language)</a:t>
            </a:r>
            <a:endParaRPr sz="1400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328125" y="2571750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DML (Data Manipulation Language)</a:t>
            </a:r>
            <a:endParaRPr sz="1400"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328125" y="2980050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DCL (Data Control Language)</a:t>
            </a:r>
            <a:endParaRPr sz="1400"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328125" y="3427150"/>
            <a:ext cx="7038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DDL (Data Definition Language)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TCL (Transaction Control Language):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Maintain the SQL operations within the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Saves the changes made by the DML commands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COMMIT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ROLLBACK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53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DML (Data Manipulation Language):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</a:t>
            </a:r>
            <a:r>
              <a:rPr lang="en" sz="1400">
                <a:solidFill>
                  <a:srgbClr val="FF0000"/>
                </a:solidFill>
              </a:rPr>
              <a:t>access/manipulate</a:t>
            </a:r>
            <a:r>
              <a:rPr lang="en" sz="1400"/>
              <a:t> the </a:t>
            </a:r>
            <a:r>
              <a:rPr lang="en" sz="1400">
                <a:solidFill>
                  <a:srgbClr val="FF0000"/>
                </a:solidFill>
              </a:rPr>
              <a:t>existing data</a:t>
            </a:r>
            <a:r>
              <a:rPr lang="en" sz="1400"/>
              <a:t> of the tables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Access the record, insert new record, update a record, and delete an existing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SELECT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DELETE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DCL (Data Control Language):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the rights and permissions on the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GRANT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REVOKE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language works?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DDL (Data Definition Language):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create, modify, and destroy </a:t>
            </a:r>
            <a:r>
              <a:rPr lang="en" sz="1400">
                <a:solidFill>
                  <a:srgbClr val="FF0000"/>
                </a:solidFill>
              </a:rPr>
              <a:t>the schema of database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Applying the constraints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TRUNCATE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RENAME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