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451a423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451a42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b594756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b594756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f931cd6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f931cd6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f931cd6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f931cd6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hyperlink" Target="https://www.cloudflare.com/learning/cdn/glossary/reverse-proxy/" TargetMode="External"/><Relationship Id="rId10" Type="http://schemas.openxmlformats.org/officeDocument/2006/relationships/hyperlink" Target="https://www.nginx.com/resources/glossary/reverse-proxy-server/" TargetMode="External"/><Relationship Id="rId13" Type="http://schemas.openxmlformats.org/officeDocument/2006/relationships/hyperlink" Target="https://www.digitalocean.com/community/tutorials/an-introduction-to-haproxy-and-load-balancing-concepts" TargetMode="External"/><Relationship Id="rId12" Type="http://schemas.openxmlformats.org/officeDocument/2006/relationships/hyperlink" Target="https://www.haproxy.com/documentation/hapee/latest/configuration/acls/overview/" TargetMode="Externa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HTTP/Basics_of_HTTP/Evolution_of_HTTP" TargetMode="External"/><Relationship Id="rId4" Type="http://schemas.openxmlformats.org/officeDocument/2006/relationships/hyperlink" Target="https://developer.mozilla.org/en-US/docs/Web/HTTP/Headers" TargetMode="External"/><Relationship Id="rId9" Type="http://schemas.openxmlformats.org/officeDocument/2006/relationships/hyperlink" Target="https://umbraco.com/knowledge-base/http-status-codes/" TargetMode="External"/><Relationship Id="rId15" Type="http://schemas.openxmlformats.org/officeDocument/2006/relationships/hyperlink" Target="https://en.wikibooks.org/wiki/MySQL/Language/Definitions:_what_are_DDL,_DML_and_DQL%3F" TargetMode="External"/><Relationship Id="rId14" Type="http://schemas.openxmlformats.org/officeDocument/2006/relationships/hyperlink" Target="https://www.haproxy.org/download/2.4/doc/intro.txt" TargetMode="External"/><Relationship Id="rId16" Type="http://schemas.openxmlformats.org/officeDocument/2006/relationships/hyperlink" Target="https://mariadb.com/kb/en/gtid/" TargetMode="External"/><Relationship Id="rId5" Type="http://schemas.openxmlformats.org/officeDocument/2006/relationships/hyperlink" Target="https://developer.mozilla.org/en-US/docs/Web/HTTP/Methods" TargetMode="External"/><Relationship Id="rId6" Type="http://schemas.openxmlformats.org/officeDocument/2006/relationships/hyperlink" Target="https://www.ibm.com/docs/en/cics-ts/5.2?topic=standards-http-method-reference-cics-web-support" TargetMode="External"/><Relationship Id="rId7" Type="http://schemas.openxmlformats.org/officeDocument/2006/relationships/hyperlink" Target="https://www.baeldung.com/cs/http-versions" TargetMode="External"/><Relationship Id="rId8" Type="http://schemas.openxmlformats.org/officeDocument/2006/relationships/hyperlink" Target="https://en.wikipedia.org/wiki/List_of_HTTP_status_cod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Session 3</a:t>
            </a:r>
            <a:endParaRPr/>
          </a:p>
          <a:p>
            <a:pPr indent="0" lvl="0" marL="0" rtl="0" algn="l">
              <a:spcBef>
                <a:spcPts val="0"/>
              </a:spcBef>
              <a:spcAft>
                <a:spcPts val="0"/>
              </a:spcAft>
              <a:buNone/>
            </a:pPr>
            <a:r>
              <a:rPr lang="en"/>
              <a:t>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Reverse Proxy</a:t>
            </a:r>
            <a:endParaRPr/>
          </a:p>
        </p:txBody>
      </p:sp>
      <p:sp>
        <p:nvSpPr>
          <p:cNvPr id="150" name="Google Shape;15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Create 3 VM &amp; install Nginx on them</a:t>
            </a:r>
            <a:endParaRPr/>
          </a:p>
          <a:p>
            <a:pPr indent="-311150" lvl="0" marL="457200" rtl="0" algn="l">
              <a:spcBef>
                <a:spcPts val="0"/>
              </a:spcBef>
              <a:spcAft>
                <a:spcPts val="0"/>
              </a:spcAft>
              <a:buSzPts val="1300"/>
              <a:buAutoNum type="arabicPeriod"/>
            </a:pPr>
            <a:r>
              <a:rPr lang="en"/>
              <a:t>Configure all Nginx instances as equal and serve a static page on each of them</a:t>
            </a:r>
            <a:endParaRPr/>
          </a:p>
          <a:p>
            <a:pPr indent="-311150" lvl="0" marL="457200" rtl="0" algn="l">
              <a:spcBef>
                <a:spcPts val="0"/>
              </a:spcBef>
              <a:spcAft>
                <a:spcPts val="0"/>
              </a:spcAft>
              <a:buSzPts val="1300"/>
              <a:buAutoNum type="arabicPeriod"/>
            </a:pPr>
            <a:r>
              <a:rPr lang="en"/>
              <a:t>Specify an instance specific content on each node which enables you to see which one you’re accessing</a:t>
            </a:r>
            <a:endParaRPr/>
          </a:p>
          <a:p>
            <a:pPr indent="-311150" lvl="0" marL="457200" rtl="0" algn="l">
              <a:spcBef>
                <a:spcPts val="0"/>
              </a:spcBef>
              <a:spcAft>
                <a:spcPts val="0"/>
              </a:spcAft>
              <a:buSzPts val="1300"/>
              <a:buAutoNum type="arabicPeriod"/>
            </a:pPr>
            <a:r>
              <a:rPr lang="en"/>
              <a:t>Create a forth VM and install HAproxy on it</a:t>
            </a:r>
            <a:endParaRPr/>
          </a:p>
          <a:p>
            <a:pPr indent="-311150" lvl="0" marL="457200" rtl="0" algn="l">
              <a:spcBef>
                <a:spcPts val="0"/>
              </a:spcBef>
              <a:spcAft>
                <a:spcPts val="0"/>
              </a:spcAft>
              <a:buSzPts val="1300"/>
              <a:buAutoNum type="arabicPeriod"/>
            </a:pPr>
            <a:r>
              <a:rPr lang="en"/>
              <a:t>Configure the HAproxy to answer on a specific URL and balance the load on that Nginx instances</a:t>
            </a:r>
            <a:endParaRPr/>
          </a:p>
          <a:p>
            <a:pPr indent="-311150" lvl="0" marL="457200" rtl="0" algn="l">
              <a:spcBef>
                <a:spcPts val="0"/>
              </a:spcBef>
              <a:spcAft>
                <a:spcPts val="0"/>
              </a:spcAft>
              <a:buSzPts val="1300"/>
              <a:buAutoNum type="arabicPeriod"/>
            </a:pPr>
            <a:r>
              <a:rPr lang="en"/>
              <a:t>Reconfigure the HAproxy to answer on the same URL but on 3 different path which each of them will connect to each Nginx instances</a:t>
            </a:r>
            <a:endParaRPr/>
          </a:p>
          <a:p>
            <a:pPr indent="-311150" lvl="0" marL="457200" rtl="0" algn="l">
              <a:spcBef>
                <a:spcPts val="0"/>
              </a:spcBef>
              <a:spcAft>
                <a:spcPts val="0"/>
              </a:spcAft>
              <a:buSzPts val="1300"/>
              <a:buAutoNum type="arabicPeriod"/>
            </a:pPr>
            <a:r>
              <a:rPr lang="en"/>
              <a:t>Reconfigure the HAproxy to answer on the different URL which each of them will connect to each Nginx instances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SQL</a:t>
            </a:r>
            <a:endParaRPr/>
          </a:p>
        </p:txBody>
      </p:sp>
      <p:sp>
        <p:nvSpPr>
          <p:cNvPr id="156" name="Google Shape;15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AutoNum type="arabicPeriod"/>
            </a:pPr>
            <a:r>
              <a:rPr lang="en"/>
              <a:t>Setup a single MySQL/MariaDB node without any configurations (default configuration). Secure it so you could only be able to connect to it by authentication (root user MUST only be able to connect to it from localhost). Create some databases and within these databases, create some tables and then insert some data in these tables (Play with it).</a:t>
            </a:r>
            <a:endParaRPr/>
          </a:p>
          <a:p>
            <a:pPr indent="-298767" lvl="0" marL="457200" rtl="0" algn="l">
              <a:spcBef>
                <a:spcPts val="0"/>
              </a:spcBef>
              <a:spcAft>
                <a:spcPts val="0"/>
              </a:spcAft>
              <a:buSzPct val="100000"/>
              <a:buAutoNum type="arabicPeriod"/>
            </a:pPr>
            <a:r>
              <a:rPr lang="en"/>
              <a:t>Now lets create a slave node. you need to set some configuration for your master (read where you can put your configurations and what is the best way to do so to make it easy to eyes for read).</a:t>
            </a:r>
            <a:endParaRPr/>
          </a:p>
          <a:p>
            <a:pPr indent="-298767" lvl="0" marL="457200" rtl="0" algn="l">
              <a:spcBef>
                <a:spcPts val="0"/>
              </a:spcBef>
              <a:spcAft>
                <a:spcPts val="0"/>
              </a:spcAft>
              <a:buSzPct val="100000"/>
              <a:buAutoNum type="arabicPeriod"/>
            </a:pPr>
            <a:r>
              <a:rPr lang="en"/>
              <a:t>In which way you desire, corrupt your master node and then change your slave to be act as new master node and then recover your old master node and set it up to be your new slave (switch master &amp; slave roles between your 2 nodes).</a:t>
            </a:r>
            <a:endParaRPr/>
          </a:p>
          <a:p>
            <a:pPr indent="-298767" lvl="0" marL="457200" rtl="0" algn="l">
              <a:spcBef>
                <a:spcPts val="0"/>
              </a:spcBef>
              <a:spcAft>
                <a:spcPts val="0"/>
              </a:spcAft>
              <a:buSzPct val="100000"/>
              <a:buAutoNum type="arabicPeriod"/>
            </a:pPr>
            <a:r>
              <a:rPr lang="en"/>
              <a:t>Now let's use what we did in last task and create a slave for our wordpress service and do as described in section 3 of this task, on this service.</a:t>
            </a:r>
            <a:endParaRPr/>
          </a:p>
          <a:p>
            <a:pPr indent="0" lvl="0" marL="0" rtl="0" algn="l">
              <a:spcBef>
                <a:spcPts val="1200"/>
              </a:spcBef>
              <a:spcAft>
                <a:spcPts val="1200"/>
              </a:spcAft>
              <a:buNone/>
            </a:pPr>
            <a:r>
              <a:rPr lang="en"/>
              <a:t>NOTE: It's not important that you want to setup some VMs and install required services OR use docker for this task. I </a:t>
            </a:r>
            <a:r>
              <a:rPr lang="en"/>
              <a:t>recommend</a:t>
            </a:r>
            <a:r>
              <a:rPr lang="en"/>
              <a:t> to do both of them or event combine it (master on docker and slave on VM and vice versa)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noSQL</a:t>
            </a:r>
            <a:endParaRPr/>
          </a:p>
        </p:txBody>
      </p:sp>
      <p:sp>
        <p:nvSpPr>
          <p:cNvPr id="162" name="Google Shape;16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understand the whole picture, please read with details about raft protocol and also it's important to know which filesystem is suitable for which scenario. About the </a:t>
            </a:r>
            <a:r>
              <a:rPr lang="en"/>
              <a:t>task</a:t>
            </a:r>
            <a:r>
              <a:rPr lang="en"/>
              <a:t> itself:</a:t>
            </a:r>
            <a:endParaRPr/>
          </a:p>
          <a:p>
            <a:pPr indent="-311150" lvl="0" marL="457200" rtl="0" algn="l">
              <a:spcBef>
                <a:spcPts val="1200"/>
              </a:spcBef>
              <a:spcAft>
                <a:spcPts val="0"/>
              </a:spcAft>
              <a:buSzPts val="1300"/>
              <a:buAutoNum type="arabicPeriod"/>
            </a:pPr>
            <a:r>
              <a:rPr lang="en"/>
              <a:t>Perform required kernel tuning for MongoDB and install a single instance and work a little with it.</a:t>
            </a:r>
            <a:endParaRPr/>
          </a:p>
          <a:p>
            <a:pPr indent="-311150" lvl="0" marL="457200" rtl="0" algn="l">
              <a:spcBef>
                <a:spcPts val="0"/>
              </a:spcBef>
              <a:spcAft>
                <a:spcPts val="0"/>
              </a:spcAft>
              <a:buSzPts val="1300"/>
              <a:buAutoNum type="arabicPeriod"/>
            </a:pPr>
            <a:r>
              <a:rPr lang="en"/>
              <a:t>Setup a </a:t>
            </a:r>
            <a:r>
              <a:rPr lang="en"/>
              <a:t>replica set</a:t>
            </a:r>
            <a:r>
              <a:rPr lang="en"/>
              <a:t> cluster with appropriate number of nodes.</a:t>
            </a:r>
            <a:endParaRPr/>
          </a:p>
          <a:p>
            <a:pPr indent="-311150" lvl="0" marL="457200" rtl="0" algn="l">
              <a:spcBef>
                <a:spcPts val="0"/>
              </a:spcBef>
              <a:spcAft>
                <a:spcPts val="0"/>
              </a:spcAft>
              <a:buSzPts val="1300"/>
              <a:buAutoNum type="arabicPeriod"/>
            </a:pPr>
            <a:r>
              <a:rPr lang="en"/>
              <a:t>Like we did with MySQL, create DB, insert, update, ... datat to them. It's better to create a simple python app for this to see how applications communicate with MongoDB.</a:t>
            </a:r>
            <a:endParaRPr/>
          </a:p>
          <a:p>
            <a:pPr indent="-311150" lvl="0" marL="457200" rtl="0" algn="l">
              <a:spcBef>
                <a:spcPts val="0"/>
              </a:spcBef>
              <a:spcAft>
                <a:spcPts val="0"/>
              </a:spcAft>
              <a:buSzPts val="1300"/>
              <a:buAutoNum type="arabicPeriod"/>
            </a:pPr>
            <a:r>
              <a:rPr lang="en"/>
              <a:t>Finally, configure your current replicaset to enable authentication to communicate with MongoDB.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Useful Links</a:t>
            </a:r>
            <a:endParaRPr/>
          </a:p>
        </p:txBody>
      </p:sp>
      <p:sp>
        <p:nvSpPr>
          <p:cNvPr id="168" name="Google Shape;16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AutoNum type="arabicPeriod"/>
            </a:pPr>
            <a:r>
              <a:rPr lang="en" u="sng">
                <a:solidFill>
                  <a:schemeClr val="accent5"/>
                </a:solidFill>
                <a:hlinkClick r:id="rId3">
                  <a:extLst>
                    <a:ext uri="{A12FA001-AC4F-418D-AE19-62706E023703}">
                      <ahyp:hlinkClr val="tx"/>
                    </a:ext>
                  </a:extLst>
                </a:hlinkClick>
              </a:rPr>
              <a:t>https://developer.mozilla.org/en-US/docs/Web/HTTP/Basics_of_HTTP/Evolution_of_HTTP</a:t>
            </a:r>
            <a:endParaRPr/>
          </a:p>
          <a:p>
            <a:pPr indent="-298767" lvl="0" marL="457200" rtl="0" algn="l">
              <a:spcBef>
                <a:spcPts val="0"/>
              </a:spcBef>
              <a:spcAft>
                <a:spcPts val="0"/>
              </a:spcAft>
              <a:buSzPct val="100000"/>
              <a:buAutoNum type="arabicPeriod"/>
            </a:pPr>
            <a:r>
              <a:rPr lang="en" u="sng">
                <a:solidFill>
                  <a:schemeClr val="accent5"/>
                </a:solidFill>
                <a:hlinkClick r:id="rId4">
                  <a:extLst>
                    <a:ext uri="{A12FA001-AC4F-418D-AE19-62706E023703}">
                      <ahyp:hlinkClr val="tx"/>
                    </a:ext>
                  </a:extLst>
                </a:hlinkClick>
              </a:rPr>
              <a:t>https://developer.mozilla.org/en-US/docs/Web/HTTP/Headers</a:t>
            </a:r>
            <a:endParaRPr/>
          </a:p>
          <a:p>
            <a:pPr indent="-298767" lvl="0" marL="457200" rtl="0" algn="l">
              <a:spcBef>
                <a:spcPts val="0"/>
              </a:spcBef>
              <a:spcAft>
                <a:spcPts val="0"/>
              </a:spcAft>
              <a:buSzPct val="100000"/>
              <a:buAutoNum type="arabicPeriod"/>
            </a:pPr>
            <a:r>
              <a:rPr lang="en" u="sng">
                <a:solidFill>
                  <a:schemeClr val="accent5"/>
                </a:solidFill>
                <a:hlinkClick r:id="rId5">
                  <a:extLst>
                    <a:ext uri="{A12FA001-AC4F-418D-AE19-62706E023703}">
                      <ahyp:hlinkClr val="tx"/>
                    </a:ext>
                  </a:extLst>
                </a:hlinkClick>
              </a:rPr>
              <a:t>https://developer.mozilla.org/en-US/docs/Web/HTTP/Methods</a:t>
            </a:r>
            <a:endParaRPr/>
          </a:p>
          <a:p>
            <a:pPr indent="-298767" lvl="0" marL="457200" rtl="0" algn="l">
              <a:spcBef>
                <a:spcPts val="0"/>
              </a:spcBef>
              <a:spcAft>
                <a:spcPts val="0"/>
              </a:spcAft>
              <a:buSzPct val="100000"/>
              <a:buAutoNum type="arabicPeriod"/>
            </a:pPr>
            <a:r>
              <a:rPr lang="en" u="sng">
                <a:solidFill>
                  <a:schemeClr val="accent5"/>
                </a:solidFill>
                <a:hlinkClick r:id="rId6">
                  <a:extLst>
                    <a:ext uri="{A12FA001-AC4F-418D-AE19-62706E023703}">
                      <ahyp:hlinkClr val="tx"/>
                    </a:ext>
                  </a:extLst>
                </a:hlinkClick>
              </a:rPr>
              <a:t>https://www.ibm.com/docs/en/cics-ts/5.2?topic=standards-http-method-reference-cics-web-support</a:t>
            </a:r>
            <a:endParaRPr/>
          </a:p>
          <a:p>
            <a:pPr indent="-298767" lvl="0" marL="457200" rtl="0" algn="l">
              <a:spcBef>
                <a:spcPts val="0"/>
              </a:spcBef>
              <a:spcAft>
                <a:spcPts val="0"/>
              </a:spcAft>
              <a:buSzPct val="100000"/>
              <a:buAutoNum type="arabicPeriod"/>
            </a:pPr>
            <a:r>
              <a:rPr lang="en" u="sng">
                <a:solidFill>
                  <a:schemeClr val="accent5"/>
                </a:solidFill>
                <a:hlinkClick r:id="rId7">
                  <a:extLst>
                    <a:ext uri="{A12FA001-AC4F-418D-AE19-62706E023703}">
                      <ahyp:hlinkClr val="tx"/>
                    </a:ext>
                  </a:extLst>
                </a:hlinkClick>
              </a:rPr>
              <a:t>https://www.baeldung.com/cs/http-versions</a:t>
            </a:r>
            <a:endParaRPr/>
          </a:p>
          <a:p>
            <a:pPr indent="-298767" lvl="0" marL="457200" rtl="0" algn="l">
              <a:spcBef>
                <a:spcPts val="0"/>
              </a:spcBef>
              <a:spcAft>
                <a:spcPts val="0"/>
              </a:spcAft>
              <a:buSzPct val="100000"/>
              <a:buAutoNum type="arabicPeriod"/>
            </a:pPr>
            <a:r>
              <a:rPr lang="en" u="sng">
                <a:solidFill>
                  <a:schemeClr val="accent5"/>
                </a:solidFill>
                <a:hlinkClick r:id="rId8">
                  <a:extLst>
                    <a:ext uri="{A12FA001-AC4F-418D-AE19-62706E023703}">
                      <ahyp:hlinkClr val="tx"/>
                    </a:ext>
                  </a:extLst>
                </a:hlinkClick>
              </a:rPr>
              <a:t>https://en.wikipedia.org/wiki/List_of_HTTP_status_codes</a:t>
            </a:r>
            <a:endParaRPr/>
          </a:p>
          <a:p>
            <a:pPr indent="-298767" lvl="0" marL="457200" rtl="0" algn="l">
              <a:spcBef>
                <a:spcPts val="0"/>
              </a:spcBef>
              <a:spcAft>
                <a:spcPts val="0"/>
              </a:spcAft>
              <a:buSzPct val="100000"/>
              <a:buAutoNum type="arabicPeriod"/>
            </a:pPr>
            <a:r>
              <a:rPr lang="en" u="sng">
                <a:solidFill>
                  <a:schemeClr val="accent5"/>
                </a:solidFill>
                <a:hlinkClick r:id="rId9">
                  <a:extLst>
                    <a:ext uri="{A12FA001-AC4F-418D-AE19-62706E023703}">
                      <ahyp:hlinkClr val="tx"/>
                    </a:ext>
                  </a:extLst>
                </a:hlinkClick>
              </a:rPr>
              <a:t>https://umbraco.com/knowledge-base/http-status-codes/</a:t>
            </a:r>
            <a:endParaRPr/>
          </a:p>
          <a:p>
            <a:pPr indent="-298767" lvl="0" marL="457200" rtl="0" algn="l">
              <a:spcBef>
                <a:spcPts val="0"/>
              </a:spcBef>
              <a:spcAft>
                <a:spcPts val="0"/>
              </a:spcAft>
              <a:buSzPct val="100000"/>
              <a:buAutoNum type="arabicPeriod"/>
            </a:pPr>
            <a:r>
              <a:rPr lang="en" u="sng">
                <a:solidFill>
                  <a:schemeClr val="accent5"/>
                </a:solidFill>
                <a:hlinkClick r:id="rId10">
                  <a:extLst>
                    <a:ext uri="{A12FA001-AC4F-418D-AE19-62706E023703}">
                      <ahyp:hlinkClr val="tx"/>
                    </a:ext>
                  </a:extLst>
                </a:hlinkClick>
              </a:rPr>
              <a:t>https://www.nginx.com/resources/glossary/reverse-proxy-server/</a:t>
            </a:r>
            <a:endParaRPr/>
          </a:p>
          <a:p>
            <a:pPr indent="-298767" lvl="0" marL="457200" rtl="0" algn="l">
              <a:spcBef>
                <a:spcPts val="0"/>
              </a:spcBef>
              <a:spcAft>
                <a:spcPts val="0"/>
              </a:spcAft>
              <a:buSzPct val="100000"/>
              <a:buAutoNum type="arabicPeriod"/>
            </a:pPr>
            <a:r>
              <a:rPr lang="en" u="sng">
                <a:solidFill>
                  <a:schemeClr val="accent5"/>
                </a:solidFill>
                <a:hlinkClick r:id="rId11">
                  <a:extLst>
                    <a:ext uri="{A12FA001-AC4F-418D-AE19-62706E023703}">
                      <ahyp:hlinkClr val="tx"/>
                    </a:ext>
                  </a:extLst>
                </a:hlinkClick>
              </a:rPr>
              <a:t>https://www.cloudflare.com/learning/cdn/glossary/reverse-proxy/</a:t>
            </a:r>
            <a:endParaRPr/>
          </a:p>
          <a:p>
            <a:pPr indent="-298767" lvl="0" marL="457200" rtl="0" algn="l">
              <a:spcBef>
                <a:spcPts val="0"/>
              </a:spcBef>
              <a:spcAft>
                <a:spcPts val="0"/>
              </a:spcAft>
              <a:buSzPct val="100000"/>
              <a:buAutoNum type="arabicPeriod"/>
            </a:pPr>
            <a:r>
              <a:rPr lang="en" u="sng">
                <a:solidFill>
                  <a:schemeClr val="accent5"/>
                </a:solidFill>
                <a:hlinkClick r:id="rId12">
                  <a:extLst>
                    <a:ext uri="{A12FA001-AC4F-418D-AE19-62706E023703}">
                      <ahyp:hlinkClr val="tx"/>
                    </a:ext>
                  </a:extLst>
                </a:hlinkClick>
              </a:rPr>
              <a:t>https://www.haproxy.com/documentation/hapee/latest/configuration/acls/overview/</a:t>
            </a:r>
            <a:r>
              <a:rPr lang="en"/>
              <a:t> </a:t>
            </a:r>
            <a:endParaRPr/>
          </a:p>
          <a:p>
            <a:pPr indent="-298767" lvl="0" marL="457200" rtl="0" algn="l">
              <a:spcBef>
                <a:spcPts val="0"/>
              </a:spcBef>
              <a:spcAft>
                <a:spcPts val="0"/>
              </a:spcAft>
              <a:buSzPct val="100000"/>
              <a:buAutoNum type="arabicPeriod"/>
            </a:pPr>
            <a:r>
              <a:rPr lang="en" u="sng">
                <a:solidFill>
                  <a:schemeClr val="accent5"/>
                </a:solidFill>
                <a:hlinkClick r:id="rId13">
                  <a:extLst>
                    <a:ext uri="{A12FA001-AC4F-418D-AE19-62706E023703}">
                      <ahyp:hlinkClr val="tx"/>
                    </a:ext>
                  </a:extLst>
                </a:hlinkClick>
              </a:rPr>
              <a:t>https://www.digitalocean.com/community/tutorials/an-introduction-to-haproxy-and-load-balancing-concepts</a:t>
            </a:r>
            <a:endParaRPr/>
          </a:p>
          <a:p>
            <a:pPr indent="-298767" lvl="0" marL="457200" rtl="0" algn="l">
              <a:spcBef>
                <a:spcPts val="0"/>
              </a:spcBef>
              <a:spcAft>
                <a:spcPts val="0"/>
              </a:spcAft>
              <a:buSzPct val="100000"/>
              <a:buAutoNum type="arabicPeriod"/>
            </a:pPr>
            <a:r>
              <a:rPr lang="en" u="sng">
                <a:solidFill>
                  <a:schemeClr val="accent5"/>
                </a:solidFill>
                <a:hlinkClick r:id="rId14">
                  <a:extLst>
                    <a:ext uri="{A12FA001-AC4F-418D-AE19-62706E023703}">
                      <ahyp:hlinkClr val="tx"/>
                    </a:ext>
                  </a:extLst>
                </a:hlinkClick>
              </a:rPr>
              <a:t>https://www.haproxy.org/download/2.4/doc/intro.txt</a:t>
            </a:r>
            <a:r>
              <a:rPr lang="en"/>
              <a:t> </a:t>
            </a:r>
            <a:endParaRPr/>
          </a:p>
          <a:p>
            <a:pPr indent="-298767" lvl="0" marL="457200" rtl="0" algn="l">
              <a:spcBef>
                <a:spcPts val="0"/>
              </a:spcBef>
              <a:spcAft>
                <a:spcPts val="0"/>
              </a:spcAft>
              <a:buSzPct val="100000"/>
              <a:buAutoNum type="arabicPeriod"/>
            </a:pPr>
            <a:r>
              <a:rPr lang="en" u="sng">
                <a:solidFill>
                  <a:schemeClr val="accent5"/>
                </a:solidFill>
                <a:hlinkClick r:id="rId15">
                  <a:extLst>
                    <a:ext uri="{A12FA001-AC4F-418D-AE19-62706E023703}">
                      <ahyp:hlinkClr val="tx"/>
                    </a:ext>
                  </a:extLst>
                </a:hlinkClick>
              </a:rPr>
              <a:t>https://en.wikibooks.org/wiki/MySQL/Language/Definitions:_what_are_DDL,_DML_and_DQL%3F</a:t>
            </a:r>
            <a:endParaRPr/>
          </a:p>
          <a:p>
            <a:pPr indent="-298767" lvl="0" marL="457200" rtl="0" algn="l">
              <a:spcBef>
                <a:spcPts val="0"/>
              </a:spcBef>
              <a:spcAft>
                <a:spcPts val="0"/>
              </a:spcAft>
              <a:buSzPct val="100000"/>
              <a:buAutoNum type="arabicPeriod"/>
            </a:pPr>
            <a:r>
              <a:rPr lang="en" u="sng">
                <a:solidFill>
                  <a:schemeClr val="accent5"/>
                </a:solidFill>
                <a:hlinkClick r:id="rId16">
                  <a:extLst>
                    <a:ext uri="{A12FA001-AC4F-418D-AE19-62706E023703}">
                      <ahyp:hlinkClr val="tx"/>
                    </a:ext>
                  </a:extLst>
                </a:hlinkClick>
              </a:rPr>
              <a:t>https://mariadb.com/kb/en/gtid/</a:t>
            </a: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