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8dd698a6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8dd698a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931db4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931db4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931db41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931db41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4ade774a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4ade774a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498ec96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498ec96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4ade774a0_1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4ade774a0_1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4ade774a0_1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4ade774a0_1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4ade774a0_9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4ade774a0_9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known as revision control, source control, or source code management (SCM), version control system (VCS)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8d1e992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8d1e992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8dd698a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8dd698a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Distributed</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distributed version control system (DVCS) allows users to access a repository from multiple locations. DVCSs are often used by developers who need to work on projects from multiple computers or who need to collaborate with other developers remotely.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Centralized</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centralized version control system (CVCS) is a type of VCS where all users are working with the same central repository. This central repository can be located on a server or on a developer's local machine. Centralized version control systems are typically used in software development projects where a team of developers needs to share code and track changes.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Lock-based</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lock-based version control system uses file locking to manage concurrent access to files and resources. File locking prevents two or more users from making conflicting changes to the same file or resource.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Optimistic</a:t>
            </a:r>
            <a:endParaRPr b="1" sz="1300">
              <a:solidFill>
                <a:schemeClr val="dk1"/>
              </a:solidFill>
            </a:endParaRPr>
          </a:p>
          <a:p>
            <a:pPr indent="0" lvl="0" marL="0" rtl="0" algn="l">
              <a:spcBef>
                <a:spcPts val="400"/>
              </a:spcBef>
              <a:spcAft>
                <a:spcPts val="0"/>
              </a:spcAft>
              <a:buNone/>
            </a:pPr>
            <a:r>
              <a:rPr lang="en">
                <a:solidFill>
                  <a:schemeClr val="dk1"/>
                </a:solidFill>
              </a:rPr>
              <a:t>In an optimistic version control system, every user has their own private workspace. When they want to share their changes with the rest of the team, they submit a request to the server. The server then looks at all the changes and determines which ones can be safely merged together.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8dd698a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8dd698a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to/nopenoshishi/understanding-git-through-images-4an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Git</a:t>
            </a:r>
            <a:endParaRPr/>
          </a:p>
        </p:txBody>
      </p:sp>
      <p:sp>
        <p:nvSpPr>
          <p:cNvPr id="285" name="Google Shape;285;p22"/>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a:t>
            </a:r>
            <a:r>
              <a:rPr lang="en"/>
              <a:t>n open source distributed version control system</a:t>
            </a:r>
            <a:endParaRPr/>
          </a:p>
        </p:txBody>
      </p:sp>
      <p:sp>
        <p:nvSpPr>
          <p:cNvPr id="286" name="Google Shape;286;p22"/>
          <p:cNvSpPr txBox="1"/>
          <p:nvPr>
            <p:ph idx="1" type="body"/>
          </p:nvPr>
        </p:nvSpPr>
        <p:spPr>
          <a:xfrm>
            <a:off x="1297500" y="19524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Enables software development teams to have multiple local copies of the project's codebase independent of each other</a:t>
            </a:r>
            <a:endParaRPr/>
          </a:p>
        </p:txBody>
      </p:sp>
      <p:sp>
        <p:nvSpPr>
          <p:cNvPr id="287" name="Google Shape;287;p22"/>
          <p:cNvSpPr txBox="1"/>
          <p:nvPr>
            <p:ph idx="1" type="body"/>
          </p:nvPr>
        </p:nvSpPr>
        <p:spPr>
          <a:xfrm>
            <a:off x="1297500" y="25717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These copies, can be created, merged, and deleted quickly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States</a:t>
            </a:r>
            <a:endParaRPr/>
          </a:p>
        </p:txBody>
      </p:sp>
      <p:sp>
        <p:nvSpPr>
          <p:cNvPr id="293" name="Google Shape;293;p23"/>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Git has three file states: modified, staged, and committed</a:t>
            </a:r>
            <a:endParaRPr/>
          </a:p>
        </p:txBody>
      </p:sp>
      <p:sp>
        <p:nvSpPr>
          <p:cNvPr id="294" name="Google Shape;294;p23"/>
          <p:cNvSpPr txBox="1"/>
          <p:nvPr>
            <p:ph idx="1" type="body"/>
          </p:nvPr>
        </p:nvSpPr>
        <p:spPr>
          <a:xfrm>
            <a:off x="1297500" y="19524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 modified file has been changed but isn't committed to the database yet.</a:t>
            </a:r>
            <a:endParaRPr/>
          </a:p>
        </p:txBody>
      </p:sp>
      <p:sp>
        <p:nvSpPr>
          <p:cNvPr id="295" name="Google Shape;295;p23"/>
          <p:cNvSpPr txBox="1"/>
          <p:nvPr>
            <p:ph idx="1" type="body"/>
          </p:nvPr>
        </p:nvSpPr>
        <p:spPr>
          <a:xfrm>
            <a:off x="1297500" y="23373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 staged file is set to go into the next commit.</a:t>
            </a:r>
            <a:endParaRPr/>
          </a:p>
        </p:txBody>
      </p:sp>
      <p:sp>
        <p:nvSpPr>
          <p:cNvPr id="296" name="Google Shape;296;p23"/>
          <p:cNvSpPr txBox="1"/>
          <p:nvPr>
            <p:ph idx="1" type="body"/>
          </p:nvPr>
        </p:nvSpPr>
        <p:spPr>
          <a:xfrm>
            <a:off x="1297500" y="27222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When a file is committed, the data has been stored in the 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Repository</a:t>
            </a:r>
            <a:endParaRPr/>
          </a:p>
        </p:txBody>
      </p:sp>
      <p:sp>
        <p:nvSpPr>
          <p:cNvPr id="302" name="Google Shape;302;p24"/>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A repository in Git is a storage for files, which can be remote or local.</a:t>
            </a:r>
            <a:endParaRPr/>
          </a:p>
        </p:txBody>
      </p:sp>
      <p:sp>
        <p:nvSpPr>
          <p:cNvPr id="303" name="Google Shape;303;p24"/>
          <p:cNvSpPr txBox="1"/>
          <p:nvPr>
            <p:ph idx="1" type="body"/>
          </p:nvPr>
        </p:nvSpPr>
        <p:spPr>
          <a:xfrm>
            <a:off x="1297500" y="19524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solidFill>
                  <a:schemeClr val="accent6"/>
                </a:solidFill>
              </a:rPr>
              <a:t>Remote Repository</a:t>
            </a:r>
            <a:r>
              <a:rPr lang="en"/>
              <a:t> is a repository where the source code is placed on a server on the Internet and can be shared by everyone.</a:t>
            </a:r>
            <a:endParaRPr/>
          </a:p>
        </p:txBody>
      </p:sp>
      <p:sp>
        <p:nvSpPr>
          <p:cNvPr id="304" name="Google Shape;304;p24"/>
          <p:cNvSpPr txBox="1"/>
          <p:nvPr>
            <p:ph idx="1" type="body"/>
          </p:nvPr>
        </p:nvSpPr>
        <p:spPr>
          <a:xfrm>
            <a:off x="1297500" y="25717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solidFill>
                  <a:schemeClr val="accent2"/>
                </a:solidFill>
              </a:rPr>
              <a:t>Local repository</a:t>
            </a:r>
            <a:r>
              <a:rPr lang="en"/>
              <a:t> is a repository where the source code is located on your computer and only you can make changes.</a:t>
            </a:r>
            <a:endParaRPr/>
          </a:p>
        </p:txBody>
      </p:sp>
      <p:sp>
        <p:nvSpPr>
          <p:cNvPr id="305" name="Google Shape;305;p24"/>
          <p:cNvSpPr txBox="1"/>
          <p:nvPr/>
        </p:nvSpPr>
        <p:spPr>
          <a:xfrm>
            <a:off x="1905600" y="3806050"/>
            <a:ext cx="533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To fully understand the git, you </a:t>
            </a:r>
            <a:r>
              <a:rPr lang="en">
                <a:solidFill>
                  <a:srgbClr val="FF0000"/>
                </a:solidFill>
                <a:latin typeface="Lato"/>
                <a:ea typeface="Lato"/>
                <a:cs typeface="Lato"/>
                <a:sym typeface="Lato"/>
              </a:rPr>
              <a:t>MUST</a:t>
            </a:r>
            <a:r>
              <a:rPr lang="en">
                <a:solidFill>
                  <a:schemeClr val="lt1"/>
                </a:solidFill>
                <a:latin typeface="Lato"/>
                <a:ea typeface="Lato"/>
                <a:cs typeface="Lato"/>
                <a:sym typeface="Lato"/>
              </a:rPr>
              <a:t> read </a:t>
            </a:r>
            <a:r>
              <a:rPr lang="en" u="sng">
                <a:solidFill>
                  <a:schemeClr val="hlink"/>
                </a:solidFill>
                <a:latin typeface="Lato"/>
                <a:ea typeface="Lato"/>
                <a:cs typeface="Lato"/>
                <a:sym typeface="Lato"/>
                <a:hlinkClick r:id="rId3"/>
              </a:rPr>
              <a:t>this document</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write a book?!!!</a:t>
            </a:r>
            <a:endParaRPr/>
          </a:p>
        </p:txBody>
      </p:sp>
      <p:pic>
        <p:nvPicPr>
          <p:cNvPr id="150" name="Google Shape;150;p14"/>
          <p:cNvPicPr preferRelativeResize="0"/>
          <p:nvPr/>
        </p:nvPicPr>
        <p:blipFill>
          <a:blip r:embed="rId3">
            <a:alphaModFix/>
          </a:blip>
          <a:stretch>
            <a:fillRect/>
          </a:stretch>
        </p:blipFill>
        <p:spPr>
          <a:xfrm>
            <a:off x="315912" y="2227675"/>
            <a:ext cx="1412050" cy="1414875"/>
          </a:xfrm>
          <a:prstGeom prst="rect">
            <a:avLst/>
          </a:prstGeom>
          <a:noFill/>
          <a:ln>
            <a:noFill/>
          </a:ln>
        </p:spPr>
      </p:pic>
      <p:cxnSp>
        <p:nvCxnSpPr>
          <p:cNvPr id="151" name="Google Shape;151;p14"/>
          <p:cNvCxnSpPr>
            <a:stCxn id="150" idx="3"/>
            <a:endCxn id="152" idx="1"/>
          </p:cNvCxnSpPr>
          <p:nvPr/>
        </p:nvCxnSpPr>
        <p:spPr>
          <a:xfrm>
            <a:off x="1727962" y="2935113"/>
            <a:ext cx="5552700" cy="0"/>
          </a:xfrm>
          <a:prstGeom prst="straightConnector1">
            <a:avLst/>
          </a:prstGeom>
          <a:noFill/>
          <a:ln cap="flat" cmpd="sng" w="9525">
            <a:solidFill>
              <a:schemeClr val="dk2"/>
            </a:solidFill>
            <a:prstDash val="dot"/>
            <a:round/>
            <a:headEnd len="med" w="med" type="none"/>
            <a:tailEnd len="med" w="med" type="triangle"/>
          </a:ln>
        </p:spPr>
      </p:cxnSp>
      <p:sp>
        <p:nvSpPr>
          <p:cNvPr id="153" name="Google Shape;153;p14"/>
          <p:cNvSpPr txBox="1"/>
          <p:nvPr/>
        </p:nvSpPr>
        <p:spPr>
          <a:xfrm>
            <a:off x="3252737" y="170925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Develop a writer’s mindset</a:t>
            </a:r>
            <a:endParaRPr sz="1200">
              <a:solidFill>
                <a:schemeClr val="lt1"/>
              </a:solidFill>
            </a:endParaRPr>
          </a:p>
        </p:txBody>
      </p:sp>
      <p:sp>
        <p:nvSpPr>
          <p:cNvPr id="154" name="Google Shape;154;p14"/>
          <p:cNvSpPr txBox="1"/>
          <p:nvPr/>
        </p:nvSpPr>
        <p:spPr>
          <a:xfrm>
            <a:off x="3252737" y="193400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Create a book writing space</a:t>
            </a:r>
            <a:endParaRPr sz="1200">
              <a:solidFill>
                <a:schemeClr val="lt1"/>
              </a:solidFill>
            </a:endParaRPr>
          </a:p>
        </p:txBody>
      </p:sp>
      <p:sp>
        <p:nvSpPr>
          <p:cNvPr id="155" name="Google Shape;155;p14"/>
          <p:cNvSpPr txBox="1"/>
          <p:nvPr/>
        </p:nvSpPr>
        <p:spPr>
          <a:xfrm>
            <a:off x="3252737" y="2170175"/>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Determine your book's topic</a:t>
            </a:r>
            <a:endParaRPr sz="1200">
              <a:solidFill>
                <a:schemeClr val="lt1"/>
              </a:solidFill>
            </a:endParaRPr>
          </a:p>
        </p:txBody>
      </p:sp>
      <p:sp>
        <p:nvSpPr>
          <p:cNvPr id="156" name="Google Shape;156;p14"/>
          <p:cNvSpPr txBox="1"/>
          <p:nvPr/>
        </p:nvSpPr>
        <p:spPr>
          <a:xfrm>
            <a:off x="3252737" y="239935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Create a book outline</a:t>
            </a:r>
            <a:endParaRPr sz="1200">
              <a:solidFill>
                <a:schemeClr val="lt1"/>
              </a:solidFill>
            </a:endParaRPr>
          </a:p>
        </p:txBody>
      </p:sp>
      <p:sp>
        <p:nvSpPr>
          <p:cNvPr id="157" name="Google Shape;157;p14"/>
          <p:cNvSpPr txBox="1"/>
          <p:nvPr/>
        </p:nvSpPr>
        <p:spPr>
          <a:xfrm>
            <a:off x="3252737" y="263110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Finish writing your manuscript</a:t>
            </a:r>
            <a:endParaRPr sz="1200">
              <a:solidFill>
                <a:schemeClr val="lt1"/>
              </a:solidFill>
            </a:endParaRPr>
          </a:p>
        </p:txBody>
      </p:sp>
      <p:sp>
        <p:nvSpPr>
          <p:cNvPr id="158" name="Google Shape;158;p14"/>
          <p:cNvSpPr txBox="1"/>
          <p:nvPr/>
        </p:nvSpPr>
        <p:spPr>
          <a:xfrm>
            <a:off x="3252762" y="286470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Edit your book</a:t>
            </a:r>
            <a:endParaRPr sz="1200">
              <a:solidFill>
                <a:schemeClr val="lt1"/>
              </a:solidFill>
            </a:endParaRPr>
          </a:p>
        </p:txBody>
      </p:sp>
      <p:sp>
        <p:nvSpPr>
          <p:cNvPr id="159" name="Google Shape;159;p14"/>
          <p:cNvSpPr txBox="1"/>
          <p:nvPr/>
        </p:nvSpPr>
        <p:spPr>
          <a:xfrm>
            <a:off x="3252737" y="3092025"/>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Choose a compelling book cover</a:t>
            </a:r>
            <a:endParaRPr sz="1200">
              <a:solidFill>
                <a:schemeClr val="lt1"/>
              </a:solidFill>
            </a:endParaRPr>
          </a:p>
        </p:txBody>
      </p:sp>
      <p:sp>
        <p:nvSpPr>
          <p:cNvPr id="160" name="Google Shape;160;p14"/>
          <p:cNvSpPr txBox="1"/>
          <p:nvPr/>
        </p:nvSpPr>
        <p:spPr>
          <a:xfrm>
            <a:off x="3252737" y="332820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Format your book</a:t>
            </a:r>
            <a:endParaRPr sz="1200">
              <a:solidFill>
                <a:schemeClr val="lt1"/>
              </a:solidFill>
            </a:endParaRPr>
          </a:p>
        </p:txBody>
      </p:sp>
      <p:sp>
        <p:nvSpPr>
          <p:cNvPr id="161" name="Google Shape;161;p14"/>
          <p:cNvSpPr txBox="1"/>
          <p:nvPr/>
        </p:nvSpPr>
        <p:spPr>
          <a:xfrm>
            <a:off x="3252762" y="3559225"/>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Prepare to launch your book</a:t>
            </a:r>
            <a:endParaRPr sz="1200">
              <a:solidFill>
                <a:schemeClr val="lt1"/>
              </a:solidFill>
            </a:endParaRPr>
          </a:p>
        </p:txBody>
      </p:sp>
      <p:sp>
        <p:nvSpPr>
          <p:cNvPr id="162" name="Google Shape;162;p14"/>
          <p:cNvSpPr txBox="1"/>
          <p:nvPr/>
        </p:nvSpPr>
        <p:spPr>
          <a:xfrm>
            <a:off x="3252762" y="3791700"/>
            <a:ext cx="2638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Publish your book</a:t>
            </a:r>
            <a:endParaRPr sz="1200">
              <a:solidFill>
                <a:schemeClr val="lt1"/>
              </a:solidFill>
            </a:endParaRPr>
          </a:p>
        </p:txBody>
      </p:sp>
      <p:pic>
        <p:nvPicPr>
          <p:cNvPr id="152" name="Google Shape;152;p14"/>
          <p:cNvPicPr preferRelativeResize="0"/>
          <p:nvPr/>
        </p:nvPicPr>
        <p:blipFill rotWithShape="1">
          <a:blip r:embed="rId4">
            <a:alphaModFix/>
          </a:blip>
          <a:srcRect b="11871" l="1048" r="0" t="7038"/>
          <a:stretch/>
        </p:blipFill>
        <p:spPr>
          <a:xfrm>
            <a:off x="7280650" y="2386925"/>
            <a:ext cx="1272000" cy="1096375"/>
          </a:xfrm>
          <a:prstGeom prst="rect">
            <a:avLst/>
          </a:prstGeom>
          <a:noFill/>
          <a:ln>
            <a:noFill/>
          </a:ln>
        </p:spPr>
      </p:pic>
      <p:sp>
        <p:nvSpPr>
          <p:cNvPr id="163" name="Google Shape;163;p14"/>
          <p:cNvSpPr txBox="1"/>
          <p:nvPr/>
        </p:nvSpPr>
        <p:spPr>
          <a:xfrm rot="831622">
            <a:off x="7763777" y="2483174"/>
            <a:ext cx="663726" cy="431182"/>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i="1" lang="en" sz="800">
                <a:latin typeface="Lato"/>
                <a:ea typeface="Lato"/>
                <a:cs typeface="Lato"/>
                <a:sym typeface="Lato"/>
              </a:rPr>
              <a:t>DevOps 101    </a:t>
            </a:r>
            <a:r>
              <a:rPr b="1" i="1" lang="en" sz="800">
                <a:solidFill>
                  <a:srgbClr val="783F04"/>
                </a:solidFill>
                <a:latin typeface="Lato"/>
                <a:ea typeface="Lato"/>
                <a:cs typeface="Lato"/>
                <a:sym typeface="Lato"/>
              </a:rPr>
              <a:t>.</a:t>
            </a:r>
            <a:endParaRPr b="1" i="1" sz="800">
              <a:solidFill>
                <a:srgbClr val="783F04"/>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write a book?!!!</a:t>
            </a:r>
            <a:endParaRPr/>
          </a:p>
        </p:txBody>
      </p:sp>
      <p:pic>
        <p:nvPicPr>
          <p:cNvPr id="169" name="Google Shape;169;p15"/>
          <p:cNvPicPr preferRelativeResize="0"/>
          <p:nvPr/>
        </p:nvPicPr>
        <p:blipFill rotWithShape="1">
          <a:blip r:embed="rId3">
            <a:alphaModFix/>
          </a:blip>
          <a:srcRect b="11871" l="1048" r="0" t="7038"/>
          <a:stretch/>
        </p:blipFill>
        <p:spPr>
          <a:xfrm>
            <a:off x="2476073" y="2403800"/>
            <a:ext cx="1272000" cy="1096375"/>
          </a:xfrm>
          <a:prstGeom prst="rect">
            <a:avLst/>
          </a:prstGeom>
          <a:noFill/>
          <a:ln>
            <a:noFill/>
          </a:ln>
        </p:spPr>
      </p:pic>
      <p:sp>
        <p:nvSpPr>
          <p:cNvPr id="170" name="Google Shape;170;p15"/>
          <p:cNvSpPr txBox="1"/>
          <p:nvPr/>
        </p:nvSpPr>
        <p:spPr>
          <a:xfrm rot="831622">
            <a:off x="2959200" y="2500049"/>
            <a:ext cx="663726" cy="431182"/>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i="1" lang="en" sz="800">
                <a:latin typeface="Lato"/>
                <a:ea typeface="Lato"/>
                <a:cs typeface="Lato"/>
                <a:sym typeface="Lato"/>
              </a:rPr>
              <a:t>DevOps 101    </a:t>
            </a:r>
            <a:r>
              <a:rPr b="1" i="1" lang="en" sz="800">
                <a:solidFill>
                  <a:srgbClr val="783F04"/>
                </a:solidFill>
                <a:latin typeface="Lato"/>
                <a:ea typeface="Lato"/>
                <a:cs typeface="Lato"/>
                <a:sym typeface="Lato"/>
              </a:rPr>
              <a:t>.</a:t>
            </a:r>
            <a:endParaRPr b="1" i="1" sz="800">
              <a:latin typeface="Lato"/>
              <a:ea typeface="Lato"/>
              <a:cs typeface="Lato"/>
              <a:sym typeface="Lato"/>
            </a:endParaRPr>
          </a:p>
        </p:txBody>
      </p:sp>
      <p:sp>
        <p:nvSpPr>
          <p:cNvPr id="171" name="Google Shape;171;p15"/>
          <p:cNvSpPr txBox="1"/>
          <p:nvPr/>
        </p:nvSpPr>
        <p:spPr>
          <a:xfrm rot="1283930">
            <a:off x="2612327" y="2914237"/>
            <a:ext cx="666013" cy="292715"/>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700">
                <a:solidFill>
                  <a:schemeClr val="accent2"/>
                </a:solidFill>
                <a:latin typeface="Lato"/>
                <a:ea typeface="Lato"/>
                <a:cs typeface="Lato"/>
                <a:sym typeface="Lato"/>
              </a:rPr>
              <a:t>Revision 1</a:t>
            </a:r>
            <a:endParaRPr sz="700">
              <a:solidFill>
                <a:schemeClr val="accent2"/>
              </a:solidFill>
              <a:latin typeface="Lato"/>
              <a:ea typeface="Lato"/>
              <a:cs typeface="Lato"/>
              <a:sym typeface="Lato"/>
            </a:endParaRPr>
          </a:p>
        </p:txBody>
      </p:sp>
      <p:pic>
        <p:nvPicPr>
          <p:cNvPr id="172" name="Google Shape;172;p15"/>
          <p:cNvPicPr preferRelativeResize="0"/>
          <p:nvPr/>
        </p:nvPicPr>
        <p:blipFill rotWithShape="1">
          <a:blip r:embed="rId3">
            <a:alphaModFix/>
          </a:blip>
          <a:srcRect b="11871" l="1048" r="0" t="7038"/>
          <a:stretch/>
        </p:blipFill>
        <p:spPr>
          <a:xfrm>
            <a:off x="7491800" y="2403800"/>
            <a:ext cx="1272000" cy="1096375"/>
          </a:xfrm>
          <a:prstGeom prst="rect">
            <a:avLst/>
          </a:prstGeom>
          <a:noFill/>
          <a:ln>
            <a:noFill/>
          </a:ln>
        </p:spPr>
      </p:pic>
      <p:sp>
        <p:nvSpPr>
          <p:cNvPr id="173" name="Google Shape;173;p15"/>
          <p:cNvSpPr txBox="1"/>
          <p:nvPr/>
        </p:nvSpPr>
        <p:spPr>
          <a:xfrm rot="831622">
            <a:off x="7974927" y="2500049"/>
            <a:ext cx="663726" cy="431182"/>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i="1" lang="en" sz="800">
                <a:latin typeface="Lato"/>
                <a:ea typeface="Lato"/>
                <a:cs typeface="Lato"/>
                <a:sym typeface="Lato"/>
              </a:rPr>
              <a:t>DevOps 101    </a:t>
            </a:r>
            <a:r>
              <a:rPr b="1" i="1" lang="en" sz="800">
                <a:solidFill>
                  <a:srgbClr val="783F04"/>
                </a:solidFill>
                <a:latin typeface="Lato"/>
                <a:ea typeface="Lato"/>
                <a:cs typeface="Lato"/>
                <a:sym typeface="Lato"/>
              </a:rPr>
              <a:t>.</a:t>
            </a:r>
            <a:endParaRPr b="1" i="1" sz="800">
              <a:latin typeface="Lato"/>
              <a:ea typeface="Lato"/>
              <a:cs typeface="Lato"/>
              <a:sym typeface="Lato"/>
            </a:endParaRPr>
          </a:p>
        </p:txBody>
      </p:sp>
      <p:sp>
        <p:nvSpPr>
          <p:cNvPr id="174" name="Google Shape;174;p15"/>
          <p:cNvSpPr txBox="1"/>
          <p:nvPr/>
        </p:nvSpPr>
        <p:spPr>
          <a:xfrm rot="1283930">
            <a:off x="7628054" y="2914237"/>
            <a:ext cx="666013" cy="292715"/>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700">
                <a:solidFill>
                  <a:schemeClr val="accent2"/>
                </a:solidFill>
                <a:latin typeface="Lato"/>
                <a:ea typeface="Lato"/>
                <a:cs typeface="Lato"/>
                <a:sym typeface="Lato"/>
              </a:rPr>
              <a:t>Revision 2</a:t>
            </a:r>
            <a:endParaRPr sz="700">
              <a:solidFill>
                <a:schemeClr val="accent2"/>
              </a:solidFill>
              <a:latin typeface="Lato"/>
              <a:ea typeface="Lato"/>
              <a:cs typeface="Lato"/>
              <a:sym typeface="Lato"/>
            </a:endParaRPr>
          </a:p>
        </p:txBody>
      </p:sp>
      <p:sp>
        <p:nvSpPr>
          <p:cNvPr id="175" name="Google Shape;175;p15"/>
          <p:cNvSpPr txBox="1"/>
          <p:nvPr/>
        </p:nvSpPr>
        <p:spPr>
          <a:xfrm>
            <a:off x="4108700" y="2101738"/>
            <a:ext cx="3383100" cy="692700"/>
          </a:xfrm>
          <a:prstGeom prst="rect">
            <a:avLst/>
          </a:prstGeom>
          <a:noFill/>
          <a:ln>
            <a:noFill/>
          </a:ln>
        </p:spPr>
        <p:txBody>
          <a:bodyPr anchorCtr="0" anchor="t" bIns="91425" lIns="91425" spcFirstLastPara="1" rIns="91425" wrap="square" tIns="91425">
            <a:spAutoFit/>
          </a:bodyPr>
          <a:lstStyle/>
          <a:p>
            <a:pPr indent="-155575" lvl="0" marL="1143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There are some new methods we want to add</a:t>
            </a:r>
            <a:endParaRPr sz="1100">
              <a:solidFill>
                <a:schemeClr val="lt1"/>
              </a:solidFill>
              <a:latin typeface="Lato"/>
              <a:ea typeface="Lato"/>
              <a:cs typeface="Lato"/>
              <a:sym typeface="Lato"/>
            </a:endParaRPr>
          </a:p>
          <a:p>
            <a:pPr indent="-155575" lvl="0" marL="1143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There are some typo in the book</a:t>
            </a:r>
            <a:endParaRPr sz="1100">
              <a:solidFill>
                <a:schemeClr val="lt1"/>
              </a:solidFill>
              <a:latin typeface="Lato"/>
              <a:ea typeface="Lato"/>
              <a:cs typeface="Lato"/>
              <a:sym typeface="Lato"/>
            </a:endParaRPr>
          </a:p>
          <a:p>
            <a:pPr indent="-155575" lvl="0" marL="1143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p:txBody>
      </p:sp>
      <p:cxnSp>
        <p:nvCxnSpPr>
          <p:cNvPr id="176" name="Google Shape;176;p15"/>
          <p:cNvCxnSpPr>
            <a:stCxn id="177" idx="3"/>
            <a:endCxn id="171" idx="1"/>
          </p:cNvCxnSpPr>
          <p:nvPr/>
        </p:nvCxnSpPr>
        <p:spPr>
          <a:xfrm flipH="1" rot="10800000">
            <a:off x="1434139" y="2939100"/>
            <a:ext cx="1201200" cy="21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5"/>
          <p:cNvCxnSpPr>
            <a:stCxn id="169" idx="3"/>
            <a:endCxn id="174" idx="1"/>
          </p:cNvCxnSpPr>
          <p:nvPr/>
        </p:nvCxnSpPr>
        <p:spPr>
          <a:xfrm flipH="1" rot="10800000">
            <a:off x="3748073" y="2939088"/>
            <a:ext cx="3903000" cy="12900"/>
          </a:xfrm>
          <a:prstGeom prst="straightConnector1">
            <a:avLst/>
          </a:prstGeom>
          <a:noFill/>
          <a:ln cap="flat" cmpd="sng" w="9525">
            <a:solidFill>
              <a:schemeClr val="dk2"/>
            </a:solidFill>
            <a:prstDash val="solid"/>
            <a:round/>
            <a:headEnd len="med" w="med" type="none"/>
            <a:tailEnd len="med" w="med" type="triangle"/>
          </a:ln>
        </p:spPr>
      </p:cxnSp>
      <p:pic>
        <p:nvPicPr>
          <p:cNvPr id="177" name="Google Shape;177;p15"/>
          <p:cNvPicPr preferRelativeResize="0"/>
          <p:nvPr/>
        </p:nvPicPr>
        <p:blipFill>
          <a:blip r:embed="rId4">
            <a:alphaModFix/>
          </a:blip>
          <a:stretch>
            <a:fillRect/>
          </a:stretch>
        </p:blipFill>
        <p:spPr>
          <a:xfrm>
            <a:off x="339953" y="2393013"/>
            <a:ext cx="1094186" cy="109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write a book?!!!</a:t>
            </a:r>
            <a:endParaRPr/>
          </a:p>
        </p:txBody>
      </p:sp>
      <p:pic>
        <p:nvPicPr>
          <p:cNvPr id="184" name="Google Shape;184;p16"/>
          <p:cNvPicPr preferRelativeResize="0"/>
          <p:nvPr/>
        </p:nvPicPr>
        <p:blipFill>
          <a:blip r:embed="rId3">
            <a:alphaModFix/>
          </a:blip>
          <a:stretch>
            <a:fillRect/>
          </a:stretch>
        </p:blipFill>
        <p:spPr>
          <a:xfrm>
            <a:off x="4105503" y="1307850"/>
            <a:ext cx="1094186" cy="1096375"/>
          </a:xfrm>
          <a:prstGeom prst="rect">
            <a:avLst/>
          </a:prstGeom>
          <a:noFill/>
          <a:ln>
            <a:noFill/>
          </a:ln>
        </p:spPr>
      </p:pic>
      <p:pic>
        <p:nvPicPr>
          <p:cNvPr id="185" name="Google Shape;185;p16"/>
          <p:cNvPicPr preferRelativeResize="0"/>
          <p:nvPr/>
        </p:nvPicPr>
        <p:blipFill>
          <a:blip r:embed="rId4">
            <a:alphaModFix/>
          </a:blip>
          <a:stretch>
            <a:fillRect/>
          </a:stretch>
        </p:blipFill>
        <p:spPr>
          <a:xfrm>
            <a:off x="6157852" y="1832313"/>
            <a:ext cx="1072509" cy="1096375"/>
          </a:xfrm>
          <a:prstGeom prst="rect">
            <a:avLst/>
          </a:prstGeom>
          <a:noFill/>
          <a:ln>
            <a:noFill/>
          </a:ln>
        </p:spPr>
      </p:pic>
      <p:pic>
        <p:nvPicPr>
          <p:cNvPr id="186" name="Google Shape;186;p16"/>
          <p:cNvPicPr preferRelativeResize="0"/>
          <p:nvPr/>
        </p:nvPicPr>
        <p:blipFill>
          <a:blip r:embed="rId5">
            <a:alphaModFix/>
          </a:blip>
          <a:stretch>
            <a:fillRect/>
          </a:stretch>
        </p:blipFill>
        <p:spPr>
          <a:xfrm>
            <a:off x="1913649" y="1832325"/>
            <a:ext cx="1233700" cy="1096375"/>
          </a:xfrm>
          <a:prstGeom prst="rect">
            <a:avLst/>
          </a:prstGeom>
          <a:noFill/>
          <a:ln>
            <a:noFill/>
          </a:ln>
        </p:spPr>
      </p:pic>
      <p:pic>
        <p:nvPicPr>
          <p:cNvPr id="187" name="Google Shape;187;p16"/>
          <p:cNvPicPr preferRelativeResize="0"/>
          <p:nvPr/>
        </p:nvPicPr>
        <p:blipFill rotWithShape="1">
          <a:blip r:embed="rId6">
            <a:alphaModFix/>
          </a:blip>
          <a:srcRect b="11871" l="1048" r="0" t="7038"/>
          <a:stretch/>
        </p:blipFill>
        <p:spPr>
          <a:xfrm>
            <a:off x="4016600" y="3534925"/>
            <a:ext cx="1272000" cy="1096375"/>
          </a:xfrm>
          <a:prstGeom prst="rect">
            <a:avLst/>
          </a:prstGeom>
          <a:noFill/>
          <a:ln>
            <a:noFill/>
          </a:ln>
        </p:spPr>
      </p:pic>
      <p:sp>
        <p:nvSpPr>
          <p:cNvPr id="188" name="Google Shape;188;p16"/>
          <p:cNvSpPr txBox="1"/>
          <p:nvPr/>
        </p:nvSpPr>
        <p:spPr>
          <a:xfrm rot="831622">
            <a:off x="4499727" y="3631174"/>
            <a:ext cx="663726" cy="431182"/>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i="1" lang="en" sz="800">
                <a:latin typeface="Lato"/>
                <a:ea typeface="Lato"/>
                <a:cs typeface="Lato"/>
                <a:sym typeface="Lato"/>
              </a:rPr>
              <a:t>DevOps 101    </a:t>
            </a:r>
            <a:r>
              <a:rPr b="1" i="1" lang="en" sz="800">
                <a:solidFill>
                  <a:srgbClr val="783F04"/>
                </a:solidFill>
                <a:latin typeface="Lato"/>
                <a:ea typeface="Lato"/>
                <a:cs typeface="Lato"/>
                <a:sym typeface="Lato"/>
              </a:rPr>
              <a:t>.</a:t>
            </a:r>
            <a:endParaRPr b="1" i="1" sz="800">
              <a:solidFill>
                <a:srgbClr val="783F04"/>
              </a:solidFill>
              <a:latin typeface="Lato"/>
              <a:ea typeface="Lato"/>
              <a:cs typeface="Lato"/>
              <a:sym typeface="Lato"/>
            </a:endParaRPr>
          </a:p>
        </p:txBody>
      </p:sp>
      <p:cxnSp>
        <p:nvCxnSpPr>
          <p:cNvPr id="189" name="Google Shape;189;p16"/>
          <p:cNvCxnSpPr>
            <a:stCxn id="184" idx="2"/>
            <a:endCxn id="187" idx="0"/>
          </p:cNvCxnSpPr>
          <p:nvPr/>
        </p:nvCxnSpPr>
        <p:spPr>
          <a:xfrm>
            <a:off x="4652596" y="2404225"/>
            <a:ext cx="0" cy="11307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16"/>
          <p:cNvCxnSpPr>
            <a:stCxn id="186" idx="2"/>
            <a:endCxn id="187" idx="0"/>
          </p:cNvCxnSpPr>
          <p:nvPr/>
        </p:nvCxnSpPr>
        <p:spPr>
          <a:xfrm flipH="1" rot="-5400000">
            <a:off x="3288449" y="2170750"/>
            <a:ext cx="606300" cy="2122200"/>
          </a:xfrm>
          <a:prstGeom prst="bentConnector3">
            <a:avLst>
              <a:gd fmla="val 49994" name="adj1"/>
            </a:avLst>
          </a:prstGeom>
          <a:noFill/>
          <a:ln cap="flat" cmpd="sng" w="9525">
            <a:solidFill>
              <a:schemeClr val="dk2"/>
            </a:solidFill>
            <a:prstDash val="solid"/>
            <a:round/>
            <a:headEnd len="med" w="med" type="none"/>
            <a:tailEnd len="med" w="med" type="triangle"/>
          </a:ln>
        </p:spPr>
      </p:cxnSp>
      <p:cxnSp>
        <p:nvCxnSpPr>
          <p:cNvPr id="191" name="Google Shape;191;p16"/>
          <p:cNvCxnSpPr>
            <a:stCxn id="185" idx="2"/>
            <a:endCxn id="187" idx="0"/>
          </p:cNvCxnSpPr>
          <p:nvPr/>
        </p:nvCxnSpPr>
        <p:spPr>
          <a:xfrm rot="5400000">
            <a:off x="5370206" y="2211088"/>
            <a:ext cx="606300" cy="2041500"/>
          </a:xfrm>
          <a:prstGeom prst="bentConnector3">
            <a:avLst>
              <a:gd fmla="val 49995" name="adj1"/>
            </a:avLst>
          </a:prstGeom>
          <a:noFill/>
          <a:ln cap="flat" cmpd="sng" w="9525">
            <a:solidFill>
              <a:schemeClr val="dk2"/>
            </a:solidFill>
            <a:prstDash val="solid"/>
            <a:round/>
            <a:headEnd len="med" w="med" type="none"/>
            <a:tailEnd len="med" w="med" type="triangle"/>
          </a:ln>
        </p:spPr>
      </p:cxnSp>
      <p:sp>
        <p:nvSpPr>
          <p:cNvPr id="192" name="Google Shape;192;p16"/>
          <p:cNvSpPr txBox="1"/>
          <p:nvPr/>
        </p:nvSpPr>
        <p:spPr>
          <a:xfrm>
            <a:off x="1400100" y="1307850"/>
            <a:ext cx="2260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How to split the work?</a:t>
            </a:r>
            <a:endParaRPr/>
          </a:p>
        </p:txBody>
      </p:sp>
      <p:sp>
        <p:nvSpPr>
          <p:cNvPr id="193" name="Google Shape;193;p16"/>
          <p:cNvSpPr txBox="1"/>
          <p:nvPr/>
        </p:nvSpPr>
        <p:spPr>
          <a:xfrm>
            <a:off x="5542225" y="1307850"/>
            <a:ext cx="2366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How to connect all parts?</a:t>
            </a:r>
            <a:endParaRPr/>
          </a:p>
        </p:txBody>
      </p:sp>
      <p:sp>
        <p:nvSpPr>
          <p:cNvPr id="194" name="Google Shape;194;p16"/>
          <p:cNvSpPr txBox="1"/>
          <p:nvPr/>
        </p:nvSpPr>
        <p:spPr>
          <a:xfrm>
            <a:off x="40875" y="2070675"/>
            <a:ext cx="212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How to track changes?</a:t>
            </a:r>
            <a:endParaRPr/>
          </a:p>
        </p:txBody>
      </p:sp>
      <p:sp>
        <p:nvSpPr>
          <p:cNvPr id="195" name="Google Shape;195;p16"/>
          <p:cNvSpPr txBox="1"/>
          <p:nvPr/>
        </p:nvSpPr>
        <p:spPr>
          <a:xfrm>
            <a:off x="400000" y="33434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How to get it to be a smooth read?</a:t>
            </a:r>
            <a:endParaRPr>
              <a:solidFill>
                <a:schemeClr val="lt1"/>
              </a:solidFill>
              <a:latin typeface="Lato"/>
              <a:ea typeface="Lato"/>
              <a:cs typeface="Lato"/>
              <a:sym typeface="Lato"/>
            </a:endParaRPr>
          </a:p>
        </p:txBody>
      </p:sp>
      <p:sp>
        <p:nvSpPr>
          <p:cNvPr id="196" name="Google Shape;196;p16"/>
          <p:cNvSpPr txBox="1"/>
          <p:nvPr/>
        </p:nvSpPr>
        <p:spPr>
          <a:xfrm>
            <a:off x="5905200" y="33434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How to know who write which part?</a:t>
            </a:r>
            <a:endParaRPr>
              <a:solidFill>
                <a:schemeClr val="lt1"/>
              </a:solidFill>
              <a:latin typeface="Lato"/>
              <a:ea typeface="Lato"/>
              <a:cs typeface="Lato"/>
              <a:sym typeface="Lato"/>
            </a:endParaRPr>
          </a:p>
        </p:txBody>
      </p:sp>
      <p:sp>
        <p:nvSpPr>
          <p:cNvPr id="197" name="Google Shape;197;p16"/>
          <p:cNvSpPr txBox="1"/>
          <p:nvPr/>
        </p:nvSpPr>
        <p:spPr>
          <a:xfrm>
            <a:off x="6274800" y="3902250"/>
            <a:ext cx="22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How to find any conflicts?</a:t>
            </a:r>
            <a:endParaRPr/>
          </a:p>
        </p:txBody>
      </p:sp>
      <p:sp>
        <p:nvSpPr>
          <p:cNvPr id="198" name="Google Shape;198;p16"/>
          <p:cNvSpPr txBox="1"/>
          <p:nvPr/>
        </p:nvSpPr>
        <p:spPr>
          <a:xfrm>
            <a:off x="838900" y="3902250"/>
            <a:ext cx="212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How to avoid conflicts?</a:t>
            </a:r>
            <a:endParaRPr>
              <a:solidFill>
                <a:schemeClr val="lt1"/>
              </a:solidFill>
              <a:latin typeface="Lato"/>
              <a:ea typeface="Lato"/>
              <a:cs typeface="Lato"/>
              <a:sym typeface="Lato"/>
            </a:endParaRPr>
          </a:p>
        </p:txBody>
      </p:sp>
      <p:sp>
        <p:nvSpPr>
          <p:cNvPr id="199" name="Google Shape;199;p16"/>
          <p:cNvSpPr txBox="1"/>
          <p:nvPr/>
        </p:nvSpPr>
        <p:spPr>
          <a:xfrm>
            <a:off x="2495750" y="4669725"/>
            <a:ext cx="43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How to find the parts which need improvement?</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version control?</a:t>
            </a:r>
            <a:endParaRPr/>
          </a:p>
        </p:txBody>
      </p:sp>
      <p:sp>
        <p:nvSpPr>
          <p:cNvPr id="205" name="Google Shape;205;p17"/>
          <p:cNvSpPr txBox="1"/>
          <p:nvPr/>
        </p:nvSpPr>
        <p:spPr>
          <a:xfrm>
            <a:off x="823245" y="180145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Develop a writer’s mindset</a:t>
            </a:r>
            <a:endParaRPr sz="1200">
              <a:solidFill>
                <a:schemeClr val="lt1"/>
              </a:solidFill>
            </a:endParaRPr>
          </a:p>
        </p:txBody>
      </p:sp>
      <p:sp>
        <p:nvSpPr>
          <p:cNvPr id="206" name="Google Shape;206;p17"/>
          <p:cNvSpPr txBox="1"/>
          <p:nvPr/>
        </p:nvSpPr>
        <p:spPr>
          <a:xfrm>
            <a:off x="823245" y="20262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Create a book writing space</a:t>
            </a:r>
            <a:endParaRPr sz="1200">
              <a:solidFill>
                <a:schemeClr val="lt1"/>
              </a:solidFill>
            </a:endParaRPr>
          </a:p>
        </p:txBody>
      </p:sp>
      <p:sp>
        <p:nvSpPr>
          <p:cNvPr id="207" name="Google Shape;207;p17"/>
          <p:cNvSpPr txBox="1"/>
          <p:nvPr/>
        </p:nvSpPr>
        <p:spPr>
          <a:xfrm>
            <a:off x="823245" y="2262375"/>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Determine your book's topic</a:t>
            </a:r>
            <a:endParaRPr sz="1200">
              <a:solidFill>
                <a:schemeClr val="lt1"/>
              </a:solidFill>
            </a:endParaRPr>
          </a:p>
        </p:txBody>
      </p:sp>
      <p:sp>
        <p:nvSpPr>
          <p:cNvPr id="208" name="Google Shape;208;p17"/>
          <p:cNvSpPr txBox="1"/>
          <p:nvPr/>
        </p:nvSpPr>
        <p:spPr>
          <a:xfrm>
            <a:off x="823245" y="249155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Create a book outline</a:t>
            </a:r>
            <a:endParaRPr sz="1200">
              <a:solidFill>
                <a:schemeClr val="lt1"/>
              </a:solidFill>
            </a:endParaRPr>
          </a:p>
        </p:txBody>
      </p:sp>
      <p:sp>
        <p:nvSpPr>
          <p:cNvPr id="209" name="Google Shape;209;p17"/>
          <p:cNvSpPr txBox="1"/>
          <p:nvPr/>
        </p:nvSpPr>
        <p:spPr>
          <a:xfrm>
            <a:off x="823245" y="27233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Finish writing your manuscript</a:t>
            </a:r>
            <a:endParaRPr sz="1200">
              <a:solidFill>
                <a:schemeClr val="lt1"/>
              </a:solidFill>
            </a:endParaRPr>
          </a:p>
        </p:txBody>
      </p:sp>
      <p:sp>
        <p:nvSpPr>
          <p:cNvPr id="210" name="Google Shape;210;p17"/>
          <p:cNvSpPr txBox="1"/>
          <p:nvPr/>
        </p:nvSpPr>
        <p:spPr>
          <a:xfrm>
            <a:off x="823280" y="29569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Edit your book</a:t>
            </a:r>
            <a:endParaRPr sz="1200">
              <a:solidFill>
                <a:schemeClr val="lt1"/>
              </a:solidFill>
            </a:endParaRPr>
          </a:p>
        </p:txBody>
      </p:sp>
      <p:sp>
        <p:nvSpPr>
          <p:cNvPr id="211" name="Google Shape;211;p17"/>
          <p:cNvSpPr txBox="1"/>
          <p:nvPr/>
        </p:nvSpPr>
        <p:spPr>
          <a:xfrm>
            <a:off x="823245" y="3184225"/>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Choose a compelling book cover</a:t>
            </a:r>
            <a:endParaRPr sz="1200">
              <a:solidFill>
                <a:schemeClr val="lt1"/>
              </a:solidFill>
            </a:endParaRPr>
          </a:p>
        </p:txBody>
      </p:sp>
      <p:sp>
        <p:nvSpPr>
          <p:cNvPr id="212" name="Google Shape;212;p17"/>
          <p:cNvSpPr txBox="1"/>
          <p:nvPr/>
        </p:nvSpPr>
        <p:spPr>
          <a:xfrm>
            <a:off x="823245" y="34204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Format your book</a:t>
            </a:r>
            <a:endParaRPr sz="1200">
              <a:solidFill>
                <a:schemeClr val="lt1"/>
              </a:solidFill>
            </a:endParaRPr>
          </a:p>
        </p:txBody>
      </p:sp>
      <p:sp>
        <p:nvSpPr>
          <p:cNvPr id="213" name="Google Shape;213;p17"/>
          <p:cNvSpPr txBox="1"/>
          <p:nvPr/>
        </p:nvSpPr>
        <p:spPr>
          <a:xfrm>
            <a:off x="823280" y="3651425"/>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Prepare to launch your book</a:t>
            </a:r>
            <a:endParaRPr sz="1200">
              <a:solidFill>
                <a:schemeClr val="lt1"/>
              </a:solidFill>
            </a:endParaRPr>
          </a:p>
        </p:txBody>
      </p:sp>
      <p:sp>
        <p:nvSpPr>
          <p:cNvPr id="214" name="Google Shape;214;p17"/>
          <p:cNvSpPr txBox="1"/>
          <p:nvPr/>
        </p:nvSpPr>
        <p:spPr>
          <a:xfrm>
            <a:off x="823280" y="38839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Publish your book</a:t>
            </a:r>
            <a:endParaRPr sz="1200">
              <a:solidFill>
                <a:schemeClr val="lt1"/>
              </a:solidFill>
            </a:endParaRPr>
          </a:p>
        </p:txBody>
      </p:sp>
      <p:sp>
        <p:nvSpPr>
          <p:cNvPr id="215" name="Google Shape;215;p17"/>
          <p:cNvSpPr txBox="1"/>
          <p:nvPr/>
        </p:nvSpPr>
        <p:spPr>
          <a:xfrm>
            <a:off x="4985830" y="180145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Understand the problem you are trying to solve</a:t>
            </a:r>
            <a:endParaRPr sz="1200">
              <a:solidFill>
                <a:schemeClr val="lt1"/>
              </a:solidFill>
            </a:endParaRPr>
          </a:p>
        </p:txBody>
      </p:sp>
      <p:sp>
        <p:nvSpPr>
          <p:cNvPr id="216" name="Google Shape;216;p17"/>
          <p:cNvSpPr txBox="1"/>
          <p:nvPr/>
        </p:nvSpPr>
        <p:spPr>
          <a:xfrm>
            <a:off x="4985825" y="20262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Create a code writing space</a:t>
            </a:r>
            <a:endParaRPr sz="1200">
              <a:solidFill>
                <a:schemeClr val="lt1"/>
              </a:solidFill>
            </a:endParaRPr>
          </a:p>
        </p:txBody>
      </p:sp>
      <p:sp>
        <p:nvSpPr>
          <p:cNvPr id="217" name="Google Shape;217;p17"/>
          <p:cNvSpPr txBox="1"/>
          <p:nvPr/>
        </p:nvSpPr>
        <p:spPr>
          <a:xfrm>
            <a:off x="4985825" y="2262375"/>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Design a solution</a:t>
            </a:r>
            <a:endParaRPr sz="1200">
              <a:solidFill>
                <a:schemeClr val="lt1"/>
              </a:solidFill>
            </a:endParaRPr>
          </a:p>
        </p:txBody>
      </p:sp>
      <p:sp>
        <p:nvSpPr>
          <p:cNvPr id="218" name="Google Shape;218;p17"/>
          <p:cNvSpPr txBox="1"/>
          <p:nvPr/>
        </p:nvSpPr>
        <p:spPr>
          <a:xfrm>
            <a:off x="4985825" y="249155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Draw a flowchart</a:t>
            </a:r>
            <a:endParaRPr sz="1200">
              <a:solidFill>
                <a:schemeClr val="lt1"/>
              </a:solidFill>
            </a:endParaRPr>
          </a:p>
        </p:txBody>
      </p:sp>
      <p:sp>
        <p:nvSpPr>
          <p:cNvPr id="219" name="Google Shape;219;p17"/>
          <p:cNvSpPr txBox="1"/>
          <p:nvPr/>
        </p:nvSpPr>
        <p:spPr>
          <a:xfrm>
            <a:off x="4985825" y="27233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Write pseudo-code</a:t>
            </a:r>
            <a:endParaRPr sz="1200">
              <a:solidFill>
                <a:schemeClr val="lt1"/>
              </a:solidFill>
            </a:endParaRPr>
          </a:p>
        </p:txBody>
      </p:sp>
      <p:sp>
        <p:nvSpPr>
          <p:cNvPr id="220" name="Google Shape;220;p17"/>
          <p:cNvSpPr txBox="1"/>
          <p:nvPr/>
        </p:nvSpPr>
        <p:spPr>
          <a:xfrm>
            <a:off x="4985860" y="29569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Write code</a:t>
            </a:r>
            <a:endParaRPr sz="1200">
              <a:solidFill>
                <a:schemeClr val="lt1"/>
              </a:solidFill>
            </a:endParaRPr>
          </a:p>
        </p:txBody>
      </p:sp>
      <p:sp>
        <p:nvSpPr>
          <p:cNvPr id="221" name="Google Shape;221;p17"/>
          <p:cNvSpPr txBox="1"/>
          <p:nvPr/>
        </p:nvSpPr>
        <p:spPr>
          <a:xfrm>
            <a:off x="4985825" y="3184225"/>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Test</a:t>
            </a:r>
            <a:endParaRPr sz="1200">
              <a:solidFill>
                <a:schemeClr val="lt1"/>
              </a:solidFill>
            </a:endParaRPr>
          </a:p>
        </p:txBody>
      </p:sp>
      <p:sp>
        <p:nvSpPr>
          <p:cNvPr id="222" name="Google Shape;222;p17"/>
          <p:cNvSpPr txBox="1"/>
          <p:nvPr/>
        </p:nvSpPr>
        <p:spPr>
          <a:xfrm>
            <a:off x="4985825" y="34204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Debug</a:t>
            </a:r>
            <a:endParaRPr sz="1200">
              <a:solidFill>
                <a:schemeClr val="lt1"/>
              </a:solidFill>
            </a:endParaRPr>
          </a:p>
        </p:txBody>
      </p:sp>
      <p:sp>
        <p:nvSpPr>
          <p:cNvPr id="223" name="Google Shape;223;p17"/>
          <p:cNvSpPr txBox="1"/>
          <p:nvPr/>
        </p:nvSpPr>
        <p:spPr>
          <a:xfrm>
            <a:off x="4985860" y="3651425"/>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Test with real-world users</a:t>
            </a:r>
            <a:endParaRPr sz="1200">
              <a:solidFill>
                <a:schemeClr val="lt1"/>
              </a:solidFill>
            </a:endParaRPr>
          </a:p>
        </p:txBody>
      </p:sp>
      <p:sp>
        <p:nvSpPr>
          <p:cNvPr id="224" name="Google Shape;224;p17"/>
          <p:cNvSpPr txBox="1"/>
          <p:nvPr/>
        </p:nvSpPr>
        <p:spPr>
          <a:xfrm>
            <a:off x="4985860" y="3883900"/>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chemeClr val="lt1"/>
              </a:buClr>
              <a:buSzPts val="1200"/>
              <a:buChar char="●"/>
            </a:pPr>
            <a:r>
              <a:rPr lang="en" sz="1200">
                <a:solidFill>
                  <a:schemeClr val="lt1"/>
                </a:solidFill>
              </a:rPr>
              <a:t>Publish your code</a:t>
            </a:r>
            <a:endParaRPr sz="1200">
              <a:solidFill>
                <a:schemeClr val="lt1"/>
              </a:solidFill>
            </a:endParaRPr>
          </a:p>
        </p:txBody>
      </p:sp>
      <p:cxnSp>
        <p:nvCxnSpPr>
          <p:cNvPr id="225" name="Google Shape;225;p17"/>
          <p:cNvCxnSpPr/>
          <p:nvPr/>
        </p:nvCxnSpPr>
        <p:spPr>
          <a:xfrm flipH="1" rot="10800000">
            <a:off x="509550" y="1682075"/>
            <a:ext cx="8131800" cy="14100"/>
          </a:xfrm>
          <a:prstGeom prst="straightConnector1">
            <a:avLst/>
          </a:prstGeom>
          <a:noFill/>
          <a:ln cap="flat" cmpd="sng" w="28575">
            <a:solidFill>
              <a:schemeClr val="accent2"/>
            </a:solidFill>
            <a:prstDash val="solid"/>
            <a:round/>
            <a:headEnd len="med" w="med" type="none"/>
            <a:tailEnd len="med" w="med" type="none"/>
          </a:ln>
        </p:spPr>
      </p:cxnSp>
      <p:cxnSp>
        <p:nvCxnSpPr>
          <p:cNvPr id="226" name="Google Shape;226;p17"/>
          <p:cNvCxnSpPr/>
          <p:nvPr/>
        </p:nvCxnSpPr>
        <p:spPr>
          <a:xfrm>
            <a:off x="4565025" y="1270400"/>
            <a:ext cx="0" cy="3183000"/>
          </a:xfrm>
          <a:prstGeom prst="straightConnector1">
            <a:avLst/>
          </a:prstGeom>
          <a:noFill/>
          <a:ln cap="flat" cmpd="sng" w="28575">
            <a:solidFill>
              <a:schemeClr val="accent2"/>
            </a:solidFill>
            <a:prstDash val="solid"/>
            <a:round/>
            <a:headEnd len="med" w="med" type="none"/>
            <a:tailEnd len="med" w="med" type="none"/>
          </a:ln>
        </p:spPr>
      </p:cxnSp>
      <p:sp>
        <p:nvSpPr>
          <p:cNvPr id="227" name="Google Shape;227;p17"/>
          <p:cNvSpPr txBox="1"/>
          <p:nvPr/>
        </p:nvSpPr>
        <p:spPr>
          <a:xfrm>
            <a:off x="5748575" y="1235500"/>
            <a:ext cx="21300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solidFill>
                  <a:schemeClr val="accent2"/>
                </a:solidFill>
                <a:latin typeface="Lato"/>
                <a:ea typeface="Lato"/>
                <a:cs typeface="Lato"/>
                <a:sym typeface="Lato"/>
              </a:rPr>
              <a:t>Software Development</a:t>
            </a:r>
            <a:endParaRPr b="1">
              <a:solidFill>
                <a:schemeClr val="accent2"/>
              </a:solidFill>
              <a:latin typeface="Lato"/>
              <a:ea typeface="Lato"/>
              <a:cs typeface="Lato"/>
              <a:sym typeface="Lato"/>
            </a:endParaRPr>
          </a:p>
        </p:txBody>
      </p:sp>
      <p:sp>
        <p:nvSpPr>
          <p:cNvPr id="228" name="Google Shape;228;p17"/>
          <p:cNvSpPr txBox="1"/>
          <p:nvPr/>
        </p:nvSpPr>
        <p:spPr>
          <a:xfrm>
            <a:off x="1586000" y="1235500"/>
            <a:ext cx="21300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solidFill>
                  <a:schemeClr val="accent2"/>
                </a:solidFill>
                <a:latin typeface="Lato"/>
                <a:ea typeface="Lato"/>
                <a:cs typeface="Lato"/>
                <a:sym typeface="Lato"/>
              </a:rPr>
              <a:t>Book</a:t>
            </a:r>
            <a:endParaRPr b="1">
              <a:solidFill>
                <a:schemeClr val="accent2"/>
              </a:solidFill>
              <a:latin typeface="Lato"/>
              <a:ea typeface="Lato"/>
              <a:cs typeface="Lato"/>
              <a:sym typeface="Lato"/>
            </a:endParaRPr>
          </a:p>
        </p:txBody>
      </p:sp>
      <p:sp>
        <p:nvSpPr>
          <p:cNvPr id="229" name="Google Shape;229;p17"/>
          <p:cNvSpPr txBox="1"/>
          <p:nvPr/>
        </p:nvSpPr>
        <p:spPr>
          <a:xfrm>
            <a:off x="4985850" y="2025088"/>
            <a:ext cx="3655500" cy="369300"/>
          </a:xfrm>
          <a:prstGeom prst="rect">
            <a:avLst/>
          </a:prstGeom>
          <a:noFill/>
          <a:ln>
            <a:noFill/>
          </a:ln>
        </p:spPr>
        <p:txBody>
          <a:bodyPr anchorCtr="0" anchor="t" bIns="91425" lIns="91425" spcFirstLastPara="1" rIns="91425" wrap="square" tIns="91425">
            <a:spAutoFit/>
          </a:bodyPr>
          <a:lstStyle/>
          <a:p>
            <a:pPr indent="-133350" lvl="0" marL="114300" rtl="0" algn="l">
              <a:spcBef>
                <a:spcPts val="0"/>
              </a:spcBef>
              <a:spcAft>
                <a:spcPts val="0"/>
              </a:spcAft>
              <a:buClr>
                <a:srgbClr val="FF0000"/>
              </a:buClr>
              <a:buSzPts val="1200"/>
              <a:buChar char="●"/>
            </a:pPr>
            <a:r>
              <a:rPr lang="en" sz="1200">
                <a:solidFill>
                  <a:srgbClr val="FF0000"/>
                </a:solidFill>
              </a:rPr>
              <a:t>Create a code writing space</a:t>
            </a:r>
            <a:endParaRPr sz="12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version control?</a:t>
            </a:r>
            <a:endParaRPr/>
          </a:p>
        </p:txBody>
      </p:sp>
      <p:pic>
        <p:nvPicPr>
          <p:cNvPr id="235" name="Google Shape;235;p18"/>
          <p:cNvPicPr preferRelativeResize="0"/>
          <p:nvPr/>
        </p:nvPicPr>
        <p:blipFill>
          <a:blip r:embed="rId3">
            <a:alphaModFix/>
          </a:blip>
          <a:stretch>
            <a:fillRect/>
          </a:stretch>
        </p:blipFill>
        <p:spPr>
          <a:xfrm>
            <a:off x="3725688" y="2842963"/>
            <a:ext cx="1692600" cy="1043250"/>
          </a:xfrm>
          <a:prstGeom prst="rect">
            <a:avLst/>
          </a:prstGeom>
          <a:noFill/>
          <a:ln>
            <a:noFill/>
          </a:ln>
        </p:spPr>
      </p:pic>
      <p:pic>
        <p:nvPicPr>
          <p:cNvPr id="236" name="Google Shape;236;p18"/>
          <p:cNvPicPr preferRelativeResize="0"/>
          <p:nvPr/>
        </p:nvPicPr>
        <p:blipFill>
          <a:blip r:embed="rId4">
            <a:alphaModFix/>
          </a:blip>
          <a:stretch>
            <a:fillRect/>
          </a:stretch>
        </p:blipFill>
        <p:spPr>
          <a:xfrm>
            <a:off x="1555425" y="2050150"/>
            <a:ext cx="1079025" cy="1079025"/>
          </a:xfrm>
          <a:prstGeom prst="rect">
            <a:avLst/>
          </a:prstGeom>
          <a:noFill/>
          <a:ln>
            <a:noFill/>
          </a:ln>
        </p:spPr>
      </p:pic>
      <p:pic>
        <p:nvPicPr>
          <p:cNvPr id="237" name="Google Shape;237;p18"/>
          <p:cNvPicPr preferRelativeResize="0"/>
          <p:nvPr/>
        </p:nvPicPr>
        <p:blipFill>
          <a:blip r:embed="rId5">
            <a:alphaModFix/>
          </a:blip>
          <a:stretch>
            <a:fillRect/>
          </a:stretch>
        </p:blipFill>
        <p:spPr>
          <a:xfrm>
            <a:off x="6780600" y="2050150"/>
            <a:ext cx="1079025" cy="1079025"/>
          </a:xfrm>
          <a:prstGeom prst="rect">
            <a:avLst/>
          </a:prstGeom>
          <a:noFill/>
          <a:ln>
            <a:noFill/>
          </a:ln>
        </p:spPr>
      </p:pic>
      <p:pic>
        <p:nvPicPr>
          <p:cNvPr id="238" name="Google Shape;238;p18"/>
          <p:cNvPicPr preferRelativeResize="0"/>
          <p:nvPr/>
        </p:nvPicPr>
        <p:blipFill>
          <a:blip r:embed="rId6">
            <a:alphaModFix/>
          </a:blip>
          <a:stretch>
            <a:fillRect/>
          </a:stretch>
        </p:blipFill>
        <p:spPr>
          <a:xfrm>
            <a:off x="4032487" y="1257288"/>
            <a:ext cx="1079025" cy="1079025"/>
          </a:xfrm>
          <a:prstGeom prst="rect">
            <a:avLst/>
          </a:prstGeom>
          <a:noFill/>
          <a:ln>
            <a:noFill/>
          </a:ln>
        </p:spPr>
      </p:pic>
      <p:pic>
        <p:nvPicPr>
          <p:cNvPr id="239" name="Google Shape;239;p18"/>
          <p:cNvPicPr preferRelativeResize="0"/>
          <p:nvPr/>
        </p:nvPicPr>
        <p:blipFill>
          <a:blip r:embed="rId7">
            <a:alphaModFix/>
          </a:blip>
          <a:stretch>
            <a:fillRect/>
          </a:stretch>
        </p:blipFill>
        <p:spPr>
          <a:xfrm>
            <a:off x="4032500" y="4014750"/>
            <a:ext cx="1079025" cy="1079025"/>
          </a:xfrm>
          <a:prstGeom prst="rect">
            <a:avLst/>
          </a:prstGeom>
          <a:noFill/>
          <a:ln>
            <a:noFill/>
          </a:ln>
        </p:spPr>
      </p:pic>
      <p:cxnSp>
        <p:nvCxnSpPr>
          <p:cNvPr id="240" name="Google Shape;240;p18"/>
          <p:cNvCxnSpPr>
            <a:stCxn id="239" idx="0"/>
            <a:endCxn id="241" idx="2"/>
          </p:cNvCxnSpPr>
          <p:nvPr/>
        </p:nvCxnSpPr>
        <p:spPr>
          <a:xfrm rot="10800000">
            <a:off x="4572012" y="3635850"/>
            <a:ext cx="0" cy="378900"/>
          </a:xfrm>
          <a:prstGeom prst="straightConnector1">
            <a:avLst/>
          </a:prstGeom>
          <a:noFill/>
          <a:ln cap="flat" cmpd="sng" w="19050">
            <a:solidFill>
              <a:schemeClr val="dk2"/>
            </a:solidFill>
            <a:prstDash val="solid"/>
            <a:round/>
            <a:headEnd len="med" w="med" type="triangle"/>
            <a:tailEnd len="med" w="med" type="triangle"/>
          </a:ln>
        </p:spPr>
      </p:cxnSp>
      <p:cxnSp>
        <p:nvCxnSpPr>
          <p:cNvPr id="242" name="Google Shape;242;p18"/>
          <p:cNvCxnSpPr>
            <a:stCxn id="236" idx="3"/>
            <a:endCxn id="241" idx="0"/>
          </p:cNvCxnSpPr>
          <p:nvPr/>
        </p:nvCxnSpPr>
        <p:spPr>
          <a:xfrm>
            <a:off x="2634450" y="2589662"/>
            <a:ext cx="1937400" cy="539400"/>
          </a:xfrm>
          <a:prstGeom prst="bentConnector2">
            <a:avLst/>
          </a:prstGeom>
          <a:noFill/>
          <a:ln cap="flat" cmpd="sng" w="19050">
            <a:solidFill>
              <a:schemeClr val="dk2"/>
            </a:solidFill>
            <a:prstDash val="solid"/>
            <a:round/>
            <a:headEnd len="med" w="med" type="triangle"/>
            <a:tailEnd len="med" w="med" type="triangle"/>
          </a:ln>
        </p:spPr>
      </p:cxnSp>
      <p:cxnSp>
        <p:nvCxnSpPr>
          <p:cNvPr id="243" name="Google Shape;243;p18"/>
          <p:cNvCxnSpPr>
            <a:stCxn id="238" idx="2"/>
            <a:endCxn id="241" idx="0"/>
          </p:cNvCxnSpPr>
          <p:nvPr/>
        </p:nvCxnSpPr>
        <p:spPr>
          <a:xfrm flipH="1" rot="-5400000">
            <a:off x="4175850" y="2732462"/>
            <a:ext cx="792900" cy="600"/>
          </a:xfrm>
          <a:prstGeom prst="bentConnector3">
            <a:avLst>
              <a:gd fmla="val 49997" name="adj1"/>
            </a:avLst>
          </a:prstGeom>
          <a:noFill/>
          <a:ln cap="flat" cmpd="sng" w="19050">
            <a:solidFill>
              <a:schemeClr val="dk2"/>
            </a:solidFill>
            <a:prstDash val="solid"/>
            <a:round/>
            <a:headEnd len="med" w="med" type="triangle"/>
            <a:tailEnd len="med" w="med" type="triangle"/>
          </a:ln>
        </p:spPr>
      </p:cxnSp>
      <p:cxnSp>
        <p:nvCxnSpPr>
          <p:cNvPr id="244" name="Google Shape;244;p18"/>
          <p:cNvCxnSpPr>
            <a:stCxn id="237" idx="1"/>
            <a:endCxn id="241" idx="0"/>
          </p:cNvCxnSpPr>
          <p:nvPr/>
        </p:nvCxnSpPr>
        <p:spPr>
          <a:xfrm flipH="1">
            <a:off x="4572000" y="2589662"/>
            <a:ext cx="2208600" cy="539400"/>
          </a:xfrm>
          <a:prstGeom prst="bentConnector2">
            <a:avLst/>
          </a:prstGeom>
          <a:noFill/>
          <a:ln cap="flat" cmpd="sng" w="19050">
            <a:solidFill>
              <a:schemeClr val="dk2"/>
            </a:solidFill>
            <a:prstDash val="solid"/>
            <a:round/>
            <a:headEnd len="med" w="med" type="triangle"/>
            <a:tailEnd len="med" w="med" type="triangle"/>
          </a:ln>
        </p:spPr>
      </p:cxnSp>
      <p:pic>
        <p:nvPicPr>
          <p:cNvPr id="241" name="Google Shape;241;p18"/>
          <p:cNvPicPr preferRelativeResize="0"/>
          <p:nvPr/>
        </p:nvPicPr>
        <p:blipFill>
          <a:blip r:embed="rId8">
            <a:alphaModFix/>
          </a:blip>
          <a:stretch>
            <a:fillRect/>
          </a:stretch>
        </p:blipFill>
        <p:spPr>
          <a:xfrm>
            <a:off x="4318639" y="3129164"/>
            <a:ext cx="506700" cy="506700"/>
          </a:xfrm>
          <a:prstGeom prst="rect">
            <a:avLst/>
          </a:prstGeom>
          <a:noFill/>
          <a:ln>
            <a:noFill/>
          </a:ln>
        </p:spPr>
      </p:pic>
      <p:pic>
        <p:nvPicPr>
          <p:cNvPr id="245" name="Google Shape;245;p18"/>
          <p:cNvPicPr preferRelativeResize="0"/>
          <p:nvPr/>
        </p:nvPicPr>
        <p:blipFill rotWithShape="1">
          <a:blip r:embed="rId9">
            <a:alphaModFix/>
          </a:blip>
          <a:srcRect b="10709" l="14689" r="13759" t="16978"/>
          <a:stretch/>
        </p:blipFill>
        <p:spPr>
          <a:xfrm>
            <a:off x="7859625" y="3844175"/>
            <a:ext cx="865525" cy="874700"/>
          </a:xfrm>
          <a:prstGeom prst="rect">
            <a:avLst/>
          </a:prstGeom>
          <a:noFill/>
          <a:ln>
            <a:noFill/>
          </a:ln>
        </p:spPr>
      </p:pic>
      <p:cxnSp>
        <p:nvCxnSpPr>
          <p:cNvPr id="246" name="Google Shape;246;p18"/>
          <p:cNvCxnSpPr>
            <a:stCxn id="241" idx="3"/>
            <a:endCxn id="245" idx="1"/>
          </p:cNvCxnSpPr>
          <p:nvPr/>
        </p:nvCxnSpPr>
        <p:spPr>
          <a:xfrm>
            <a:off x="4825339" y="3382514"/>
            <a:ext cx="3034200" cy="899100"/>
          </a:xfrm>
          <a:prstGeom prst="bentConnector3">
            <a:avLst>
              <a:gd fmla="val 50001" name="adj1"/>
            </a:avLst>
          </a:prstGeom>
          <a:noFill/>
          <a:ln cap="flat" cmpd="sng" w="19050">
            <a:solidFill>
              <a:schemeClr val="accent6"/>
            </a:solidFill>
            <a:prstDash val="solid"/>
            <a:round/>
            <a:headEnd len="med" w="med" type="diamond"/>
            <a:tailEnd len="med" w="med" type="stealth"/>
          </a:ln>
        </p:spPr>
      </p:cxnSp>
      <p:sp>
        <p:nvSpPr>
          <p:cNvPr id="247" name="Google Shape;247;p18"/>
          <p:cNvSpPr txBox="1"/>
          <p:nvPr/>
        </p:nvSpPr>
        <p:spPr>
          <a:xfrm>
            <a:off x="2544600" y="888000"/>
            <a:ext cx="4055400" cy="369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Lato"/>
                <a:ea typeface="Lato"/>
                <a:cs typeface="Lato"/>
                <a:sym typeface="Lato"/>
              </a:rPr>
              <a:t>This resolve all the question that we asked 2 slide ago :)</a:t>
            </a:r>
            <a:endParaRPr sz="1200">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version control provide?</a:t>
            </a:r>
            <a:endParaRPr/>
          </a:p>
        </p:txBody>
      </p:sp>
      <p:sp>
        <p:nvSpPr>
          <p:cNvPr id="253" name="Google Shape;253;p19"/>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Single source of truth</a:t>
            </a:r>
            <a:endParaRPr/>
          </a:p>
        </p:txBody>
      </p:sp>
      <p:sp>
        <p:nvSpPr>
          <p:cNvPr id="254" name="Google Shape;254;p19"/>
          <p:cNvSpPr txBox="1"/>
          <p:nvPr>
            <p:ph idx="1" type="body"/>
          </p:nvPr>
        </p:nvSpPr>
        <p:spPr>
          <a:xfrm>
            <a:off x="1297500" y="17897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Team collaboration</a:t>
            </a:r>
            <a:endParaRPr/>
          </a:p>
        </p:txBody>
      </p:sp>
      <p:sp>
        <p:nvSpPr>
          <p:cNvPr id="255" name="Google Shape;255;p19"/>
          <p:cNvSpPr txBox="1"/>
          <p:nvPr>
            <p:ph idx="1" type="body"/>
          </p:nvPr>
        </p:nvSpPr>
        <p:spPr>
          <a:xfrm>
            <a:off x="1297500" y="199797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Keep all the code history</a:t>
            </a:r>
            <a:endParaRPr/>
          </a:p>
        </p:txBody>
      </p:sp>
      <p:sp>
        <p:nvSpPr>
          <p:cNvPr id="256" name="Google Shape;256;p19"/>
          <p:cNvSpPr txBox="1"/>
          <p:nvPr>
            <p:ph idx="1" type="body"/>
          </p:nvPr>
        </p:nvSpPr>
        <p:spPr>
          <a:xfrm>
            <a:off x="1297500" y="22121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Track every change</a:t>
            </a:r>
            <a:endParaRPr/>
          </a:p>
        </p:txBody>
      </p:sp>
      <p:sp>
        <p:nvSpPr>
          <p:cNvPr id="257" name="Google Shape;257;p19"/>
          <p:cNvSpPr txBox="1"/>
          <p:nvPr>
            <p:ph idx="1" type="body"/>
          </p:nvPr>
        </p:nvSpPr>
        <p:spPr>
          <a:xfrm>
            <a:off x="1297500" y="2428400"/>
            <a:ext cx="7038900" cy="743400"/>
          </a:xfrm>
          <a:prstGeom prst="rect">
            <a:avLst/>
          </a:prstGeom>
        </p:spPr>
        <p:txBody>
          <a:bodyPr anchorCtr="0" anchor="t" bIns="91425" lIns="91425" spcFirstLastPara="1" rIns="91425" wrap="square" tIns="91425">
            <a:spAutoFit/>
          </a:bodyPr>
          <a:lstStyle/>
          <a:p>
            <a:pPr indent="-298450" lvl="1" marL="914400" rtl="0" algn="l">
              <a:spcBef>
                <a:spcPts val="0"/>
              </a:spcBef>
              <a:spcAft>
                <a:spcPts val="0"/>
              </a:spcAft>
              <a:buSzPts val="1100"/>
              <a:buChar char="○"/>
            </a:pPr>
            <a:r>
              <a:rPr lang="en"/>
              <a:t>Which part</a:t>
            </a:r>
            <a:endParaRPr/>
          </a:p>
          <a:p>
            <a:pPr indent="-298450" lvl="1" marL="914400" rtl="0" algn="l">
              <a:spcBef>
                <a:spcPts val="0"/>
              </a:spcBef>
              <a:spcAft>
                <a:spcPts val="0"/>
              </a:spcAft>
              <a:buSzPts val="1100"/>
              <a:buChar char="○"/>
            </a:pPr>
            <a:r>
              <a:rPr lang="en"/>
              <a:t>By whom</a:t>
            </a:r>
            <a:endParaRPr/>
          </a:p>
          <a:p>
            <a:pPr indent="-298450" lvl="1" marL="914400" rtl="0" algn="l">
              <a:spcBef>
                <a:spcPts val="0"/>
              </a:spcBef>
              <a:spcAft>
                <a:spcPts val="0"/>
              </a:spcAft>
              <a:buSzPts val="1100"/>
              <a:buChar char="○"/>
            </a:pPr>
            <a:r>
              <a:rPr lang="en"/>
              <a:t>When</a:t>
            </a:r>
            <a:endParaRPr/>
          </a:p>
        </p:txBody>
      </p:sp>
      <p:sp>
        <p:nvSpPr>
          <p:cNvPr id="258" name="Google Shape;258;p19"/>
          <p:cNvSpPr txBox="1"/>
          <p:nvPr>
            <p:ph idx="1" type="body"/>
          </p:nvPr>
        </p:nvSpPr>
        <p:spPr>
          <a:xfrm>
            <a:off x="1297500" y="299857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Resolve conflicts</a:t>
            </a:r>
            <a:endParaRPr/>
          </a:p>
        </p:txBody>
      </p:sp>
      <p:sp>
        <p:nvSpPr>
          <p:cNvPr id="259" name="Google Shape;259;p19"/>
          <p:cNvSpPr txBox="1"/>
          <p:nvPr>
            <p:ph idx="1" type="body"/>
          </p:nvPr>
        </p:nvSpPr>
        <p:spPr>
          <a:xfrm>
            <a:off x="1297500" y="321732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Central location fo code</a:t>
            </a:r>
            <a:endParaRPr/>
          </a:p>
        </p:txBody>
      </p:sp>
      <p:sp>
        <p:nvSpPr>
          <p:cNvPr id="260" name="Google Shape;260;p19"/>
          <p:cNvSpPr txBox="1"/>
          <p:nvPr>
            <p:ph idx="1" type="body"/>
          </p:nvPr>
        </p:nvSpPr>
        <p:spPr>
          <a:xfrm>
            <a:off x="1297500" y="345347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Rollback capability</a:t>
            </a:r>
            <a:endParaRPr/>
          </a:p>
        </p:txBody>
      </p:sp>
      <p:sp>
        <p:nvSpPr>
          <p:cNvPr id="261" name="Google Shape;261;p19"/>
          <p:cNvSpPr txBox="1"/>
          <p:nvPr>
            <p:ph idx="1" type="body"/>
          </p:nvPr>
        </p:nvSpPr>
        <p:spPr>
          <a:xfrm>
            <a:off x="1297500" y="36826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Comparison capability</a:t>
            </a:r>
            <a:endParaRPr/>
          </a:p>
        </p:txBody>
      </p:sp>
      <p:sp>
        <p:nvSpPr>
          <p:cNvPr id="262" name="Google Shape;262;p19"/>
          <p:cNvSpPr txBox="1"/>
          <p:nvPr>
            <p:ph idx="1" type="body"/>
          </p:nvPr>
        </p:nvSpPr>
        <p:spPr>
          <a:xfrm>
            <a:off x="1297500" y="3908375"/>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Code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version control</a:t>
            </a:r>
            <a:endParaRPr/>
          </a:p>
        </p:txBody>
      </p:sp>
      <p:sp>
        <p:nvSpPr>
          <p:cNvPr id="268" name="Google Shape;268;p20"/>
          <p:cNvSpPr txBox="1"/>
          <p:nvPr>
            <p:ph idx="1" type="body"/>
          </p:nvPr>
        </p:nvSpPr>
        <p:spPr>
          <a:xfrm>
            <a:off x="1297500" y="1567550"/>
            <a:ext cx="7038900" cy="584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Distributed (DVCS)</a:t>
            </a:r>
            <a:endParaRPr/>
          </a:p>
          <a:p>
            <a:pPr indent="-298450" lvl="1" marL="914400" rtl="0" algn="l">
              <a:spcBef>
                <a:spcPts val="0"/>
              </a:spcBef>
              <a:spcAft>
                <a:spcPts val="0"/>
              </a:spcAft>
              <a:buSzPts val="1100"/>
              <a:buChar char="○"/>
            </a:pPr>
            <a:r>
              <a:rPr lang="en"/>
              <a:t>Access repositories from multiple locations </a:t>
            </a:r>
            <a:r>
              <a:rPr lang="en"/>
              <a:t>remotely</a:t>
            </a:r>
            <a:endParaRPr/>
          </a:p>
        </p:txBody>
      </p:sp>
      <p:sp>
        <p:nvSpPr>
          <p:cNvPr id="269" name="Google Shape;269;p20"/>
          <p:cNvSpPr txBox="1"/>
          <p:nvPr>
            <p:ph idx="1" type="body"/>
          </p:nvPr>
        </p:nvSpPr>
        <p:spPr>
          <a:xfrm>
            <a:off x="1297500" y="2151650"/>
            <a:ext cx="7038900" cy="584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Centralized (CVCS)</a:t>
            </a:r>
            <a:endParaRPr/>
          </a:p>
          <a:p>
            <a:pPr indent="-298450" lvl="1" marL="914400" rtl="0" algn="l">
              <a:spcBef>
                <a:spcPts val="0"/>
              </a:spcBef>
              <a:spcAft>
                <a:spcPts val="0"/>
              </a:spcAft>
              <a:buSzPts val="1100"/>
              <a:buChar char="○"/>
            </a:pPr>
            <a:r>
              <a:rPr lang="en"/>
              <a:t>Working with the same central repository</a:t>
            </a:r>
            <a:endParaRPr/>
          </a:p>
        </p:txBody>
      </p:sp>
      <p:sp>
        <p:nvSpPr>
          <p:cNvPr id="270" name="Google Shape;270;p20"/>
          <p:cNvSpPr txBox="1"/>
          <p:nvPr>
            <p:ph idx="1" type="body"/>
          </p:nvPr>
        </p:nvSpPr>
        <p:spPr>
          <a:xfrm>
            <a:off x="1297500" y="2735750"/>
            <a:ext cx="7038900" cy="584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Lock-based</a:t>
            </a:r>
            <a:endParaRPr/>
          </a:p>
          <a:p>
            <a:pPr indent="-298450" lvl="1" marL="914400" rtl="0" algn="l">
              <a:spcBef>
                <a:spcPts val="0"/>
              </a:spcBef>
              <a:spcAft>
                <a:spcPts val="0"/>
              </a:spcAft>
              <a:buSzPts val="1100"/>
              <a:buChar char="○"/>
            </a:pPr>
            <a:r>
              <a:rPr lang="en"/>
              <a:t>Uses file locking to manage concurrent access to files and resources</a:t>
            </a:r>
            <a:endParaRPr/>
          </a:p>
        </p:txBody>
      </p:sp>
      <p:sp>
        <p:nvSpPr>
          <p:cNvPr id="271" name="Google Shape;271;p20"/>
          <p:cNvSpPr txBox="1"/>
          <p:nvPr>
            <p:ph idx="1" type="body"/>
          </p:nvPr>
        </p:nvSpPr>
        <p:spPr>
          <a:xfrm>
            <a:off x="1297500" y="3275675"/>
            <a:ext cx="7038900" cy="778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Optimistic</a:t>
            </a:r>
            <a:endParaRPr/>
          </a:p>
          <a:p>
            <a:pPr indent="-298450" lvl="1" marL="914400" rtl="0" algn="l">
              <a:spcBef>
                <a:spcPts val="0"/>
              </a:spcBef>
              <a:spcAft>
                <a:spcPts val="0"/>
              </a:spcAft>
              <a:buSzPts val="1100"/>
              <a:buChar char="○"/>
            </a:pPr>
            <a:r>
              <a:rPr lang="en"/>
              <a:t>Every user has their own private workspace, when wanted, submit a request, server determines which one can be safely merged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Git</a:t>
            </a:r>
            <a:endParaRPr/>
          </a:p>
        </p:txBody>
      </p:sp>
      <p:pic>
        <p:nvPicPr>
          <p:cNvPr id="277" name="Google Shape;277;p21"/>
          <p:cNvPicPr preferRelativeResize="0"/>
          <p:nvPr/>
        </p:nvPicPr>
        <p:blipFill>
          <a:blip r:embed="rId3">
            <a:alphaModFix/>
          </a:blip>
          <a:stretch>
            <a:fillRect/>
          </a:stretch>
        </p:blipFill>
        <p:spPr>
          <a:xfrm>
            <a:off x="2153050" y="2777738"/>
            <a:ext cx="1059876" cy="975525"/>
          </a:xfrm>
          <a:prstGeom prst="rect">
            <a:avLst/>
          </a:prstGeom>
          <a:noFill/>
          <a:ln>
            <a:noFill/>
          </a:ln>
        </p:spPr>
      </p:pic>
      <p:pic>
        <p:nvPicPr>
          <p:cNvPr id="278" name="Google Shape;278;p21"/>
          <p:cNvPicPr preferRelativeResize="0"/>
          <p:nvPr/>
        </p:nvPicPr>
        <p:blipFill>
          <a:blip r:embed="rId4">
            <a:alphaModFix/>
          </a:blip>
          <a:stretch>
            <a:fillRect/>
          </a:stretch>
        </p:blipFill>
        <p:spPr>
          <a:xfrm>
            <a:off x="3519950" y="2777750"/>
            <a:ext cx="998831" cy="975525"/>
          </a:xfrm>
          <a:prstGeom prst="rect">
            <a:avLst/>
          </a:prstGeom>
          <a:noFill/>
          <a:ln>
            <a:noFill/>
          </a:ln>
        </p:spPr>
      </p:pic>
      <p:pic>
        <p:nvPicPr>
          <p:cNvPr id="279" name="Google Shape;279;p21"/>
          <p:cNvPicPr preferRelativeResize="0"/>
          <p:nvPr/>
        </p:nvPicPr>
        <p:blipFill>
          <a:blip r:embed="rId5">
            <a:alphaModFix/>
          </a:blip>
          <a:stretch>
            <a:fillRect/>
          </a:stretch>
        </p:blipFill>
        <p:spPr>
          <a:xfrm>
            <a:off x="2822425" y="1501425"/>
            <a:ext cx="998825" cy="99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