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Montserrat"/>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italic.fntdata"/><Relationship Id="rId10" Type="http://schemas.openxmlformats.org/officeDocument/2006/relationships/font" Target="fonts/Montserrat-bold.fntdata"/><Relationship Id="rId13" Type="http://schemas.openxmlformats.org/officeDocument/2006/relationships/font" Target="fonts/Lato-regular.fntdata"/><Relationship Id="rId12"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Montserrat-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e373b130b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e373b130b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933052d9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933052d9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4406400" y="0"/>
            <a:ext cx="4737600" cy="5143065"/>
            <a:chOff x="4406400" y="0"/>
            <a:chExt cx="4737600" cy="5143065"/>
          </a:xfrm>
        </p:grpSpPr>
        <p:sp>
          <p:nvSpPr>
            <p:cNvPr id="116" name="Google Shape;116;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5" name="Google Shape;135;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12"/>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3"/>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pic>
        <p:nvPicPr>
          <p:cNvPr id="44" name="Google Shape;44;p4"/>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45" name="Google Shape;45;p4"/>
          <p:cNvGrpSpPr/>
          <p:nvPr/>
        </p:nvGrpSpPr>
        <p:grpSpPr>
          <a:xfrm>
            <a:off x="0" y="381001"/>
            <a:ext cx="1037850" cy="1016287"/>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 name="Google Shape;5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pic>
        <p:nvPicPr>
          <p:cNvPr id="52" name="Google Shape;52;p5"/>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6"/>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grpSp>
        <p:nvGrpSpPr>
          <p:cNvPr id="68" name="Google Shape;68;p7"/>
          <p:cNvGrpSpPr/>
          <p:nvPr/>
        </p:nvGrpSpPr>
        <p:grpSpPr>
          <a:xfrm>
            <a:off x="0" y="381001"/>
            <a:ext cx="1037850" cy="1016287"/>
            <a:chOff x="0" y="381001"/>
            <a:chExt cx="1037850" cy="1016287"/>
          </a:xfrm>
        </p:grpSpPr>
        <p:sp>
          <p:nvSpPr>
            <p:cNvPr id="69" name="Google Shape;69;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2" name="Google Shape;72;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7"/>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p8"/>
          <p:cNvGrpSpPr/>
          <p:nvPr/>
        </p:nvGrpSpPr>
        <p:grpSpPr>
          <a:xfrm>
            <a:off x="4406400" y="0"/>
            <a:ext cx="4737600" cy="5143500"/>
            <a:chOff x="4406400" y="0"/>
            <a:chExt cx="4737600" cy="5143500"/>
          </a:xfrm>
        </p:grpSpPr>
        <p:sp>
          <p:nvSpPr>
            <p:cNvPr id="77" name="Google Shape;77;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8"/>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grpSp>
        <p:nvGrpSpPr>
          <p:cNvPr id="99" name="Google Shape;99;p9"/>
          <p:cNvGrpSpPr/>
          <p:nvPr/>
        </p:nvGrpSpPr>
        <p:grpSpPr>
          <a:xfrm>
            <a:off x="0" y="381001"/>
            <a:ext cx="1037850" cy="1016287"/>
            <a:chOff x="0" y="381001"/>
            <a:chExt cx="1037850" cy="1016287"/>
          </a:xfrm>
        </p:grpSpPr>
        <p:sp>
          <p:nvSpPr>
            <p:cNvPr id="100" name="Google Shape;100;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 name="Google Shape;104;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 name="Google Shape;10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9"/>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grpSp>
        <p:nvGrpSpPr>
          <p:cNvPr id="108" name="Google Shape;108;p10"/>
          <p:cNvGrpSpPr/>
          <p:nvPr/>
        </p:nvGrpSpPr>
        <p:grpSpPr>
          <a:xfrm>
            <a:off x="0" y="4128572"/>
            <a:ext cx="698925" cy="684657"/>
            <a:chOff x="0" y="3785672"/>
            <a:chExt cx="698925" cy="684657"/>
          </a:xfrm>
        </p:grpSpPr>
        <p:sp>
          <p:nvSpPr>
            <p:cNvPr id="109" name="Google Shape;109;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2" name="Google Shape;11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3" name="Google Shape;113;p10"/>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docker.com/get-started/02_our_a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atlassian.com/git/tutorials/what-is-version-control" TargetMode="External"/><Relationship Id="rId4" Type="http://schemas.openxmlformats.org/officeDocument/2006/relationships/hyperlink" Target="https://git-scm.com/book/en/v2/Getting-Started-About-Version-Control" TargetMode="External"/><Relationship Id="rId9" Type="http://schemas.openxmlformats.org/officeDocument/2006/relationships/hyperlink" Target="https://nvie.com/posts/a-successful-git-branching-model/" TargetMode="External"/><Relationship Id="rId5" Type="http://schemas.openxmlformats.org/officeDocument/2006/relationships/hyperlink" Target="https://about.gitlab.com/topics/version-control/what-is-git-version-control/" TargetMode="External"/><Relationship Id="rId6" Type="http://schemas.openxmlformats.org/officeDocument/2006/relationships/hyperlink" Target="https://www.w3schools.com/git/" TargetMode="External"/><Relationship Id="rId7" Type="http://schemas.openxmlformats.org/officeDocument/2006/relationships/hyperlink" Target="https://www.atlassian.com/git/tutorials" TargetMode="External"/><Relationship Id="rId8" Type="http://schemas.openxmlformats.org/officeDocument/2006/relationships/hyperlink" Target="https://docs.gitlab.com/ee/tutorial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Session 6</a:t>
            </a:r>
            <a:endParaRPr/>
          </a:p>
          <a:p>
            <a:pPr indent="0" lvl="0" marL="0" rtl="0" algn="l">
              <a:spcBef>
                <a:spcPts val="0"/>
              </a:spcBef>
              <a:spcAft>
                <a:spcPts val="0"/>
              </a:spcAft>
              <a:buNone/>
            </a:pPr>
            <a:r>
              <a:rPr lang="en"/>
              <a:t>Task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a:t>
            </a:r>
            <a:endParaRPr/>
          </a:p>
        </p:txBody>
      </p:sp>
      <p:sp>
        <p:nvSpPr>
          <p:cNvPr id="150" name="Google Shape;150;p14"/>
          <p:cNvSpPr txBox="1"/>
          <p:nvPr>
            <p:ph idx="1" type="body"/>
          </p:nvPr>
        </p:nvSpPr>
        <p:spPr>
          <a:xfrm>
            <a:off x="1297500" y="1307850"/>
            <a:ext cx="7038900" cy="36483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We need to have 2 new tools to go further with our laboratory puzzle (The 1st piece was a healthy K8S cluster):</a:t>
            </a:r>
            <a:endParaRPr/>
          </a:p>
          <a:p>
            <a:pPr indent="0" lvl="0" marL="0" rtl="0" algn="l">
              <a:spcBef>
                <a:spcPts val="1200"/>
              </a:spcBef>
              <a:spcAft>
                <a:spcPts val="0"/>
              </a:spcAft>
              <a:buNone/>
            </a:pPr>
            <a:r>
              <a:rPr lang="en"/>
              <a:t>1- a private git service</a:t>
            </a:r>
            <a:endParaRPr/>
          </a:p>
          <a:p>
            <a:pPr indent="0" lvl="0" marL="0" rtl="0" algn="l">
              <a:spcBef>
                <a:spcPts val="1200"/>
              </a:spcBef>
              <a:spcAft>
                <a:spcPts val="0"/>
              </a:spcAft>
              <a:buNone/>
            </a:pPr>
            <a:r>
              <a:rPr lang="en"/>
              <a:t>2- a private docker registry service</a:t>
            </a:r>
            <a:endParaRPr/>
          </a:p>
          <a:p>
            <a:pPr indent="0" lvl="0" marL="0" rtl="0" algn="l">
              <a:spcBef>
                <a:spcPts val="1200"/>
              </a:spcBef>
              <a:spcAft>
                <a:spcPts val="0"/>
              </a:spcAft>
              <a:buNone/>
            </a:pPr>
            <a:r>
              <a:rPr lang="en"/>
              <a:t>Both of the above services can be deployed with Gitlab. For second one, you can also use other tools like nexus but we MUST have authentication for these services to simulate a production environment.</a:t>
            </a:r>
            <a:endParaRPr/>
          </a:p>
          <a:p>
            <a:pPr indent="0" lvl="0" marL="0" rtl="0" algn="l">
              <a:spcBef>
                <a:spcPts val="1200"/>
              </a:spcBef>
              <a:spcAft>
                <a:spcPts val="0"/>
              </a:spcAft>
              <a:buNone/>
            </a:pPr>
            <a:r>
              <a:rPr lang="en"/>
              <a:t>After running these services, you need to import the repository in 2nd part of docker tutorial (</a:t>
            </a:r>
            <a:r>
              <a:rPr lang="en" u="sng">
                <a:solidFill>
                  <a:schemeClr val="hlink"/>
                </a:solidFill>
                <a:hlinkClick r:id="rId3"/>
              </a:rPr>
              <a:t>Get started - Part 2: Containerize an application</a:t>
            </a:r>
            <a:r>
              <a:rPr lang="en"/>
              <a:t>) in a repository on your own Gitlab. Now create 1.0.0 tag from the master branch and build the project with same tag and push the created image to your own docker registry.</a:t>
            </a:r>
            <a:endParaRPr/>
          </a:p>
          <a:p>
            <a:pPr indent="0" lvl="0" marL="0" rtl="0" algn="l">
              <a:spcBef>
                <a:spcPts val="1200"/>
              </a:spcBef>
              <a:spcAft>
                <a:spcPts val="1200"/>
              </a:spcAft>
              <a:buNone/>
            </a:pPr>
            <a:r>
              <a:rPr lang="en"/>
              <a:t>NOTE: It's a good idea to setup all of your services with some sort of domain (Valid like .com or .ir OR Invalid like .local or .lab). In case of a valid domain, you can use services like Arvancloud or Cloudflare for DNS (It's free to use. This is on you to learn how to work with them). Using an invalid domain requires setting the required record on all of your infrastructure in `/etc/hosts` file and beware that you will face a lot of issues related to TLS (SSL). We didn't cover reverse proxy yet which you may need for this to have a clean setup; don't worry, we have a good task for this when we do cover 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Links</a:t>
            </a:r>
            <a:endParaRPr/>
          </a:p>
        </p:txBody>
      </p:sp>
      <p:sp>
        <p:nvSpPr>
          <p:cNvPr id="156" name="Google Shape;15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https://www.atlassian.com/git/tutorials/what-is-version-control</a:t>
            </a:r>
            <a:endParaRPr/>
          </a:p>
          <a:p>
            <a:pPr indent="-311150" lvl="0" marL="457200" rtl="0" algn="l">
              <a:spcBef>
                <a:spcPts val="0"/>
              </a:spcBef>
              <a:spcAft>
                <a:spcPts val="0"/>
              </a:spcAft>
              <a:buSzPts val="1300"/>
              <a:buChar char="●"/>
            </a:pPr>
            <a:r>
              <a:rPr lang="en" u="sng">
                <a:solidFill>
                  <a:schemeClr val="hlink"/>
                </a:solidFill>
                <a:hlinkClick r:id="rId4"/>
              </a:rPr>
              <a:t>https://git-scm.com/book/en/v2/Getting-Started-About-Version-Control</a:t>
            </a:r>
            <a:endParaRPr/>
          </a:p>
          <a:p>
            <a:pPr indent="-311150" lvl="0" marL="457200" rtl="0" algn="l">
              <a:spcBef>
                <a:spcPts val="0"/>
              </a:spcBef>
              <a:spcAft>
                <a:spcPts val="0"/>
              </a:spcAft>
              <a:buSzPts val="1300"/>
              <a:buChar char="●"/>
            </a:pPr>
            <a:r>
              <a:rPr lang="en" u="sng">
                <a:solidFill>
                  <a:schemeClr val="hlink"/>
                </a:solidFill>
                <a:hlinkClick r:id="rId5"/>
              </a:rPr>
              <a:t>https://about.gitlab.com/topics/version-control/what-is-git-version-control/</a:t>
            </a:r>
            <a:endParaRPr/>
          </a:p>
          <a:p>
            <a:pPr indent="-311150" lvl="0" marL="457200" rtl="0" algn="l">
              <a:spcBef>
                <a:spcPts val="0"/>
              </a:spcBef>
              <a:spcAft>
                <a:spcPts val="0"/>
              </a:spcAft>
              <a:buSzPts val="1300"/>
              <a:buChar char="●"/>
            </a:pPr>
            <a:r>
              <a:rPr lang="en" u="sng">
                <a:solidFill>
                  <a:schemeClr val="hlink"/>
                </a:solidFill>
                <a:hlinkClick r:id="rId6"/>
              </a:rPr>
              <a:t>https://www.w3schools.com/git/</a:t>
            </a:r>
            <a:endParaRPr/>
          </a:p>
          <a:p>
            <a:pPr indent="-311150" lvl="0" marL="457200" rtl="0" algn="l">
              <a:spcBef>
                <a:spcPts val="0"/>
              </a:spcBef>
              <a:spcAft>
                <a:spcPts val="0"/>
              </a:spcAft>
              <a:buSzPts val="1300"/>
              <a:buChar char="●"/>
            </a:pPr>
            <a:r>
              <a:rPr lang="en" u="sng">
                <a:solidFill>
                  <a:schemeClr val="hlink"/>
                </a:solidFill>
                <a:hlinkClick r:id="rId7"/>
              </a:rPr>
              <a:t>https://www.atlassian.com/git/tutorials</a:t>
            </a:r>
            <a:endParaRPr/>
          </a:p>
          <a:p>
            <a:pPr indent="-311150" lvl="0" marL="457200" rtl="0" algn="l">
              <a:spcBef>
                <a:spcPts val="0"/>
              </a:spcBef>
              <a:spcAft>
                <a:spcPts val="0"/>
              </a:spcAft>
              <a:buSzPts val="1300"/>
              <a:buChar char="●"/>
            </a:pPr>
            <a:r>
              <a:rPr lang="en" u="sng">
                <a:solidFill>
                  <a:schemeClr val="hlink"/>
                </a:solidFill>
                <a:hlinkClick r:id="rId8"/>
              </a:rPr>
              <a:t>https://docs.gitlab.com/ee/tutorials/</a:t>
            </a:r>
            <a:endParaRPr/>
          </a:p>
          <a:p>
            <a:pPr indent="-311150" lvl="0" marL="457200" rtl="0" algn="l">
              <a:spcBef>
                <a:spcPts val="0"/>
              </a:spcBef>
              <a:spcAft>
                <a:spcPts val="0"/>
              </a:spcAft>
              <a:buSzPts val="1300"/>
              <a:buChar char="●"/>
            </a:pPr>
            <a:r>
              <a:rPr lang="en" u="sng">
                <a:solidFill>
                  <a:schemeClr val="hlink"/>
                </a:solidFill>
                <a:hlinkClick r:id="rId9"/>
              </a:rPr>
              <a:t>https://nvie.com/posts/a-successful-git-branching-model/</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CafeTechnical)">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