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0992801d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0992801d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0992801d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0992801d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049d37d4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049d37d4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10eaccb7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10eaccb7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50992801d9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50992801d9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true statement?: Yes &amp; no. K8S </a:t>
            </a:r>
            <a:r>
              <a:rPr lang="en"/>
              <a:t>formed </a:t>
            </a:r>
            <a:r>
              <a:rPr lang="en"/>
              <a:t>around docker right after container fever caused by Docker. But after awhile, as we said, everyone started to come up with their own container management system and standardization was required. After introduction of these 2 standards, everyone was supposed to follow them which caused a foundation of Docker’s new architecture.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1449b0e0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51449b0e0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diagram, not the picture </a:t>
            </a:r>
            <a:r>
              <a:rPr lang="en"/>
              <a:t>itself</a:t>
            </a:r>
            <a:r>
              <a:rPr lang="en"/>
              <a:t> :D</a:t>
            </a:r>
            <a:endParaRPr/>
          </a:p>
          <a:p>
            <a:pPr indent="0" lvl="0" marL="0" rtl="0" algn="l">
              <a:spcBef>
                <a:spcPts val="0"/>
              </a:spcBef>
              <a:spcAft>
                <a:spcPts val="0"/>
              </a:spcAft>
              <a:buNone/>
            </a:pPr>
            <a:r>
              <a:rPr lang="en"/>
              <a:t>I know i’m not funny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10eaccb7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10eaccb7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1e78d5c1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1e78d5c1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279918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279918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1e78d5c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1e78d5c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bb54e20f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bb54e20f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5279918de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5279918de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279918de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5279918d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1e78d5c1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51e78d5c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51e78d5c1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51e78d5c1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51e78d5c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51e78d5c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5279918de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5279918de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5279918de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5279918de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f711c85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f711c85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f711c85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f711c85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049d37d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049d37d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072cfe1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072cfe1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072cfe16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072cfe16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you give us another example? → lxc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0992801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0992801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0992801d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0992801d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2"/>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4" name="Shape 114"/>
        <p:cNvGrpSpPr/>
        <p:nvPr/>
      </p:nvGrpSpPr>
      <p:grpSpPr>
        <a:xfrm>
          <a:off x="0" y="0"/>
          <a:ext cx="0" cy="0"/>
          <a:chOff x="0" y="0"/>
          <a:chExt cx="0" cy="0"/>
        </a:xfrm>
      </p:grpSpPr>
      <p:grpSp>
        <p:nvGrpSpPr>
          <p:cNvPr id="115" name="Google Shape;115;p11"/>
          <p:cNvGrpSpPr/>
          <p:nvPr/>
        </p:nvGrpSpPr>
        <p:grpSpPr>
          <a:xfrm>
            <a:off x="4406400" y="0"/>
            <a:ext cx="4737600" cy="5143065"/>
            <a:chOff x="4406400" y="0"/>
            <a:chExt cx="4737600" cy="5143065"/>
          </a:xfrm>
        </p:grpSpPr>
        <p:sp>
          <p:nvSpPr>
            <p:cNvPr id="116" name="Google Shape;116;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35" name="Google Shape;135;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12"/>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4406400" y="0"/>
            <a:ext cx="4737600" cy="5143065"/>
            <a:chOff x="4406400" y="0"/>
            <a:chExt cx="4737600" cy="5143065"/>
          </a:xfrm>
        </p:grpSpPr>
        <p:sp>
          <p:nvSpPr>
            <p:cNvPr id="22" name="Google Shape;22;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3"/>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pic>
        <p:nvPicPr>
          <p:cNvPr id="44" name="Google Shape;44;p4"/>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45" name="Google Shape;45;p4"/>
          <p:cNvGrpSpPr/>
          <p:nvPr/>
        </p:nvGrpSpPr>
        <p:grpSpPr>
          <a:xfrm>
            <a:off x="0" y="381001"/>
            <a:ext cx="1037850" cy="1016287"/>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 name="Google Shape;5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pic>
        <p:nvPicPr>
          <p:cNvPr id="52" name="Google Shape;52;p5"/>
          <p:cNvPicPr preferRelativeResize="0"/>
          <p:nvPr/>
        </p:nvPicPr>
        <p:blipFill>
          <a:blip r:embed="rId2">
            <a:alphaModFix amt="50000"/>
          </a:blip>
          <a:stretch>
            <a:fillRect/>
          </a:stretch>
        </p:blipFill>
        <p:spPr>
          <a:xfrm>
            <a:off x="2193300" y="190500"/>
            <a:ext cx="4759950" cy="4759950"/>
          </a:xfrm>
          <a:prstGeom prst="rect">
            <a:avLst/>
          </a:prstGeom>
          <a:noFill/>
          <a:ln>
            <a:noFill/>
          </a:ln>
        </p:spPr>
      </p:pic>
      <p:grpSp>
        <p:nvGrpSpPr>
          <p:cNvPr id="53" name="Google Shape;53;p5"/>
          <p:cNvGrpSpPr/>
          <p:nvPr/>
        </p:nvGrpSpPr>
        <p:grpSpPr>
          <a:xfrm>
            <a:off x="0" y="381001"/>
            <a:ext cx="1037850" cy="1016287"/>
            <a:chOff x="0" y="381001"/>
            <a:chExt cx="1037850" cy="1016287"/>
          </a:xfrm>
        </p:grpSpPr>
        <p:sp>
          <p:nvSpPr>
            <p:cNvPr id="54" name="Google Shape;54;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7" name="Google Shape;57;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9" name="Google Shape;5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grpSp>
        <p:nvGrpSpPr>
          <p:cNvPr id="61" name="Google Shape;61;p6"/>
          <p:cNvGrpSpPr/>
          <p:nvPr/>
        </p:nvGrpSpPr>
        <p:grpSpPr>
          <a:xfrm>
            <a:off x="0" y="381001"/>
            <a:ext cx="1037850" cy="1016287"/>
            <a:chOff x="0" y="381001"/>
            <a:chExt cx="1037850" cy="1016287"/>
          </a:xfrm>
        </p:grpSpPr>
        <p:sp>
          <p:nvSpPr>
            <p:cNvPr id="62" name="Google Shape;62;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6" name="Google Shape;66;p6"/>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grpSp>
        <p:nvGrpSpPr>
          <p:cNvPr id="68" name="Google Shape;68;p7"/>
          <p:cNvGrpSpPr/>
          <p:nvPr/>
        </p:nvGrpSpPr>
        <p:grpSpPr>
          <a:xfrm>
            <a:off x="0" y="381001"/>
            <a:ext cx="1037850" cy="1016287"/>
            <a:chOff x="0" y="381001"/>
            <a:chExt cx="1037850" cy="1016287"/>
          </a:xfrm>
        </p:grpSpPr>
        <p:sp>
          <p:nvSpPr>
            <p:cNvPr id="69" name="Google Shape;69;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2" name="Google Shape;72;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3" name="Google Shape;7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7"/>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grpSp>
        <p:nvGrpSpPr>
          <p:cNvPr id="76" name="Google Shape;76;p8"/>
          <p:cNvGrpSpPr/>
          <p:nvPr/>
        </p:nvGrpSpPr>
        <p:grpSpPr>
          <a:xfrm>
            <a:off x="4406400" y="0"/>
            <a:ext cx="4737600" cy="5143500"/>
            <a:chOff x="4406400" y="0"/>
            <a:chExt cx="4737600" cy="5143500"/>
          </a:xfrm>
        </p:grpSpPr>
        <p:sp>
          <p:nvSpPr>
            <p:cNvPr id="77" name="Google Shape;77;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8"/>
          <p:cNvPicPr preferRelativeResize="0"/>
          <p:nvPr/>
        </p:nvPicPr>
        <p:blipFill>
          <a:blip r:embed="rId2">
            <a:alphaModFix amt="50000"/>
          </a:blip>
          <a:stretch>
            <a:fillRect/>
          </a:stretch>
        </p:blipFill>
        <p:spPr>
          <a:xfrm>
            <a:off x="0" y="3491200"/>
            <a:ext cx="1643700" cy="1643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grpSp>
        <p:nvGrpSpPr>
          <p:cNvPr id="99" name="Google Shape;99;p9"/>
          <p:cNvGrpSpPr/>
          <p:nvPr/>
        </p:nvGrpSpPr>
        <p:grpSpPr>
          <a:xfrm>
            <a:off x="0" y="381001"/>
            <a:ext cx="1037850" cy="1016287"/>
            <a:chOff x="0" y="381001"/>
            <a:chExt cx="1037850" cy="1016287"/>
          </a:xfrm>
        </p:grpSpPr>
        <p:sp>
          <p:nvSpPr>
            <p:cNvPr id="100" name="Google Shape;100;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3" name="Google Shape;103;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04" name="Google Shape;104;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5" name="Google Shape;10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6" name="Google Shape;106;p9"/>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7" name="Shape 107"/>
        <p:cNvGrpSpPr/>
        <p:nvPr/>
      </p:nvGrpSpPr>
      <p:grpSpPr>
        <a:xfrm>
          <a:off x="0" y="0"/>
          <a:ext cx="0" cy="0"/>
          <a:chOff x="0" y="0"/>
          <a:chExt cx="0" cy="0"/>
        </a:xfrm>
      </p:grpSpPr>
      <p:grpSp>
        <p:nvGrpSpPr>
          <p:cNvPr id="108" name="Google Shape;108;p10"/>
          <p:cNvGrpSpPr/>
          <p:nvPr/>
        </p:nvGrpSpPr>
        <p:grpSpPr>
          <a:xfrm>
            <a:off x="0" y="4128572"/>
            <a:ext cx="698925" cy="684657"/>
            <a:chOff x="0" y="3785672"/>
            <a:chExt cx="698925" cy="684657"/>
          </a:xfrm>
        </p:grpSpPr>
        <p:sp>
          <p:nvSpPr>
            <p:cNvPr id="109" name="Google Shape;109;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2" name="Google Shape;11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3" name="Google Shape;113;p10"/>
          <p:cNvPicPr preferRelativeResize="0"/>
          <p:nvPr/>
        </p:nvPicPr>
        <p:blipFill>
          <a:blip r:embed="rId2">
            <a:alphaModFix amt="50000"/>
          </a:blip>
          <a:stretch>
            <a:fillRect/>
          </a:stretch>
        </p:blipFill>
        <p:spPr>
          <a:xfrm>
            <a:off x="2193300" y="190500"/>
            <a:ext cx="4759950" cy="47599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docker.com/get-start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docker.com/engine/reference/builder/"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&amp; Container relation</a:t>
            </a:r>
            <a:endParaRPr/>
          </a:p>
        </p:txBody>
      </p:sp>
      <p:pic>
        <p:nvPicPr>
          <p:cNvPr id="233" name="Google Shape;233;p22"/>
          <p:cNvPicPr preferRelativeResize="0"/>
          <p:nvPr/>
        </p:nvPicPr>
        <p:blipFill>
          <a:blip r:embed="rId3">
            <a:alphaModFix/>
          </a:blip>
          <a:stretch>
            <a:fillRect/>
          </a:stretch>
        </p:blipFill>
        <p:spPr>
          <a:xfrm>
            <a:off x="3719650" y="1166025"/>
            <a:ext cx="1704676" cy="438225"/>
          </a:xfrm>
          <a:prstGeom prst="rect">
            <a:avLst/>
          </a:prstGeom>
          <a:noFill/>
          <a:ln>
            <a:noFill/>
          </a:ln>
        </p:spPr>
      </p:pic>
      <p:pic>
        <p:nvPicPr>
          <p:cNvPr id="234" name="Google Shape;234;p22"/>
          <p:cNvPicPr preferRelativeResize="0"/>
          <p:nvPr/>
        </p:nvPicPr>
        <p:blipFill rotWithShape="1">
          <a:blip r:embed="rId4">
            <a:alphaModFix/>
          </a:blip>
          <a:srcRect b="15271" l="0" r="0" t="12354"/>
          <a:stretch/>
        </p:blipFill>
        <p:spPr>
          <a:xfrm>
            <a:off x="4171313" y="4212225"/>
            <a:ext cx="801375" cy="580025"/>
          </a:xfrm>
          <a:prstGeom prst="rect">
            <a:avLst/>
          </a:prstGeom>
          <a:noFill/>
          <a:ln>
            <a:noFill/>
          </a:ln>
        </p:spPr>
      </p:pic>
      <p:sp>
        <p:nvSpPr>
          <p:cNvPr id="235" name="Google Shape;235;p22"/>
          <p:cNvSpPr/>
          <p:nvPr/>
        </p:nvSpPr>
        <p:spPr>
          <a:xfrm>
            <a:off x="3333900" y="2286187"/>
            <a:ext cx="2476200" cy="1247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Something</a:t>
            </a:r>
            <a:endParaRPr sz="2000">
              <a:solidFill>
                <a:schemeClr val="accent2"/>
              </a:solidFill>
            </a:endParaRPr>
          </a:p>
        </p:txBody>
      </p:sp>
      <p:cxnSp>
        <p:nvCxnSpPr>
          <p:cNvPr id="236" name="Google Shape;236;p22"/>
          <p:cNvCxnSpPr>
            <a:stCxn id="233" idx="2"/>
            <a:endCxn id="235" idx="0"/>
          </p:cNvCxnSpPr>
          <p:nvPr/>
        </p:nvCxnSpPr>
        <p:spPr>
          <a:xfrm>
            <a:off x="4571988" y="1604250"/>
            <a:ext cx="0" cy="681900"/>
          </a:xfrm>
          <a:prstGeom prst="straightConnector1">
            <a:avLst/>
          </a:prstGeom>
          <a:noFill/>
          <a:ln cap="flat" cmpd="sng" w="19050">
            <a:solidFill>
              <a:schemeClr val="dk2"/>
            </a:solidFill>
            <a:prstDash val="solid"/>
            <a:round/>
            <a:headEnd len="med" w="med" type="none"/>
            <a:tailEnd len="med" w="med" type="triangle"/>
          </a:ln>
        </p:spPr>
      </p:cxnSp>
      <p:cxnSp>
        <p:nvCxnSpPr>
          <p:cNvPr id="237" name="Google Shape;237;p22"/>
          <p:cNvCxnSpPr>
            <a:stCxn id="235" idx="2"/>
            <a:endCxn id="234" idx="0"/>
          </p:cNvCxnSpPr>
          <p:nvPr/>
        </p:nvCxnSpPr>
        <p:spPr>
          <a:xfrm>
            <a:off x="4572000" y="3533587"/>
            <a:ext cx="0" cy="678600"/>
          </a:xfrm>
          <a:prstGeom prst="straightConnector1">
            <a:avLst/>
          </a:prstGeom>
          <a:noFill/>
          <a:ln cap="flat" cmpd="sng" w="19050">
            <a:solidFill>
              <a:schemeClr val="dk2"/>
            </a:solidFill>
            <a:prstDash val="solid"/>
            <a:round/>
            <a:headEnd len="med" w="med" type="none"/>
            <a:tailEnd len="med" w="med" type="triangle"/>
          </a:ln>
        </p:spPr>
      </p:cxnSp>
      <p:sp>
        <p:nvSpPr>
          <p:cNvPr id="238" name="Google Shape;238;p22"/>
          <p:cNvSpPr/>
          <p:nvPr/>
        </p:nvSpPr>
        <p:spPr>
          <a:xfrm>
            <a:off x="6568325" y="3944859"/>
            <a:ext cx="852000" cy="5574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
          <p:cNvSpPr/>
          <p:nvPr/>
        </p:nvSpPr>
        <p:spPr>
          <a:xfrm>
            <a:off x="6590329" y="3965208"/>
            <a:ext cx="808200" cy="243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240" name="Google Shape;240;p22"/>
          <p:cNvSpPr/>
          <p:nvPr/>
        </p:nvSpPr>
        <p:spPr>
          <a:xfrm>
            <a:off x="6590325" y="4237963"/>
            <a:ext cx="808200" cy="2436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System, User, …</a:t>
            </a:r>
            <a:endParaRPr sz="800"/>
          </a:p>
        </p:txBody>
      </p:sp>
      <p:cxnSp>
        <p:nvCxnSpPr>
          <p:cNvPr id="241" name="Google Shape;241;p22"/>
          <p:cNvCxnSpPr>
            <a:stCxn id="234" idx="3"/>
            <a:endCxn id="238" idx="1"/>
          </p:cNvCxnSpPr>
          <p:nvPr/>
        </p:nvCxnSpPr>
        <p:spPr>
          <a:xfrm flipH="1" rot="10800000">
            <a:off x="4972688" y="4223538"/>
            <a:ext cx="1595700" cy="278700"/>
          </a:xfrm>
          <a:prstGeom prst="curvedConnector3">
            <a:avLst>
              <a:gd fmla="val 49998" name="adj1"/>
            </a:avLst>
          </a:prstGeom>
          <a:noFill/>
          <a:ln cap="flat" cmpd="sng" w="9525">
            <a:solidFill>
              <a:schemeClr val="dk2"/>
            </a:solidFill>
            <a:prstDash val="solid"/>
            <a:round/>
            <a:headEnd len="med" w="med" type="none"/>
            <a:tailEnd len="med" w="med" type="stealth"/>
          </a:ln>
        </p:spPr>
      </p:cxnSp>
      <p:sp>
        <p:nvSpPr>
          <p:cNvPr id="242" name="Google Shape;242;p22"/>
          <p:cNvSpPr/>
          <p:nvPr/>
        </p:nvSpPr>
        <p:spPr>
          <a:xfrm>
            <a:off x="3333888" y="2284550"/>
            <a:ext cx="2476200" cy="1247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Container runtimes</a:t>
            </a:r>
            <a:endParaRPr sz="2000">
              <a:solidFill>
                <a:schemeClr val="accent2"/>
              </a:solidFill>
            </a:endParaRPr>
          </a:p>
        </p:txBody>
      </p:sp>
      <p:pic>
        <p:nvPicPr>
          <p:cNvPr id="243" name="Google Shape;243;p22"/>
          <p:cNvPicPr preferRelativeResize="0"/>
          <p:nvPr/>
        </p:nvPicPr>
        <p:blipFill rotWithShape="1">
          <a:blip r:embed="rId5">
            <a:alphaModFix/>
          </a:blip>
          <a:srcRect b="27309" l="5856" r="5135" t="5934"/>
          <a:stretch/>
        </p:blipFill>
        <p:spPr>
          <a:xfrm>
            <a:off x="816597" y="459975"/>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35"/>
                                        </p:tgtEl>
                                      </p:cBhvr>
                                    </p:animEffect>
                                    <p:set>
                                      <p:cBhvr>
                                        <p:cTn dur="1" fill="hold">
                                          <p:stCondLst>
                                            <p:cond delay="1000"/>
                                          </p:stCondLst>
                                        </p:cTn>
                                        <p:tgtEl>
                                          <p:spTgt spid="2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p:nvPr/>
        </p:nvSpPr>
        <p:spPr>
          <a:xfrm>
            <a:off x="2903700" y="2098425"/>
            <a:ext cx="3336600" cy="21081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accent2"/>
              </a:solidFill>
            </a:endParaRPr>
          </a:p>
        </p:txBody>
      </p:sp>
      <p:sp>
        <p:nvSpPr>
          <p:cNvPr id="249" name="Google Shape;24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&amp; Container relation</a:t>
            </a:r>
            <a:endParaRPr/>
          </a:p>
        </p:txBody>
      </p:sp>
      <p:pic>
        <p:nvPicPr>
          <p:cNvPr id="250" name="Google Shape;250;p23"/>
          <p:cNvPicPr preferRelativeResize="0"/>
          <p:nvPr/>
        </p:nvPicPr>
        <p:blipFill>
          <a:blip r:embed="rId3">
            <a:alphaModFix/>
          </a:blip>
          <a:stretch>
            <a:fillRect/>
          </a:stretch>
        </p:blipFill>
        <p:spPr>
          <a:xfrm>
            <a:off x="3656788" y="1379800"/>
            <a:ext cx="1704676" cy="438225"/>
          </a:xfrm>
          <a:prstGeom prst="rect">
            <a:avLst/>
          </a:prstGeom>
          <a:noFill/>
          <a:ln>
            <a:noFill/>
          </a:ln>
        </p:spPr>
      </p:pic>
      <p:pic>
        <p:nvPicPr>
          <p:cNvPr id="251" name="Google Shape;251;p23"/>
          <p:cNvPicPr preferRelativeResize="0"/>
          <p:nvPr/>
        </p:nvPicPr>
        <p:blipFill rotWithShape="1">
          <a:blip r:embed="rId4">
            <a:alphaModFix/>
          </a:blip>
          <a:srcRect b="15271" l="0" r="0" t="12354"/>
          <a:stretch/>
        </p:blipFill>
        <p:spPr>
          <a:xfrm>
            <a:off x="4108425" y="4412050"/>
            <a:ext cx="801375" cy="580025"/>
          </a:xfrm>
          <a:prstGeom prst="rect">
            <a:avLst/>
          </a:prstGeom>
          <a:noFill/>
          <a:ln>
            <a:noFill/>
          </a:ln>
        </p:spPr>
      </p:pic>
      <p:pic>
        <p:nvPicPr>
          <p:cNvPr id="252" name="Google Shape;252;p23"/>
          <p:cNvPicPr preferRelativeResize="0"/>
          <p:nvPr/>
        </p:nvPicPr>
        <p:blipFill>
          <a:blip r:embed="rId5">
            <a:alphaModFix/>
          </a:blip>
          <a:stretch>
            <a:fillRect/>
          </a:stretch>
        </p:blipFill>
        <p:spPr>
          <a:xfrm>
            <a:off x="3492938" y="2247600"/>
            <a:ext cx="2032401" cy="523975"/>
          </a:xfrm>
          <a:prstGeom prst="rect">
            <a:avLst/>
          </a:prstGeom>
          <a:noFill/>
          <a:ln>
            <a:noFill/>
          </a:ln>
        </p:spPr>
      </p:pic>
      <p:pic>
        <p:nvPicPr>
          <p:cNvPr id="253" name="Google Shape;253;p23"/>
          <p:cNvPicPr preferRelativeResize="0"/>
          <p:nvPr/>
        </p:nvPicPr>
        <p:blipFill rotWithShape="1">
          <a:blip r:embed="rId6">
            <a:alphaModFix/>
          </a:blip>
          <a:srcRect b="14860" l="24056" r="23223" t="14443"/>
          <a:stretch/>
        </p:blipFill>
        <p:spPr>
          <a:xfrm>
            <a:off x="3280638" y="3278050"/>
            <a:ext cx="2457023" cy="730225"/>
          </a:xfrm>
          <a:prstGeom prst="rect">
            <a:avLst/>
          </a:prstGeom>
          <a:noFill/>
          <a:ln>
            <a:noFill/>
          </a:ln>
        </p:spPr>
      </p:pic>
      <p:cxnSp>
        <p:nvCxnSpPr>
          <p:cNvPr id="254" name="Google Shape;254;p23"/>
          <p:cNvCxnSpPr>
            <a:stCxn id="250" idx="2"/>
            <a:endCxn id="252" idx="0"/>
          </p:cNvCxnSpPr>
          <p:nvPr/>
        </p:nvCxnSpPr>
        <p:spPr>
          <a:xfrm>
            <a:off x="4509126" y="1818025"/>
            <a:ext cx="0" cy="429600"/>
          </a:xfrm>
          <a:prstGeom prst="straightConnector1">
            <a:avLst/>
          </a:prstGeom>
          <a:noFill/>
          <a:ln cap="flat" cmpd="sng" w="19050">
            <a:solidFill>
              <a:schemeClr val="dk2"/>
            </a:solidFill>
            <a:prstDash val="solid"/>
            <a:round/>
            <a:headEnd len="med" w="med" type="none"/>
            <a:tailEnd len="med" w="med" type="triangle"/>
          </a:ln>
        </p:spPr>
      </p:cxnSp>
      <p:cxnSp>
        <p:nvCxnSpPr>
          <p:cNvPr id="255" name="Google Shape;255;p23"/>
          <p:cNvCxnSpPr>
            <a:stCxn id="252" idx="2"/>
            <a:endCxn id="253" idx="0"/>
          </p:cNvCxnSpPr>
          <p:nvPr/>
        </p:nvCxnSpPr>
        <p:spPr>
          <a:xfrm>
            <a:off x="4509138" y="2771575"/>
            <a:ext cx="0" cy="5064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p23"/>
          <p:cNvCxnSpPr>
            <a:stCxn id="253" idx="2"/>
            <a:endCxn id="251" idx="0"/>
          </p:cNvCxnSpPr>
          <p:nvPr/>
        </p:nvCxnSpPr>
        <p:spPr>
          <a:xfrm>
            <a:off x="4509149" y="4008275"/>
            <a:ext cx="0" cy="403800"/>
          </a:xfrm>
          <a:prstGeom prst="straightConnector1">
            <a:avLst/>
          </a:prstGeom>
          <a:noFill/>
          <a:ln cap="flat" cmpd="sng" w="19050">
            <a:solidFill>
              <a:schemeClr val="dk2"/>
            </a:solidFill>
            <a:prstDash val="solid"/>
            <a:round/>
            <a:headEnd len="med" w="med" type="none"/>
            <a:tailEnd len="med" w="med" type="triangle"/>
          </a:ln>
        </p:spPr>
      </p:cxnSp>
      <p:sp>
        <p:nvSpPr>
          <p:cNvPr id="257" name="Google Shape;257;p23"/>
          <p:cNvSpPr txBox="1"/>
          <p:nvPr/>
        </p:nvSpPr>
        <p:spPr>
          <a:xfrm rot="-5398526">
            <a:off x="1303655" y="2952387"/>
            <a:ext cx="279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Why 2 </a:t>
            </a:r>
            <a:r>
              <a:rPr lang="en">
                <a:solidFill>
                  <a:schemeClr val="accent2"/>
                </a:solidFill>
                <a:latin typeface="Lato"/>
                <a:ea typeface="Lato"/>
                <a:cs typeface="Lato"/>
                <a:sym typeface="Lato"/>
              </a:rPr>
              <a:t>different</a:t>
            </a:r>
            <a:r>
              <a:rPr lang="en">
                <a:solidFill>
                  <a:schemeClr val="accent2"/>
                </a:solidFill>
                <a:latin typeface="Lato"/>
                <a:ea typeface="Lato"/>
                <a:cs typeface="Lato"/>
                <a:sym typeface="Lato"/>
              </a:rPr>
              <a:t> components?</a:t>
            </a:r>
            <a:endParaRPr>
              <a:solidFill>
                <a:schemeClr val="accent2"/>
              </a:solidFill>
              <a:latin typeface="Lato"/>
              <a:ea typeface="Lato"/>
              <a:cs typeface="Lato"/>
              <a:sym typeface="Lato"/>
            </a:endParaRPr>
          </a:p>
        </p:txBody>
      </p:sp>
      <p:sp>
        <p:nvSpPr>
          <p:cNvPr id="258" name="Google Shape;258;p23"/>
          <p:cNvSpPr txBox="1"/>
          <p:nvPr/>
        </p:nvSpPr>
        <p:spPr>
          <a:xfrm rot="-5398526">
            <a:off x="5041655" y="2952387"/>
            <a:ext cx="279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Which one is container runtime?</a:t>
            </a:r>
            <a:endParaRPr>
              <a:solidFill>
                <a:schemeClr val="accent2"/>
              </a:solidFill>
              <a:latin typeface="Lato"/>
              <a:ea typeface="Lato"/>
              <a:cs typeface="Lato"/>
              <a:sym typeface="Lato"/>
            </a:endParaRPr>
          </a:p>
        </p:txBody>
      </p:sp>
      <p:sp>
        <p:nvSpPr>
          <p:cNvPr id="259" name="Google Shape;259;p23"/>
          <p:cNvSpPr txBox="1"/>
          <p:nvPr/>
        </p:nvSpPr>
        <p:spPr>
          <a:xfrm>
            <a:off x="3100050" y="979600"/>
            <a:ext cx="294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Lato"/>
                <a:ea typeface="Lato"/>
                <a:cs typeface="Lato"/>
                <a:sym typeface="Lato"/>
              </a:rPr>
              <a:t>This is current Docker architecture</a:t>
            </a:r>
            <a:endParaRPr>
              <a:solidFill>
                <a:schemeClr val="accent6"/>
              </a:solidFill>
              <a:latin typeface="Lato"/>
              <a:ea typeface="Lato"/>
              <a:cs typeface="Lato"/>
              <a:sym typeface="Lato"/>
            </a:endParaRPr>
          </a:p>
        </p:txBody>
      </p:sp>
      <p:pic>
        <p:nvPicPr>
          <p:cNvPr id="260" name="Google Shape;260;p23"/>
          <p:cNvPicPr preferRelativeResize="0"/>
          <p:nvPr/>
        </p:nvPicPr>
        <p:blipFill rotWithShape="1">
          <a:blip r:embed="rId7">
            <a:alphaModFix/>
          </a:blip>
          <a:srcRect b="24002" l="6174" r="6244" t="23349"/>
          <a:stretch/>
        </p:blipFill>
        <p:spPr>
          <a:xfrm>
            <a:off x="3587425" y="999200"/>
            <a:ext cx="381000" cy="204875"/>
          </a:xfrm>
          <a:prstGeom prst="rect">
            <a:avLst/>
          </a:prstGeom>
          <a:noFill/>
          <a:ln>
            <a:noFill/>
          </a:ln>
        </p:spPr>
      </p:pic>
      <p:sp>
        <p:nvSpPr>
          <p:cNvPr id="261" name="Google Shape;261;p23"/>
          <p:cNvSpPr txBox="1"/>
          <p:nvPr/>
        </p:nvSpPr>
        <p:spPr>
          <a:xfrm>
            <a:off x="3377275" y="730775"/>
            <a:ext cx="801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rgbClr val="FF0000"/>
                </a:solidFill>
                <a:latin typeface="Lato"/>
                <a:ea typeface="Lato"/>
                <a:cs typeface="Lato"/>
                <a:sym typeface="Lato"/>
              </a:rPr>
              <a:t>almost</a:t>
            </a:r>
            <a:endParaRPr b="1" i="1">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8"/>
                                        </p:tgtEl>
                                      </p:cBhvr>
                                    </p:animEffect>
                                    <p:set>
                                      <p:cBhvr>
                                        <p:cTn dur="1" fill="hold">
                                          <p:stCondLst>
                                            <p:cond delay="1000"/>
                                          </p:stCondLst>
                                        </p:cTn>
                                        <p:tgtEl>
                                          <p:spTgt spid="2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containerd - RUNC</a:t>
            </a:r>
            <a:endParaRPr/>
          </a:p>
        </p:txBody>
      </p:sp>
      <p:sp>
        <p:nvSpPr>
          <p:cNvPr id="267" name="Google Shape;267;p24"/>
          <p:cNvSpPr txBox="1"/>
          <p:nvPr/>
        </p:nvSpPr>
        <p:spPr>
          <a:xfrm>
            <a:off x="3072000" y="13078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Which one is container runtime?</a:t>
            </a:r>
            <a:endParaRPr>
              <a:solidFill>
                <a:schemeClr val="accent2"/>
              </a:solidFill>
              <a:latin typeface="Lato"/>
              <a:ea typeface="Lato"/>
              <a:cs typeface="Lato"/>
              <a:sym typeface="Lato"/>
            </a:endParaRPr>
          </a:p>
        </p:txBody>
      </p:sp>
      <p:sp>
        <p:nvSpPr>
          <p:cNvPr id="268" name="Google Shape;268;p24"/>
          <p:cNvSpPr txBox="1"/>
          <p:nvPr/>
        </p:nvSpPr>
        <p:spPr>
          <a:xfrm>
            <a:off x="4286850" y="1642600"/>
            <a:ext cx="57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Both</a:t>
            </a:r>
            <a:endParaRPr>
              <a:solidFill>
                <a:schemeClr val="lt1"/>
              </a:solidFill>
              <a:latin typeface="Lato"/>
              <a:ea typeface="Lato"/>
              <a:cs typeface="Lato"/>
              <a:sym typeface="Lato"/>
            </a:endParaRPr>
          </a:p>
        </p:txBody>
      </p:sp>
      <p:pic>
        <p:nvPicPr>
          <p:cNvPr id="269" name="Google Shape;269;p24"/>
          <p:cNvPicPr preferRelativeResize="0"/>
          <p:nvPr/>
        </p:nvPicPr>
        <p:blipFill>
          <a:blip r:embed="rId3">
            <a:alphaModFix/>
          </a:blip>
          <a:stretch>
            <a:fillRect/>
          </a:stretch>
        </p:blipFill>
        <p:spPr>
          <a:xfrm>
            <a:off x="1297488" y="2042800"/>
            <a:ext cx="2032401" cy="523975"/>
          </a:xfrm>
          <a:prstGeom prst="rect">
            <a:avLst/>
          </a:prstGeom>
          <a:noFill/>
          <a:ln>
            <a:noFill/>
          </a:ln>
        </p:spPr>
      </p:pic>
      <p:pic>
        <p:nvPicPr>
          <p:cNvPr id="270" name="Google Shape;270;p24"/>
          <p:cNvPicPr preferRelativeResize="0"/>
          <p:nvPr/>
        </p:nvPicPr>
        <p:blipFill rotWithShape="1">
          <a:blip r:embed="rId4">
            <a:alphaModFix/>
          </a:blip>
          <a:srcRect b="14860" l="24056" r="23223" t="14443"/>
          <a:stretch/>
        </p:blipFill>
        <p:spPr>
          <a:xfrm>
            <a:off x="5879388" y="1939675"/>
            <a:ext cx="2457023" cy="730225"/>
          </a:xfrm>
          <a:prstGeom prst="rect">
            <a:avLst/>
          </a:prstGeom>
          <a:noFill/>
          <a:ln>
            <a:noFill/>
          </a:ln>
        </p:spPr>
      </p:pic>
      <p:sp>
        <p:nvSpPr>
          <p:cNvPr id="271" name="Google Shape;271;p24"/>
          <p:cNvSpPr txBox="1"/>
          <p:nvPr/>
        </p:nvSpPr>
        <p:spPr>
          <a:xfrm>
            <a:off x="1024450" y="2669900"/>
            <a:ext cx="25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High Level Container Runtime</a:t>
            </a:r>
            <a:endParaRPr>
              <a:solidFill>
                <a:schemeClr val="lt1"/>
              </a:solidFill>
              <a:latin typeface="Lato"/>
              <a:ea typeface="Lato"/>
              <a:cs typeface="Lato"/>
              <a:sym typeface="Lato"/>
            </a:endParaRPr>
          </a:p>
        </p:txBody>
      </p:sp>
      <p:sp>
        <p:nvSpPr>
          <p:cNvPr id="272" name="Google Shape;272;p24"/>
          <p:cNvSpPr txBox="1"/>
          <p:nvPr/>
        </p:nvSpPr>
        <p:spPr>
          <a:xfrm>
            <a:off x="5818650" y="2669900"/>
            <a:ext cx="25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Low Level Container Runtime</a:t>
            </a:r>
            <a:endParaRPr>
              <a:solidFill>
                <a:schemeClr val="lt1"/>
              </a:solidFill>
              <a:latin typeface="Lato"/>
              <a:ea typeface="Lato"/>
              <a:cs typeface="Lato"/>
              <a:sym typeface="Lato"/>
            </a:endParaRPr>
          </a:p>
        </p:txBody>
      </p:sp>
      <p:sp>
        <p:nvSpPr>
          <p:cNvPr id="273" name="Google Shape;273;p24"/>
          <p:cNvSpPr txBox="1"/>
          <p:nvPr/>
        </p:nvSpPr>
        <p:spPr>
          <a:xfrm>
            <a:off x="5607900" y="347030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It uses the </a:t>
            </a:r>
            <a:r>
              <a:rPr lang="en">
                <a:solidFill>
                  <a:srgbClr val="FF0000"/>
                </a:solidFill>
              </a:rPr>
              <a:t>native features of Linux</a:t>
            </a:r>
            <a:r>
              <a:rPr lang="en">
                <a:solidFill>
                  <a:schemeClr val="lt1"/>
                </a:solidFill>
              </a:rPr>
              <a:t> to create and run containers</a:t>
            </a:r>
            <a:endParaRPr>
              <a:solidFill>
                <a:schemeClr val="lt1"/>
              </a:solidFill>
            </a:endParaRPr>
          </a:p>
        </p:txBody>
      </p:sp>
      <p:sp>
        <p:nvSpPr>
          <p:cNvPr id="274" name="Google Shape;274;p24"/>
          <p:cNvSpPr txBox="1"/>
          <p:nvPr/>
        </p:nvSpPr>
        <p:spPr>
          <a:xfrm>
            <a:off x="6435300" y="3070100"/>
            <a:ext cx="134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OCI standard</a:t>
            </a:r>
            <a:endParaRPr>
              <a:solidFill>
                <a:schemeClr val="lt1"/>
              </a:solidFill>
            </a:endParaRPr>
          </a:p>
        </p:txBody>
      </p:sp>
      <p:sp>
        <p:nvSpPr>
          <p:cNvPr id="275" name="Google Shape;275;p24"/>
          <p:cNvSpPr txBox="1"/>
          <p:nvPr/>
        </p:nvSpPr>
        <p:spPr>
          <a:xfrm>
            <a:off x="5607900" y="408590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it includes libcontainer, a Go library for creating containers</a:t>
            </a:r>
            <a:endParaRPr>
              <a:solidFill>
                <a:schemeClr val="lt1"/>
              </a:solidFill>
            </a:endParaRPr>
          </a:p>
        </p:txBody>
      </p:sp>
      <p:sp>
        <p:nvSpPr>
          <p:cNvPr id="276" name="Google Shape;276;p24"/>
          <p:cNvSpPr txBox="1"/>
          <p:nvPr/>
        </p:nvSpPr>
        <p:spPr>
          <a:xfrm>
            <a:off x="813700" y="34703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S</a:t>
            </a:r>
            <a:r>
              <a:rPr lang="en">
                <a:solidFill>
                  <a:schemeClr val="lt1"/>
                </a:solidFill>
              </a:rPr>
              <a:t>its above the low level runtime</a:t>
            </a:r>
            <a:endParaRPr>
              <a:solidFill>
                <a:schemeClr val="lt1"/>
              </a:solidFill>
            </a:endParaRPr>
          </a:p>
        </p:txBody>
      </p:sp>
      <p:sp>
        <p:nvSpPr>
          <p:cNvPr id="277" name="Google Shape;277;p24"/>
          <p:cNvSpPr txBox="1"/>
          <p:nvPr/>
        </p:nvSpPr>
        <p:spPr>
          <a:xfrm>
            <a:off x="813700" y="3870500"/>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A</a:t>
            </a:r>
            <a:r>
              <a:rPr lang="en">
                <a:solidFill>
                  <a:schemeClr val="lt1"/>
                </a:solidFill>
              </a:rPr>
              <a:t>dds a bunch of features, like transferring images, storage, and networking</a:t>
            </a:r>
            <a:endParaRPr>
              <a:solidFill>
                <a:schemeClr val="lt1"/>
              </a:solidFill>
            </a:endParaRPr>
          </a:p>
        </p:txBody>
      </p:sp>
      <p:sp>
        <p:nvSpPr>
          <p:cNvPr id="278" name="Google Shape;278;p24"/>
          <p:cNvSpPr txBox="1"/>
          <p:nvPr/>
        </p:nvSpPr>
        <p:spPr>
          <a:xfrm>
            <a:off x="1641100" y="3070100"/>
            <a:ext cx="134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OCI standard</a:t>
            </a:r>
            <a:endParaRPr>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architecture</a:t>
            </a:r>
            <a:endParaRPr/>
          </a:p>
        </p:txBody>
      </p:sp>
      <p:pic>
        <p:nvPicPr>
          <p:cNvPr id="284" name="Google Shape;284;p25"/>
          <p:cNvPicPr preferRelativeResize="0"/>
          <p:nvPr/>
        </p:nvPicPr>
        <p:blipFill>
          <a:blip r:embed="rId3">
            <a:alphaModFix/>
          </a:blip>
          <a:stretch>
            <a:fillRect/>
          </a:stretch>
        </p:blipFill>
        <p:spPr>
          <a:xfrm>
            <a:off x="1443712" y="1966938"/>
            <a:ext cx="1704676" cy="438225"/>
          </a:xfrm>
          <a:prstGeom prst="rect">
            <a:avLst/>
          </a:prstGeom>
          <a:noFill/>
          <a:ln>
            <a:noFill/>
          </a:ln>
        </p:spPr>
      </p:pic>
      <p:pic>
        <p:nvPicPr>
          <p:cNvPr id="285" name="Google Shape;285;p25"/>
          <p:cNvPicPr preferRelativeResize="0"/>
          <p:nvPr/>
        </p:nvPicPr>
        <p:blipFill>
          <a:blip r:embed="rId4">
            <a:alphaModFix/>
          </a:blip>
          <a:stretch>
            <a:fillRect/>
          </a:stretch>
        </p:blipFill>
        <p:spPr>
          <a:xfrm>
            <a:off x="3380813" y="2978725"/>
            <a:ext cx="2032401" cy="523975"/>
          </a:xfrm>
          <a:prstGeom prst="rect">
            <a:avLst/>
          </a:prstGeom>
          <a:noFill/>
          <a:ln>
            <a:noFill/>
          </a:ln>
        </p:spPr>
      </p:pic>
      <p:pic>
        <p:nvPicPr>
          <p:cNvPr id="286" name="Google Shape;286;p25"/>
          <p:cNvPicPr preferRelativeResize="0"/>
          <p:nvPr/>
        </p:nvPicPr>
        <p:blipFill rotWithShape="1">
          <a:blip r:embed="rId5">
            <a:alphaModFix/>
          </a:blip>
          <a:srcRect b="14860" l="24056" r="23223" t="14443"/>
          <a:stretch/>
        </p:blipFill>
        <p:spPr>
          <a:xfrm>
            <a:off x="3168513" y="3789775"/>
            <a:ext cx="2457023" cy="730225"/>
          </a:xfrm>
          <a:prstGeom prst="rect">
            <a:avLst/>
          </a:prstGeom>
          <a:noFill/>
          <a:ln>
            <a:noFill/>
          </a:ln>
        </p:spPr>
      </p:pic>
      <p:sp>
        <p:nvSpPr>
          <p:cNvPr id="287" name="Google Shape;287;p25"/>
          <p:cNvSpPr txBox="1"/>
          <p:nvPr/>
        </p:nvSpPr>
        <p:spPr>
          <a:xfrm>
            <a:off x="3909675" y="1604150"/>
            <a:ext cx="97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docker cli</a:t>
            </a:r>
            <a:endParaRPr>
              <a:solidFill>
                <a:schemeClr val="accent2"/>
              </a:solidFill>
              <a:latin typeface="Lato"/>
              <a:ea typeface="Lato"/>
              <a:cs typeface="Lato"/>
              <a:sym typeface="Lato"/>
            </a:endParaRPr>
          </a:p>
        </p:txBody>
      </p:sp>
      <p:sp>
        <p:nvSpPr>
          <p:cNvPr id="288" name="Google Shape;288;p25"/>
          <p:cNvSpPr txBox="1"/>
          <p:nvPr/>
        </p:nvSpPr>
        <p:spPr>
          <a:xfrm>
            <a:off x="3680475" y="2291438"/>
            <a:ext cx="143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Lato"/>
                <a:ea typeface="Lato"/>
                <a:cs typeface="Lato"/>
                <a:sym typeface="Lato"/>
              </a:rPr>
              <a:t>docker</a:t>
            </a:r>
            <a:r>
              <a:rPr lang="en">
                <a:solidFill>
                  <a:schemeClr val="accent6"/>
                </a:solidFill>
                <a:latin typeface="Lato"/>
                <a:ea typeface="Lato"/>
                <a:cs typeface="Lato"/>
                <a:sym typeface="Lato"/>
              </a:rPr>
              <a:t> daemon</a:t>
            </a:r>
            <a:endParaRPr>
              <a:solidFill>
                <a:schemeClr val="accent6"/>
              </a:solidFill>
              <a:latin typeface="Lato"/>
              <a:ea typeface="Lato"/>
              <a:cs typeface="Lato"/>
              <a:sym typeface="Lato"/>
            </a:endParaRPr>
          </a:p>
        </p:txBody>
      </p:sp>
      <p:sp>
        <p:nvSpPr>
          <p:cNvPr id="289" name="Google Shape;289;p25"/>
          <p:cNvSpPr/>
          <p:nvPr/>
        </p:nvSpPr>
        <p:spPr>
          <a:xfrm>
            <a:off x="3168525" y="1652350"/>
            <a:ext cx="190200" cy="1067400"/>
          </a:xfrm>
          <a:prstGeom prst="leftBrace">
            <a:avLst>
              <a:gd fmla="val 50000" name="adj1"/>
              <a:gd fmla="val 50000" name="adj2"/>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25"/>
          <p:cNvCxnSpPr>
            <a:stCxn id="287" idx="2"/>
            <a:endCxn id="288" idx="0"/>
          </p:cNvCxnSpPr>
          <p:nvPr/>
        </p:nvCxnSpPr>
        <p:spPr>
          <a:xfrm>
            <a:off x="4397025" y="2004350"/>
            <a:ext cx="0" cy="2871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25"/>
          <p:cNvCxnSpPr>
            <a:stCxn id="288" idx="2"/>
            <a:endCxn id="285" idx="0"/>
          </p:cNvCxnSpPr>
          <p:nvPr/>
        </p:nvCxnSpPr>
        <p:spPr>
          <a:xfrm>
            <a:off x="4397025" y="2691638"/>
            <a:ext cx="0" cy="2871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25"/>
          <p:cNvCxnSpPr>
            <a:stCxn id="285" idx="2"/>
            <a:endCxn id="286" idx="0"/>
          </p:cNvCxnSpPr>
          <p:nvPr/>
        </p:nvCxnSpPr>
        <p:spPr>
          <a:xfrm>
            <a:off x="4397013" y="3502700"/>
            <a:ext cx="0" cy="287100"/>
          </a:xfrm>
          <a:prstGeom prst="straightConnector1">
            <a:avLst/>
          </a:prstGeom>
          <a:noFill/>
          <a:ln cap="flat" cmpd="sng" w="19050">
            <a:solidFill>
              <a:schemeClr val="dk2"/>
            </a:solidFill>
            <a:prstDash val="solid"/>
            <a:round/>
            <a:headEnd len="med" w="med" type="none"/>
            <a:tailEnd len="med" w="med" type="triangle"/>
          </a:ln>
        </p:spPr>
      </p:cxnSp>
      <p:sp>
        <p:nvSpPr>
          <p:cNvPr id="293" name="Google Shape;293;p25"/>
          <p:cNvSpPr txBox="1"/>
          <p:nvPr/>
        </p:nvSpPr>
        <p:spPr>
          <a:xfrm>
            <a:off x="5956275" y="2419550"/>
            <a:ext cx="3000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a daemon process which provides a standard API, and talks to the container runtime</a:t>
            </a:r>
            <a:endParaRPr>
              <a:solidFill>
                <a:schemeClr val="lt1"/>
              </a:solidFill>
            </a:endParaRPr>
          </a:p>
        </p:txBody>
      </p:sp>
      <p:sp>
        <p:nvSpPr>
          <p:cNvPr id="294" name="Google Shape;294;p25"/>
          <p:cNvSpPr txBox="1"/>
          <p:nvPr/>
        </p:nvSpPr>
        <p:spPr>
          <a:xfrm>
            <a:off x="5868525" y="838350"/>
            <a:ext cx="3000000" cy="1262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gives user the ability to interact with the Docker daemon using </a:t>
            </a:r>
            <a:r>
              <a:rPr i="1" lang="en">
                <a:solidFill>
                  <a:schemeClr val="lt1"/>
                </a:solidFill>
              </a:rPr>
              <a:t>docker ...</a:t>
            </a:r>
            <a:r>
              <a:rPr lang="en">
                <a:solidFill>
                  <a:schemeClr val="lt1"/>
                </a:solidFill>
              </a:rPr>
              <a:t> commands. This lets you control containers without needing to understand the lower levels</a:t>
            </a:r>
            <a:endParaRPr>
              <a:solidFill>
                <a:schemeClr val="lt1"/>
              </a:solidFill>
            </a:endParaRPr>
          </a:p>
        </p:txBody>
      </p:sp>
      <p:cxnSp>
        <p:nvCxnSpPr>
          <p:cNvPr id="295" name="Google Shape;295;p25"/>
          <p:cNvCxnSpPr>
            <a:stCxn id="287" idx="3"/>
            <a:endCxn id="294" idx="1"/>
          </p:cNvCxnSpPr>
          <p:nvPr/>
        </p:nvCxnSpPr>
        <p:spPr>
          <a:xfrm flipH="1" rot="10800000">
            <a:off x="4884375" y="1469450"/>
            <a:ext cx="984300" cy="334800"/>
          </a:xfrm>
          <a:prstGeom prst="curvedConnector3">
            <a:avLst>
              <a:gd fmla="val 49992" name="adj1"/>
            </a:avLst>
          </a:prstGeom>
          <a:noFill/>
          <a:ln cap="flat" cmpd="sng" w="19050">
            <a:solidFill>
              <a:schemeClr val="dk2"/>
            </a:solidFill>
            <a:prstDash val="solid"/>
            <a:round/>
            <a:headEnd len="med" w="med" type="none"/>
            <a:tailEnd len="med" w="med" type="stealth"/>
          </a:ln>
        </p:spPr>
      </p:cxnSp>
      <p:cxnSp>
        <p:nvCxnSpPr>
          <p:cNvPr id="296" name="Google Shape;296;p25"/>
          <p:cNvCxnSpPr>
            <a:stCxn id="288" idx="3"/>
            <a:endCxn id="293" idx="1"/>
          </p:cNvCxnSpPr>
          <p:nvPr/>
        </p:nvCxnSpPr>
        <p:spPr>
          <a:xfrm>
            <a:off x="5113575" y="2491538"/>
            <a:ext cx="842700" cy="343800"/>
          </a:xfrm>
          <a:prstGeom prst="curvedConnector3">
            <a:avLst>
              <a:gd fmla="val 50000" name="adj1"/>
            </a:avLst>
          </a:prstGeom>
          <a:noFill/>
          <a:ln cap="flat" cmpd="sng" w="19050">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Old Docker architecture</a:t>
            </a:r>
            <a:endParaRPr/>
          </a:p>
        </p:txBody>
      </p:sp>
      <p:sp>
        <p:nvSpPr>
          <p:cNvPr id="302" name="Google Shape;302;p26"/>
          <p:cNvSpPr txBox="1"/>
          <p:nvPr/>
        </p:nvSpPr>
        <p:spPr>
          <a:xfrm>
            <a:off x="1149175" y="1601925"/>
            <a:ext cx="97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2"/>
                </a:solidFill>
                <a:latin typeface="Lato"/>
                <a:ea typeface="Lato"/>
                <a:cs typeface="Lato"/>
                <a:sym typeface="Lato"/>
              </a:rPr>
              <a:t>docker cli</a:t>
            </a:r>
            <a:endParaRPr>
              <a:solidFill>
                <a:schemeClr val="accent2"/>
              </a:solidFill>
              <a:latin typeface="Lato"/>
              <a:ea typeface="Lato"/>
              <a:cs typeface="Lato"/>
              <a:sym typeface="Lato"/>
            </a:endParaRPr>
          </a:p>
        </p:txBody>
      </p:sp>
      <p:sp>
        <p:nvSpPr>
          <p:cNvPr id="303" name="Google Shape;303;p26"/>
          <p:cNvSpPr txBox="1"/>
          <p:nvPr/>
        </p:nvSpPr>
        <p:spPr>
          <a:xfrm>
            <a:off x="919975" y="2518288"/>
            <a:ext cx="1433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6"/>
                </a:solidFill>
                <a:latin typeface="Lato"/>
                <a:ea typeface="Lato"/>
                <a:cs typeface="Lato"/>
                <a:sym typeface="Lato"/>
              </a:rPr>
              <a:t>docker daemon</a:t>
            </a:r>
            <a:endParaRPr>
              <a:solidFill>
                <a:schemeClr val="accent6"/>
              </a:solidFill>
              <a:latin typeface="Lato"/>
              <a:ea typeface="Lato"/>
              <a:cs typeface="Lato"/>
              <a:sym typeface="Lato"/>
            </a:endParaRPr>
          </a:p>
        </p:txBody>
      </p:sp>
      <p:pic>
        <p:nvPicPr>
          <p:cNvPr id="304" name="Google Shape;304;p26"/>
          <p:cNvPicPr preferRelativeResize="0"/>
          <p:nvPr/>
        </p:nvPicPr>
        <p:blipFill>
          <a:blip r:embed="rId3">
            <a:alphaModFix/>
          </a:blip>
          <a:stretch>
            <a:fillRect/>
          </a:stretch>
        </p:blipFill>
        <p:spPr>
          <a:xfrm>
            <a:off x="1135275" y="3434675"/>
            <a:ext cx="1002477" cy="914099"/>
          </a:xfrm>
          <a:prstGeom prst="rect">
            <a:avLst/>
          </a:prstGeom>
          <a:noFill/>
          <a:ln>
            <a:noFill/>
          </a:ln>
        </p:spPr>
      </p:pic>
      <p:cxnSp>
        <p:nvCxnSpPr>
          <p:cNvPr id="305" name="Google Shape;305;p26"/>
          <p:cNvCxnSpPr>
            <a:stCxn id="302" idx="2"/>
            <a:endCxn id="303" idx="0"/>
          </p:cNvCxnSpPr>
          <p:nvPr/>
        </p:nvCxnSpPr>
        <p:spPr>
          <a:xfrm>
            <a:off x="1636525" y="2002125"/>
            <a:ext cx="0" cy="516300"/>
          </a:xfrm>
          <a:prstGeom prst="straightConnector1">
            <a:avLst/>
          </a:prstGeom>
          <a:noFill/>
          <a:ln cap="flat" cmpd="sng" w="19050">
            <a:solidFill>
              <a:schemeClr val="dk2"/>
            </a:solidFill>
            <a:prstDash val="solid"/>
            <a:round/>
            <a:headEnd len="med" w="med" type="none"/>
            <a:tailEnd len="med" w="med" type="triangle"/>
          </a:ln>
        </p:spPr>
      </p:cxnSp>
      <p:cxnSp>
        <p:nvCxnSpPr>
          <p:cNvPr id="306" name="Google Shape;306;p26"/>
          <p:cNvCxnSpPr>
            <a:stCxn id="303" idx="2"/>
            <a:endCxn id="304" idx="0"/>
          </p:cNvCxnSpPr>
          <p:nvPr/>
        </p:nvCxnSpPr>
        <p:spPr>
          <a:xfrm>
            <a:off x="1636525" y="2918488"/>
            <a:ext cx="0" cy="516300"/>
          </a:xfrm>
          <a:prstGeom prst="straightConnector1">
            <a:avLst/>
          </a:prstGeom>
          <a:noFill/>
          <a:ln cap="flat" cmpd="sng" w="19050">
            <a:solidFill>
              <a:schemeClr val="dk2"/>
            </a:solidFill>
            <a:prstDash val="solid"/>
            <a:round/>
            <a:headEnd len="med" w="med" type="none"/>
            <a:tailEnd len="med" w="med" type="triangle"/>
          </a:ln>
        </p:spPr>
      </p:cxnSp>
      <p:sp>
        <p:nvSpPr>
          <p:cNvPr id="307" name="Google Shape;307;p26"/>
          <p:cNvSpPr txBox="1"/>
          <p:nvPr/>
        </p:nvSpPr>
        <p:spPr>
          <a:xfrm>
            <a:off x="3435300" y="1307850"/>
            <a:ext cx="22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What was wrong with this?</a:t>
            </a:r>
            <a:endParaRPr>
              <a:solidFill>
                <a:schemeClr val="lt1"/>
              </a:solidFill>
              <a:latin typeface="Lato"/>
              <a:ea typeface="Lato"/>
              <a:cs typeface="Lato"/>
              <a:sym typeface="Lato"/>
            </a:endParaRPr>
          </a:p>
          <a:p>
            <a:pPr indent="0" lvl="0" marL="0" rtl="0" algn="ctr">
              <a:spcBef>
                <a:spcPts val="0"/>
              </a:spcBef>
              <a:spcAft>
                <a:spcPts val="0"/>
              </a:spcAft>
              <a:buNone/>
            </a:pPr>
            <a:r>
              <a:rPr lang="en">
                <a:solidFill>
                  <a:schemeClr val="lt1"/>
                </a:solidFill>
                <a:latin typeface="Lato"/>
                <a:ea typeface="Lato"/>
                <a:cs typeface="Lato"/>
                <a:sym typeface="Lato"/>
              </a:rPr>
              <a:t>Why they changed it?</a:t>
            </a:r>
            <a:endParaRPr>
              <a:solidFill>
                <a:schemeClr val="lt1"/>
              </a:solidFill>
              <a:latin typeface="Lato"/>
              <a:ea typeface="Lato"/>
              <a:cs typeface="Lato"/>
              <a:sym typeface="Lato"/>
            </a:endParaRPr>
          </a:p>
        </p:txBody>
      </p:sp>
      <p:sp>
        <p:nvSpPr>
          <p:cNvPr id="308" name="Google Shape;308;p26"/>
          <p:cNvSpPr txBox="1"/>
          <p:nvPr/>
        </p:nvSpPr>
        <p:spPr>
          <a:xfrm>
            <a:off x="3435300" y="2083375"/>
            <a:ext cx="22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In that time, there were no standard to follow</a:t>
            </a:r>
            <a:endParaRPr>
              <a:solidFill>
                <a:schemeClr val="lt1"/>
              </a:solidFill>
              <a:latin typeface="Lato"/>
              <a:ea typeface="Lato"/>
              <a:cs typeface="Lato"/>
              <a:sym typeface="Lato"/>
            </a:endParaRPr>
          </a:p>
        </p:txBody>
      </p:sp>
      <p:sp>
        <p:nvSpPr>
          <p:cNvPr id="309" name="Google Shape;309;p26"/>
          <p:cNvSpPr txBox="1"/>
          <p:nvPr/>
        </p:nvSpPr>
        <p:spPr>
          <a:xfrm>
            <a:off x="3435300" y="2858900"/>
            <a:ext cx="22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This architecture is not OCI &amp; CRI </a:t>
            </a:r>
            <a:r>
              <a:rPr lang="en">
                <a:solidFill>
                  <a:schemeClr val="lt1"/>
                </a:solidFill>
                <a:latin typeface="Lato"/>
                <a:ea typeface="Lato"/>
                <a:cs typeface="Lato"/>
                <a:sym typeface="Lato"/>
              </a:rPr>
              <a:t>compatible</a:t>
            </a:r>
            <a:endParaRPr>
              <a:solidFill>
                <a:schemeClr val="lt1"/>
              </a:solidFill>
              <a:latin typeface="Lato"/>
              <a:ea typeface="Lato"/>
              <a:cs typeface="Lato"/>
              <a:sym typeface="Lato"/>
            </a:endParaRPr>
          </a:p>
        </p:txBody>
      </p:sp>
      <p:sp>
        <p:nvSpPr>
          <p:cNvPr id="310" name="Google Shape;310;p26"/>
          <p:cNvSpPr txBox="1"/>
          <p:nvPr/>
        </p:nvSpPr>
        <p:spPr>
          <a:xfrm>
            <a:off x="3435300" y="3634425"/>
            <a:ext cx="22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This architecture will not work with K8S !!</a:t>
            </a:r>
            <a:endParaRPr>
              <a:solidFill>
                <a:schemeClr val="lt1"/>
              </a:solidFill>
              <a:latin typeface="Lato"/>
              <a:ea typeface="Lato"/>
              <a:cs typeface="Lato"/>
              <a:sym typeface="Lato"/>
            </a:endParaRPr>
          </a:p>
        </p:txBody>
      </p:sp>
      <p:sp>
        <p:nvSpPr>
          <p:cNvPr id="311" name="Google Shape;311;p26"/>
          <p:cNvSpPr txBox="1"/>
          <p:nvPr/>
        </p:nvSpPr>
        <p:spPr>
          <a:xfrm>
            <a:off x="3435300" y="4409950"/>
            <a:ext cx="227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Lato"/>
                <a:ea typeface="Lato"/>
                <a:cs typeface="Lato"/>
                <a:sym typeface="Lato"/>
              </a:rPr>
              <a:t>Is this a true statement?</a:t>
            </a:r>
            <a:endParaRPr>
              <a:solidFill>
                <a:srgbClr val="FF0000"/>
              </a:solidFill>
              <a:latin typeface="Lato"/>
              <a:ea typeface="Lato"/>
              <a:cs typeface="Lato"/>
              <a:sym typeface="Lato"/>
            </a:endParaRPr>
          </a:p>
        </p:txBody>
      </p:sp>
      <p:sp>
        <p:nvSpPr>
          <p:cNvPr id="312" name="Google Shape;312;p26"/>
          <p:cNvSpPr txBox="1"/>
          <p:nvPr/>
        </p:nvSpPr>
        <p:spPr>
          <a:xfrm>
            <a:off x="6790925" y="2228588"/>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2002: </a:t>
            </a:r>
            <a:r>
              <a:rPr lang="en" sz="1000">
                <a:solidFill>
                  <a:schemeClr val="lt1"/>
                </a:solidFill>
                <a:latin typeface="Lato"/>
                <a:ea typeface="Lato"/>
                <a:cs typeface="Lato"/>
                <a:sym typeface="Lato"/>
              </a:rPr>
              <a:t>namespace</a:t>
            </a:r>
            <a:endParaRPr sz="1000">
              <a:solidFill>
                <a:schemeClr val="lt1"/>
              </a:solidFill>
              <a:latin typeface="Lato"/>
              <a:ea typeface="Lato"/>
              <a:cs typeface="Lato"/>
              <a:sym typeface="Lato"/>
            </a:endParaRPr>
          </a:p>
        </p:txBody>
      </p:sp>
      <p:sp>
        <p:nvSpPr>
          <p:cNvPr id="313" name="Google Shape;313;p26"/>
          <p:cNvSpPr txBox="1"/>
          <p:nvPr/>
        </p:nvSpPr>
        <p:spPr>
          <a:xfrm>
            <a:off x="6790925" y="2567288"/>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2007: </a:t>
            </a:r>
            <a:r>
              <a:rPr lang="en" sz="1000">
                <a:solidFill>
                  <a:schemeClr val="lt1"/>
                </a:solidFill>
                <a:latin typeface="Lato"/>
                <a:ea typeface="Lato"/>
                <a:cs typeface="Lato"/>
                <a:sym typeface="Lato"/>
              </a:rPr>
              <a:t>cgroup</a:t>
            </a:r>
            <a:endParaRPr sz="1000">
              <a:solidFill>
                <a:schemeClr val="lt1"/>
              </a:solidFill>
              <a:latin typeface="Lato"/>
              <a:ea typeface="Lato"/>
              <a:cs typeface="Lato"/>
              <a:sym typeface="Lato"/>
            </a:endParaRPr>
          </a:p>
        </p:txBody>
      </p:sp>
      <p:sp>
        <p:nvSpPr>
          <p:cNvPr id="314" name="Google Shape;314;p26"/>
          <p:cNvSpPr txBox="1"/>
          <p:nvPr/>
        </p:nvSpPr>
        <p:spPr>
          <a:xfrm>
            <a:off x="6790925" y="2905988"/>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2008: </a:t>
            </a:r>
            <a:r>
              <a:rPr lang="en" sz="1000">
                <a:solidFill>
                  <a:schemeClr val="lt1"/>
                </a:solidFill>
                <a:latin typeface="Lato"/>
                <a:ea typeface="Lato"/>
                <a:cs typeface="Lato"/>
                <a:sym typeface="Lato"/>
              </a:rPr>
              <a:t>LXC</a:t>
            </a:r>
            <a:endParaRPr sz="1000">
              <a:solidFill>
                <a:schemeClr val="lt1"/>
              </a:solidFill>
              <a:latin typeface="Lato"/>
              <a:ea typeface="Lato"/>
              <a:cs typeface="Lato"/>
              <a:sym typeface="Lato"/>
            </a:endParaRPr>
          </a:p>
        </p:txBody>
      </p:sp>
      <p:sp>
        <p:nvSpPr>
          <p:cNvPr id="315" name="Google Shape;315;p26"/>
          <p:cNvSpPr txBox="1"/>
          <p:nvPr/>
        </p:nvSpPr>
        <p:spPr>
          <a:xfrm>
            <a:off x="6790925" y="3244688"/>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2013: </a:t>
            </a:r>
            <a:r>
              <a:rPr lang="en" sz="1000">
                <a:solidFill>
                  <a:schemeClr val="lt1"/>
                </a:solidFill>
                <a:latin typeface="Lato"/>
                <a:ea typeface="Lato"/>
                <a:cs typeface="Lato"/>
                <a:sym typeface="Lato"/>
              </a:rPr>
              <a:t>Docker</a:t>
            </a:r>
            <a:endParaRPr sz="1000">
              <a:solidFill>
                <a:schemeClr val="lt1"/>
              </a:solidFill>
              <a:latin typeface="Lato"/>
              <a:ea typeface="Lato"/>
              <a:cs typeface="Lato"/>
              <a:sym typeface="Lato"/>
            </a:endParaRPr>
          </a:p>
        </p:txBody>
      </p:sp>
      <p:sp>
        <p:nvSpPr>
          <p:cNvPr id="316" name="Google Shape;316;p26"/>
          <p:cNvSpPr txBox="1"/>
          <p:nvPr/>
        </p:nvSpPr>
        <p:spPr>
          <a:xfrm>
            <a:off x="6790925" y="3587063"/>
            <a:ext cx="11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FF00"/>
                </a:solidFill>
                <a:latin typeface="Lato"/>
                <a:ea typeface="Lato"/>
                <a:cs typeface="Lato"/>
                <a:sym typeface="Lato"/>
              </a:rPr>
              <a:t>2014: </a:t>
            </a:r>
            <a:r>
              <a:rPr lang="en" sz="1000">
                <a:solidFill>
                  <a:schemeClr val="lt1"/>
                </a:solidFill>
                <a:latin typeface="Lato"/>
                <a:ea typeface="Lato"/>
                <a:cs typeface="Lato"/>
                <a:sym typeface="Lato"/>
              </a:rPr>
              <a:t>Kubernetes</a:t>
            </a:r>
            <a:endParaRPr sz="1000">
              <a:solidFill>
                <a:schemeClr val="lt1"/>
              </a:solidFill>
              <a:latin typeface="Lato"/>
              <a:ea typeface="Lato"/>
              <a:cs typeface="Lato"/>
              <a:sym typeface="Lato"/>
            </a:endParaRPr>
          </a:p>
        </p:txBody>
      </p:sp>
      <p:cxnSp>
        <p:nvCxnSpPr>
          <p:cNvPr id="317" name="Google Shape;317;p26"/>
          <p:cNvCxnSpPr>
            <a:stCxn id="312" idx="1"/>
            <a:endCxn id="313" idx="1"/>
          </p:cNvCxnSpPr>
          <p:nvPr/>
        </p:nvCxnSpPr>
        <p:spPr>
          <a:xfrm>
            <a:off x="6790925" y="2397938"/>
            <a:ext cx="0" cy="338700"/>
          </a:xfrm>
          <a:prstGeom prst="straightConnector1">
            <a:avLst/>
          </a:prstGeom>
          <a:noFill/>
          <a:ln cap="flat" cmpd="sng" w="19050">
            <a:solidFill>
              <a:srgbClr val="00FF00"/>
            </a:solidFill>
            <a:prstDash val="solid"/>
            <a:round/>
            <a:headEnd len="med" w="med" type="oval"/>
            <a:tailEnd len="med" w="med" type="oval"/>
          </a:ln>
        </p:spPr>
      </p:cxnSp>
      <p:cxnSp>
        <p:nvCxnSpPr>
          <p:cNvPr id="318" name="Google Shape;318;p26"/>
          <p:cNvCxnSpPr>
            <a:stCxn id="313" idx="1"/>
            <a:endCxn id="314" idx="1"/>
          </p:cNvCxnSpPr>
          <p:nvPr/>
        </p:nvCxnSpPr>
        <p:spPr>
          <a:xfrm>
            <a:off x="6790925" y="2736638"/>
            <a:ext cx="0" cy="338700"/>
          </a:xfrm>
          <a:prstGeom prst="straightConnector1">
            <a:avLst/>
          </a:prstGeom>
          <a:noFill/>
          <a:ln cap="flat" cmpd="sng" w="19050">
            <a:solidFill>
              <a:srgbClr val="00FF00"/>
            </a:solidFill>
            <a:prstDash val="solid"/>
            <a:round/>
            <a:headEnd len="med" w="med" type="none"/>
            <a:tailEnd len="med" w="med" type="oval"/>
          </a:ln>
        </p:spPr>
      </p:cxnSp>
      <p:cxnSp>
        <p:nvCxnSpPr>
          <p:cNvPr id="319" name="Google Shape;319;p26"/>
          <p:cNvCxnSpPr>
            <a:stCxn id="314" idx="1"/>
            <a:endCxn id="315" idx="1"/>
          </p:cNvCxnSpPr>
          <p:nvPr/>
        </p:nvCxnSpPr>
        <p:spPr>
          <a:xfrm>
            <a:off x="6790925" y="3075338"/>
            <a:ext cx="0" cy="338700"/>
          </a:xfrm>
          <a:prstGeom prst="straightConnector1">
            <a:avLst/>
          </a:prstGeom>
          <a:noFill/>
          <a:ln cap="flat" cmpd="sng" w="19050">
            <a:solidFill>
              <a:srgbClr val="00FF00"/>
            </a:solidFill>
            <a:prstDash val="solid"/>
            <a:round/>
            <a:headEnd len="med" w="med" type="none"/>
            <a:tailEnd len="med" w="med" type="oval"/>
          </a:ln>
        </p:spPr>
      </p:cxnSp>
      <p:cxnSp>
        <p:nvCxnSpPr>
          <p:cNvPr id="320" name="Google Shape;320;p26"/>
          <p:cNvCxnSpPr>
            <a:stCxn id="315" idx="1"/>
            <a:endCxn id="316" idx="1"/>
          </p:cNvCxnSpPr>
          <p:nvPr/>
        </p:nvCxnSpPr>
        <p:spPr>
          <a:xfrm>
            <a:off x="6790925" y="3414038"/>
            <a:ext cx="0" cy="342300"/>
          </a:xfrm>
          <a:prstGeom prst="straightConnector1">
            <a:avLst/>
          </a:prstGeom>
          <a:noFill/>
          <a:ln cap="flat" cmpd="sng" w="19050">
            <a:solidFill>
              <a:srgbClr val="00FF00"/>
            </a:solidFill>
            <a:prstDash val="solid"/>
            <a:round/>
            <a:headEnd len="med" w="med" type="none"/>
            <a:tailEnd len="med" w="med" type="oval"/>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picture</a:t>
            </a:r>
            <a:endParaRPr/>
          </a:p>
        </p:txBody>
      </p:sp>
      <p:pic>
        <p:nvPicPr>
          <p:cNvPr id="326" name="Google Shape;326;p27"/>
          <p:cNvPicPr preferRelativeResize="0"/>
          <p:nvPr/>
        </p:nvPicPr>
        <p:blipFill>
          <a:blip r:embed="rId3">
            <a:alphaModFix/>
          </a:blip>
          <a:stretch>
            <a:fillRect/>
          </a:stretch>
        </p:blipFill>
        <p:spPr>
          <a:xfrm>
            <a:off x="1813287" y="985125"/>
            <a:ext cx="5517426" cy="391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a:t>
            </a:r>
            <a:endParaRPr/>
          </a:p>
        </p:txBody>
      </p:sp>
      <p:sp>
        <p:nvSpPr>
          <p:cNvPr id="332" name="Google Shape;332;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are going to use </a:t>
            </a:r>
            <a:r>
              <a:rPr lang="en" u="sng">
                <a:solidFill>
                  <a:schemeClr val="hlink"/>
                </a:solidFill>
                <a:hlinkClick r:id="rId3"/>
              </a:rPr>
              <a:t>Docker documentation | Get started</a:t>
            </a:r>
            <a:r>
              <a:rPr lang="en"/>
              <a:t> as </a:t>
            </a:r>
            <a:r>
              <a:rPr lang="en"/>
              <a:t>reference</a:t>
            </a:r>
            <a:r>
              <a:rPr lang="en"/>
              <a:t> here</a:t>
            </a:r>
            <a:endParaRPr/>
          </a:p>
          <a:p>
            <a:pPr indent="-298450" lvl="1" marL="914400" rtl="0" algn="l">
              <a:spcBef>
                <a:spcPts val="0"/>
              </a:spcBef>
              <a:spcAft>
                <a:spcPts val="0"/>
              </a:spcAft>
              <a:buSzPts val="1100"/>
              <a:buChar char="○"/>
            </a:pPr>
            <a:r>
              <a:rPr lang="en"/>
              <a:t>Why not just going </a:t>
            </a:r>
            <a:r>
              <a:rPr lang="en"/>
              <a:t>through</a:t>
            </a:r>
            <a:r>
              <a:rPr lang="en"/>
              <a:t> with this doc?</a:t>
            </a:r>
            <a:endParaRPr/>
          </a:p>
          <a:p>
            <a:pPr indent="-298450" lvl="1" marL="914400" rtl="0" algn="l">
              <a:spcBef>
                <a:spcPts val="0"/>
              </a:spcBef>
              <a:spcAft>
                <a:spcPts val="0"/>
              </a:spcAft>
              <a:buSzPts val="1100"/>
              <a:buChar char="○"/>
            </a:pPr>
            <a:r>
              <a:rPr lang="en"/>
              <a:t>I’m going to push you a little bit more</a:t>
            </a:r>
            <a:endParaRPr/>
          </a:p>
          <a:p>
            <a:pPr indent="-311150" lvl="0" marL="457200" rtl="0" algn="l">
              <a:spcBef>
                <a:spcPts val="0"/>
              </a:spcBef>
              <a:spcAft>
                <a:spcPts val="0"/>
              </a:spcAft>
              <a:buSzPts val="1300"/>
              <a:buChar char="●"/>
            </a:pPr>
            <a:r>
              <a:rPr lang="en"/>
              <a:t>Let’s </a:t>
            </a:r>
            <a:r>
              <a:rPr lang="en"/>
              <a:t>divide</a:t>
            </a:r>
            <a:r>
              <a:rPr lang="en"/>
              <a:t> it into </a:t>
            </a:r>
            <a:r>
              <a:rPr lang="en"/>
              <a:t>different</a:t>
            </a:r>
            <a:r>
              <a:rPr lang="en"/>
              <a:t> stages:</a:t>
            </a:r>
            <a:endParaRPr/>
          </a:p>
          <a:p>
            <a:pPr indent="-298450" lvl="1" marL="914400" rtl="0" algn="l">
              <a:spcBef>
                <a:spcPts val="0"/>
              </a:spcBef>
              <a:spcAft>
                <a:spcPts val="0"/>
              </a:spcAft>
              <a:buSzPts val="1100"/>
              <a:buChar char="○"/>
            </a:pPr>
            <a:r>
              <a:rPr lang="en"/>
              <a:t>Image &amp; Registry</a:t>
            </a:r>
            <a:endParaRPr/>
          </a:p>
          <a:p>
            <a:pPr indent="-298450" lvl="1" marL="914400" rtl="0" algn="l">
              <a:spcBef>
                <a:spcPts val="0"/>
              </a:spcBef>
              <a:spcAft>
                <a:spcPts val="0"/>
              </a:spcAft>
              <a:buSzPts val="1100"/>
              <a:buChar char="○"/>
            </a:pPr>
            <a:r>
              <a:rPr lang="en"/>
              <a:t>Dockerfile</a:t>
            </a:r>
            <a:endParaRPr/>
          </a:p>
          <a:p>
            <a:pPr indent="-298450" lvl="1" marL="914400" rtl="0" algn="l">
              <a:spcBef>
                <a:spcPts val="0"/>
              </a:spcBef>
              <a:spcAft>
                <a:spcPts val="0"/>
              </a:spcAft>
              <a:buSzPts val="1100"/>
              <a:buChar char="○"/>
            </a:pPr>
            <a:r>
              <a:rPr lang="en"/>
              <a:t>docker cli (except compose)</a:t>
            </a:r>
            <a:endParaRPr/>
          </a:p>
          <a:p>
            <a:pPr indent="-298450" lvl="1" marL="914400" rtl="0" algn="l">
              <a:spcBef>
                <a:spcPts val="0"/>
              </a:spcBef>
              <a:spcAft>
                <a:spcPts val="0"/>
              </a:spcAft>
              <a:buSzPts val="1100"/>
              <a:buChar char="○"/>
            </a:pPr>
            <a:r>
              <a:rPr lang="en"/>
              <a:t>docker compose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a:t>
            </a:r>
            <a:endParaRPr/>
          </a:p>
        </p:txBody>
      </p:sp>
      <p:sp>
        <p:nvSpPr>
          <p:cNvPr id="338" name="Google Shape;338;p29"/>
          <p:cNvSpPr txBox="1"/>
          <p:nvPr>
            <p:ph idx="1" type="body"/>
          </p:nvPr>
        </p:nvSpPr>
        <p:spPr>
          <a:xfrm>
            <a:off x="1297500" y="15675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In the first slide: </a:t>
            </a:r>
            <a:r>
              <a:rPr i="1" lang="en"/>
              <a:t>packages up code and all its dependencies → container </a:t>
            </a:r>
            <a:r>
              <a:rPr i="1" lang="en">
                <a:solidFill>
                  <a:srgbClr val="FF0000"/>
                </a:solidFill>
              </a:rPr>
              <a:t>image</a:t>
            </a:r>
            <a:endParaRPr/>
          </a:p>
        </p:txBody>
      </p:sp>
      <p:sp>
        <p:nvSpPr>
          <p:cNvPr id="339" name="Google Shape;339;p29"/>
          <p:cNvSpPr/>
          <p:nvPr/>
        </p:nvSpPr>
        <p:spPr>
          <a:xfrm>
            <a:off x="1797388" y="2672196"/>
            <a:ext cx="852000" cy="557400"/>
          </a:xfrm>
          <a:prstGeom prst="rect">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1819392" y="2692546"/>
            <a:ext cx="808200" cy="243600"/>
          </a:xfrm>
          <a:prstGeom prst="rect">
            <a:avLst/>
          </a:prstGeom>
          <a:solidFill>
            <a:srgbClr val="B6D7A8"/>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App</a:t>
            </a:r>
            <a:endParaRPr>
              <a:solidFill>
                <a:srgbClr val="666666"/>
              </a:solidFill>
            </a:endParaRPr>
          </a:p>
        </p:txBody>
      </p:sp>
      <p:sp>
        <p:nvSpPr>
          <p:cNvPr id="341" name="Google Shape;341;p29"/>
          <p:cNvSpPr/>
          <p:nvPr/>
        </p:nvSpPr>
        <p:spPr>
          <a:xfrm>
            <a:off x="1819388" y="2965300"/>
            <a:ext cx="808200" cy="243600"/>
          </a:xfrm>
          <a:prstGeom prst="rect">
            <a:avLst/>
          </a:prstGeom>
          <a:solidFill>
            <a:srgbClr val="FFE59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666666"/>
                </a:solidFill>
              </a:rPr>
              <a:t>System, User, …</a:t>
            </a:r>
            <a:endParaRPr sz="800">
              <a:solidFill>
                <a:srgbClr val="666666"/>
              </a:solidFill>
            </a:endParaRPr>
          </a:p>
        </p:txBody>
      </p:sp>
      <p:sp>
        <p:nvSpPr>
          <p:cNvPr id="342" name="Google Shape;342;p29"/>
          <p:cNvSpPr txBox="1"/>
          <p:nvPr/>
        </p:nvSpPr>
        <p:spPr>
          <a:xfrm>
            <a:off x="2837438" y="2212150"/>
            <a:ext cx="4495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packages should be installed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default configuration/variables may needed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commands may required to run</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files/binaries may needed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Some networking may required</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a:t>
            </a:r>
            <a:endParaRPr>
              <a:solidFill>
                <a:schemeClr val="lt1"/>
              </a:solidFill>
              <a:latin typeface="Lato"/>
              <a:ea typeface="Lato"/>
              <a:cs typeface="Lato"/>
              <a:sym typeface="Lato"/>
            </a:endParaRPr>
          </a:p>
        </p:txBody>
      </p:sp>
      <p:sp>
        <p:nvSpPr>
          <p:cNvPr id="343" name="Google Shape;343;p29"/>
          <p:cNvSpPr/>
          <p:nvPr/>
        </p:nvSpPr>
        <p:spPr>
          <a:xfrm>
            <a:off x="2788563" y="2212225"/>
            <a:ext cx="118800" cy="14775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txBox="1"/>
          <p:nvPr>
            <p:ph idx="1" type="body"/>
          </p:nvPr>
        </p:nvSpPr>
        <p:spPr>
          <a:xfrm>
            <a:off x="894150" y="3949500"/>
            <a:ext cx="78456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We also need to have </a:t>
            </a:r>
            <a:r>
              <a:rPr lang="en">
                <a:solidFill>
                  <a:srgbClr val="FFFF00"/>
                </a:solidFill>
              </a:rPr>
              <a:t>something</a:t>
            </a:r>
            <a:r>
              <a:rPr lang="en"/>
              <a:t> that enables us to move this package around and run it wherever we want</a:t>
            </a:r>
            <a:endParaRPr/>
          </a:p>
        </p:txBody>
      </p:sp>
      <p:sp>
        <p:nvSpPr>
          <p:cNvPr id="345" name="Google Shape;345;p29"/>
          <p:cNvSpPr txBox="1"/>
          <p:nvPr>
            <p:ph idx="1" type="body"/>
          </p:nvPr>
        </p:nvSpPr>
        <p:spPr>
          <a:xfrm>
            <a:off x="1297500" y="4334400"/>
            <a:ext cx="7038900" cy="3849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a:solidFill>
                  <a:srgbClr val="FF0000"/>
                </a:solidFill>
              </a:rPr>
              <a:t>Image</a:t>
            </a:r>
            <a:r>
              <a:rPr lang="en"/>
              <a:t> is that </a:t>
            </a:r>
            <a:r>
              <a:rPr lang="en">
                <a:solidFill>
                  <a:srgbClr val="FFFF00"/>
                </a:solidFill>
              </a:rPr>
              <a:t>something</a:t>
            </a:r>
            <a:r>
              <a:rPr lang="en"/>
              <a:t> which gives us all above criteria</a:t>
            </a:r>
            <a:endParaRPr/>
          </a:p>
        </p:txBody>
      </p:sp>
      <p:pic>
        <p:nvPicPr>
          <p:cNvPr id="346" name="Google Shape;346;p29"/>
          <p:cNvPicPr preferRelativeResize="0"/>
          <p:nvPr/>
        </p:nvPicPr>
        <p:blipFill rotWithShape="1">
          <a:blip r:embed="rId3">
            <a:alphaModFix/>
          </a:blip>
          <a:srcRect b="27309" l="5856" r="5135" t="5934"/>
          <a:stretch/>
        </p:blipFill>
        <p:spPr>
          <a:xfrm>
            <a:off x="856097" y="497025"/>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little bit of detour</a:t>
            </a:r>
            <a:endParaRPr/>
          </a:p>
        </p:txBody>
      </p:sp>
      <p:sp>
        <p:nvSpPr>
          <p:cNvPr id="352" name="Google Shape;352;p30"/>
          <p:cNvSpPr txBox="1"/>
          <p:nvPr>
            <p:ph idx="1" type="body"/>
          </p:nvPr>
        </p:nvSpPr>
        <p:spPr>
          <a:xfrm>
            <a:off x="1297500" y="1567550"/>
            <a:ext cx="15693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Development Time</a:t>
            </a:r>
            <a:endParaRPr/>
          </a:p>
        </p:txBody>
      </p:sp>
      <p:sp>
        <p:nvSpPr>
          <p:cNvPr id="353" name="Google Shape;353;p30"/>
          <p:cNvSpPr txBox="1"/>
          <p:nvPr>
            <p:ph idx="1" type="body"/>
          </p:nvPr>
        </p:nvSpPr>
        <p:spPr>
          <a:xfrm>
            <a:off x="2491100" y="2341175"/>
            <a:ext cx="9795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Build</a:t>
            </a:r>
            <a:r>
              <a:rPr lang="en"/>
              <a:t> Time</a:t>
            </a:r>
            <a:endParaRPr/>
          </a:p>
        </p:txBody>
      </p:sp>
      <p:sp>
        <p:nvSpPr>
          <p:cNvPr id="354" name="Google Shape;354;p30"/>
          <p:cNvSpPr txBox="1"/>
          <p:nvPr>
            <p:ph idx="1" type="body"/>
          </p:nvPr>
        </p:nvSpPr>
        <p:spPr>
          <a:xfrm>
            <a:off x="3379250" y="3087325"/>
            <a:ext cx="8550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Runt</a:t>
            </a:r>
            <a:r>
              <a:rPr lang="en"/>
              <a:t>ime</a:t>
            </a:r>
            <a:endParaRPr/>
          </a:p>
        </p:txBody>
      </p:sp>
      <p:cxnSp>
        <p:nvCxnSpPr>
          <p:cNvPr id="355" name="Google Shape;355;p30"/>
          <p:cNvCxnSpPr>
            <a:stCxn id="352" idx="2"/>
            <a:endCxn id="353" idx="1"/>
          </p:cNvCxnSpPr>
          <p:nvPr/>
        </p:nvCxnSpPr>
        <p:spPr>
          <a:xfrm flipH="1" rot="-5400000">
            <a:off x="1996050" y="2038550"/>
            <a:ext cx="581100" cy="408900"/>
          </a:xfrm>
          <a:prstGeom prst="bentConnector2">
            <a:avLst/>
          </a:prstGeom>
          <a:noFill/>
          <a:ln cap="flat" cmpd="sng" w="19050">
            <a:solidFill>
              <a:schemeClr val="dk2"/>
            </a:solidFill>
            <a:prstDash val="solid"/>
            <a:round/>
            <a:headEnd len="med" w="med" type="none"/>
            <a:tailEnd len="med" w="med" type="stealth"/>
          </a:ln>
        </p:spPr>
      </p:cxnSp>
      <p:cxnSp>
        <p:nvCxnSpPr>
          <p:cNvPr id="356" name="Google Shape;356;p30"/>
          <p:cNvCxnSpPr>
            <a:stCxn id="353" idx="2"/>
            <a:endCxn id="354" idx="1"/>
          </p:cNvCxnSpPr>
          <p:nvPr/>
        </p:nvCxnSpPr>
        <p:spPr>
          <a:xfrm flipH="1" rot="-5400000">
            <a:off x="2903150" y="2803775"/>
            <a:ext cx="553800" cy="398400"/>
          </a:xfrm>
          <a:prstGeom prst="bentConnector2">
            <a:avLst/>
          </a:prstGeom>
          <a:noFill/>
          <a:ln cap="flat" cmpd="sng" w="19050">
            <a:solidFill>
              <a:schemeClr val="dk2"/>
            </a:solidFill>
            <a:prstDash val="solid"/>
            <a:round/>
            <a:headEnd len="med" w="med" type="none"/>
            <a:tailEnd len="med" w="med" type="stealth"/>
          </a:ln>
        </p:spPr>
      </p:cxnSp>
      <p:sp>
        <p:nvSpPr>
          <p:cNvPr id="357" name="Google Shape;357;p30"/>
          <p:cNvSpPr txBox="1"/>
          <p:nvPr/>
        </p:nvSpPr>
        <p:spPr>
          <a:xfrm>
            <a:off x="5740475" y="2333525"/>
            <a:ext cx="23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Docker </a:t>
            </a:r>
            <a:r>
              <a:rPr lang="en">
                <a:solidFill>
                  <a:schemeClr val="lt1"/>
                </a:solidFill>
                <a:latin typeface="Lato"/>
                <a:ea typeface="Lato"/>
                <a:cs typeface="Lato"/>
                <a:sym typeface="Lato"/>
              </a:rPr>
              <a:t>image</a:t>
            </a:r>
            <a:r>
              <a:rPr lang="en">
                <a:solidFill>
                  <a:schemeClr val="lt1"/>
                </a:solidFill>
                <a:latin typeface="Lato"/>
                <a:ea typeface="Lato"/>
                <a:cs typeface="Lato"/>
                <a:sym typeface="Lato"/>
              </a:rPr>
              <a:t> creates here</a:t>
            </a:r>
            <a:endParaRPr>
              <a:solidFill>
                <a:schemeClr val="lt1"/>
              </a:solidFill>
              <a:latin typeface="Lato"/>
              <a:ea typeface="Lato"/>
              <a:cs typeface="Lato"/>
              <a:sym typeface="Lato"/>
            </a:endParaRPr>
          </a:p>
        </p:txBody>
      </p:sp>
      <p:sp>
        <p:nvSpPr>
          <p:cNvPr id="358" name="Google Shape;358;p30"/>
          <p:cNvSpPr txBox="1"/>
          <p:nvPr/>
        </p:nvSpPr>
        <p:spPr>
          <a:xfrm>
            <a:off x="5740475" y="3079675"/>
            <a:ext cx="230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To be used here</a:t>
            </a:r>
            <a:endParaRPr>
              <a:solidFill>
                <a:schemeClr val="lt1"/>
              </a:solidFill>
              <a:latin typeface="Lato"/>
              <a:ea typeface="Lato"/>
              <a:cs typeface="Lato"/>
              <a:sym typeface="Lato"/>
            </a:endParaRPr>
          </a:p>
        </p:txBody>
      </p:sp>
      <p:cxnSp>
        <p:nvCxnSpPr>
          <p:cNvPr id="359" name="Google Shape;359;p30"/>
          <p:cNvCxnSpPr/>
          <p:nvPr/>
        </p:nvCxnSpPr>
        <p:spPr>
          <a:xfrm>
            <a:off x="3437100" y="2533625"/>
            <a:ext cx="2269800" cy="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30"/>
          <p:cNvCxnSpPr>
            <a:stCxn id="354" idx="3"/>
            <a:endCxn id="358" idx="1"/>
          </p:cNvCxnSpPr>
          <p:nvPr/>
        </p:nvCxnSpPr>
        <p:spPr>
          <a:xfrm>
            <a:off x="4234250" y="3279775"/>
            <a:ext cx="1506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a:t>
            </a:r>
            <a:r>
              <a:rPr lang="en"/>
              <a:t>Registry</a:t>
            </a:r>
            <a:endParaRPr/>
          </a:p>
        </p:txBody>
      </p:sp>
      <p:sp>
        <p:nvSpPr>
          <p:cNvPr id="366" name="Google Shape;366;p31"/>
          <p:cNvSpPr txBox="1"/>
          <p:nvPr>
            <p:ph idx="1" type="body"/>
          </p:nvPr>
        </p:nvSpPr>
        <p:spPr>
          <a:xfrm>
            <a:off x="1297500" y="1567550"/>
            <a:ext cx="4635600" cy="86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Where could we keep these images?</a:t>
            </a:r>
            <a:endParaRPr/>
          </a:p>
          <a:p>
            <a:pPr indent="-311150" lvl="0" marL="457200" rtl="0" algn="l">
              <a:spcBef>
                <a:spcPts val="0"/>
              </a:spcBef>
              <a:spcAft>
                <a:spcPts val="0"/>
              </a:spcAft>
              <a:buSzPts val="1300"/>
              <a:buChar char="●"/>
            </a:pPr>
            <a:r>
              <a:rPr lang="en"/>
              <a:t>How to shared them with others?</a:t>
            </a:r>
            <a:endParaRPr/>
          </a:p>
          <a:p>
            <a:pPr indent="-311150" lvl="0" marL="457200" rtl="0" algn="l">
              <a:spcBef>
                <a:spcPts val="0"/>
              </a:spcBef>
              <a:spcAft>
                <a:spcPts val="0"/>
              </a:spcAft>
              <a:buSzPts val="1300"/>
              <a:buChar char="●"/>
            </a:pPr>
            <a:r>
              <a:rPr lang="en"/>
              <a:t>How could we ship them?</a:t>
            </a:r>
            <a:endParaRPr/>
          </a:p>
        </p:txBody>
      </p:sp>
      <p:pic>
        <p:nvPicPr>
          <p:cNvPr id="367" name="Google Shape;367;p31"/>
          <p:cNvPicPr preferRelativeResize="0"/>
          <p:nvPr/>
        </p:nvPicPr>
        <p:blipFill rotWithShape="1">
          <a:blip r:embed="rId3">
            <a:alphaModFix/>
          </a:blip>
          <a:srcRect b="0" l="17669" r="18906" t="0"/>
          <a:stretch/>
        </p:blipFill>
        <p:spPr>
          <a:xfrm>
            <a:off x="5973275" y="2612525"/>
            <a:ext cx="1361126" cy="914100"/>
          </a:xfrm>
          <a:prstGeom prst="rect">
            <a:avLst/>
          </a:prstGeom>
          <a:noFill/>
          <a:ln>
            <a:noFill/>
          </a:ln>
        </p:spPr>
      </p:pic>
      <p:sp>
        <p:nvSpPr>
          <p:cNvPr id="368" name="Google Shape;368;p31"/>
          <p:cNvSpPr/>
          <p:nvPr/>
        </p:nvSpPr>
        <p:spPr>
          <a:xfrm>
            <a:off x="1809588" y="2790871"/>
            <a:ext cx="852000" cy="557400"/>
          </a:xfrm>
          <a:prstGeom prst="rect">
            <a:avLst/>
          </a:prstGeom>
          <a:noFill/>
          <a:ln cap="flat" cmpd="sng" w="3810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1831592" y="2811221"/>
            <a:ext cx="808200" cy="243600"/>
          </a:xfrm>
          <a:prstGeom prst="rect">
            <a:avLst/>
          </a:prstGeom>
          <a:solidFill>
            <a:srgbClr val="B6D7A8"/>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rPr>
              <a:t>App</a:t>
            </a:r>
            <a:endParaRPr>
              <a:solidFill>
                <a:srgbClr val="666666"/>
              </a:solidFill>
            </a:endParaRPr>
          </a:p>
        </p:txBody>
      </p:sp>
      <p:sp>
        <p:nvSpPr>
          <p:cNvPr id="370" name="Google Shape;370;p31"/>
          <p:cNvSpPr/>
          <p:nvPr/>
        </p:nvSpPr>
        <p:spPr>
          <a:xfrm>
            <a:off x="1831588" y="3083975"/>
            <a:ext cx="808200" cy="243600"/>
          </a:xfrm>
          <a:prstGeom prst="rect">
            <a:avLst/>
          </a:prstGeom>
          <a:solidFill>
            <a:srgbClr val="FFE599"/>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666666"/>
                </a:solidFill>
              </a:rPr>
              <a:t>System, User, …</a:t>
            </a:r>
            <a:endParaRPr sz="800">
              <a:solidFill>
                <a:srgbClr val="666666"/>
              </a:solidFill>
            </a:endParaRPr>
          </a:p>
        </p:txBody>
      </p:sp>
      <p:cxnSp>
        <p:nvCxnSpPr>
          <p:cNvPr id="371" name="Google Shape;371;p31"/>
          <p:cNvCxnSpPr>
            <a:stCxn id="368" idx="3"/>
            <a:endCxn id="367" idx="1"/>
          </p:cNvCxnSpPr>
          <p:nvPr/>
        </p:nvCxnSpPr>
        <p:spPr>
          <a:xfrm>
            <a:off x="2661588" y="3069571"/>
            <a:ext cx="3311700" cy="0"/>
          </a:xfrm>
          <a:prstGeom prst="straightConnector1">
            <a:avLst/>
          </a:prstGeom>
          <a:noFill/>
          <a:ln cap="flat" cmpd="sng" w="9525">
            <a:solidFill>
              <a:schemeClr val="dk2"/>
            </a:solidFill>
            <a:prstDash val="solid"/>
            <a:round/>
            <a:headEnd len="med" w="med" type="none"/>
            <a:tailEnd len="med" w="med" type="triangle"/>
          </a:ln>
        </p:spPr>
      </p:cxnSp>
      <p:pic>
        <p:nvPicPr>
          <p:cNvPr id="372" name="Google Shape;372;p31"/>
          <p:cNvPicPr preferRelativeResize="0"/>
          <p:nvPr/>
        </p:nvPicPr>
        <p:blipFill rotWithShape="1">
          <a:blip r:embed="rId4">
            <a:alphaModFix/>
          </a:blip>
          <a:srcRect b="0" l="0" r="63897" t="0"/>
          <a:stretch/>
        </p:blipFill>
        <p:spPr>
          <a:xfrm>
            <a:off x="3630187" y="3797713"/>
            <a:ext cx="615424" cy="438225"/>
          </a:xfrm>
          <a:prstGeom prst="rect">
            <a:avLst/>
          </a:prstGeom>
          <a:noFill/>
          <a:ln>
            <a:noFill/>
          </a:ln>
        </p:spPr>
      </p:pic>
      <p:pic>
        <p:nvPicPr>
          <p:cNvPr id="373" name="Google Shape;373;p31"/>
          <p:cNvPicPr preferRelativeResize="0"/>
          <p:nvPr/>
        </p:nvPicPr>
        <p:blipFill rotWithShape="1">
          <a:blip r:embed="rId5">
            <a:alphaModFix/>
          </a:blip>
          <a:srcRect b="44754" l="22824" r="22402" t="0"/>
          <a:stretch/>
        </p:blipFill>
        <p:spPr>
          <a:xfrm>
            <a:off x="4345925" y="3738137"/>
            <a:ext cx="510151" cy="557400"/>
          </a:xfrm>
          <a:prstGeom prst="rect">
            <a:avLst/>
          </a:prstGeom>
          <a:noFill/>
          <a:ln>
            <a:noFill/>
          </a:ln>
        </p:spPr>
      </p:pic>
      <p:pic>
        <p:nvPicPr>
          <p:cNvPr id="374" name="Google Shape;374;p31"/>
          <p:cNvPicPr preferRelativeResize="0"/>
          <p:nvPr/>
        </p:nvPicPr>
        <p:blipFill>
          <a:blip r:embed="rId6">
            <a:alphaModFix/>
          </a:blip>
          <a:stretch>
            <a:fillRect/>
          </a:stretch>
        </p:blipFill>
        <p:spPr>
          <a:xfrm>
            <a:off x="4956412" y="3738138"/>
            <a:ext cx="557400" cy="557400"/>
          </a:xfrm>
          <a:prstGeom prst="rect">
            <a:avLst/>
          </a:prstGeom>
          <a:noFill/>
          <a:ln>
            <a:noFill/>
          </a:ln>
        </p:spPr>
      </p:pic>
      <p:sp>
        <p:nvSpPr>
          <p:cNvPr id="375" name="Google Shape;375;p31"/>
          <p:cNvSpPr/>
          <p:nvPr/>
        </p:nvSpPr>
        <p:spPr>
          <a:xfrm rot="-5400000">
            <a:off x="3869550" y="4115750"/>
            <a:ext cx="108300" cy="6438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rot="-5400000">
            <a:off x="4869925" y="3791600"/>
            <a:ext cx="108300" cy="12921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txBox="1"/>
          <p:nvPr/>
        </p:nvSpPr>
        <p:spPr>
          <a:xfrm>
            <a:off x="3645000" y="4411425"/>
            <a:ext cx="557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Public</a:t>
            </a:r>
            <a:endParaRPr sz="1000">
              <a:solidFill>
                <a:schemeClr val="lt1"/>
              </a:solidFill>
              <a:latin typeface="Lato"/>
              <a:ea typeface="Lato"/>
              <a:cs typeface="Lato"/>
              <a:sym typeface="Lato"/>
            </a:endParaRPr>
          </a:p>
        </p:txBody>
      </p:sp>
      <p:sp>
        <p:nvSpPr>
          <p:cNvPr id="378" name="Google Shape;378;p31"/>
          <p:cNvSpPr txBox="1"/>
          <p:nvPr/>
        </p:nvSpPr>
        <p:spPr>
          <a:xfrm>
            <a:off x="4616425" y="4411425"/>
            <a:ext cx="61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lt1"/>
                </a:solidFill>
                <a:latin typeface="Lato"/>
                <a:ea typeface="Lato"/>
                <a:cs typeface="Lato"/>
                <a:sym typeface="Lato"/>
              </a:rPr>
              <a:t>Private</a:t>
            </a:r>
            <a:endParaRPr sz="10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container?</a:t>
            </a:r>
            <a:endParaRPr/>
          </a:p>
        </p:txBody>
      </p:sp>
      <p:sp>
        <p:nvSpPr>
          <p:cNvPr id="150" name="Google Shape;150;p14"/>
          <p:cNvSpPr txBox="1"/>
          <p:nvPr>
            <p:ph idx="1" type="body"/>
          </p:nvPr>
        </p:nvSpPr>
        <p:spPr>
          <a:xfrm>
            <a:off x="1297500" y="1567550"/>
            <a:ext cx="4363200" cy="123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standard unit of software</a:t>
            </a:r>
            <a:endParaRPr/>
          </a:p>
          <a:p>
            <a:pPr indent="-311150" lvl="0" marL="457200" rtl="0" algn="l">
              <a:spcBef>
                <a:spcPts val="0"/>
              </a:spcBef>
              <a:spcAft>
                <a:spcPts val="0"/>
              </a:spcAft>
              <a:buSzPts val="1300"/>
              <a:buChar char="●"/>
            </a:pPr>
            <a:r>
              <a:rPr lang="en"/>
              <a:t>packages up code and all its dependencies</a:t>
            </a:r>
            <a:endParaRPr/>
          </a:p>
          <a:p>
            <a:pPr indent="-311150" lvl="0" marL="457200" rtl="0" algn="l">
              <a:spcBef>
                <a:spcPts val="0"/>
              </a:spcBef>
              <a:spcAft>
                <a:spcPts val="0"/>
              </a:spcAft>
              <a:buSzPts val="1300"/>
              <a:buChar char="●"/>
            </a:pPr>
            <a:r>
              <a:rPr lang="en"/>
              <a:t>the application runs quickly and reliably from one computing environment to another.</a:t>
            </a:r>
            <a:endParaRPr/>
          </a:p>
        </p:txBody>
      </p:sp>
      <p:sp>
        <p:nvSpPr>
          <p:cNvPr id="151" name="Google Shape;151;p14"/>
          <p:cNvSpPr/>
          <p:nvPr/>
        </p:nvSpPr>
        <p:spPr>
          <a:xfrm>
            <a:off x="5773775" y="1302650"/>
            <a:ext cx="2445300" cy="34410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5836925" y="4021250"/>
            <a:ext cx="2319000" cy="646200"/>
          </a:xfrm>
          <a:prstGeom prst="rect">
            <a:avLst/>
          </a:prstGeom>
          <a:solidFill>
            <a:srgbClr val="FF00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Hardware</a:t>
            </a:r>
            <a:endParaRPr/>
          </a:p>
        </p:txBody>
      </p:sp>
      <p:sp>
        <p:nvSpPr>
          <p:cNvPr id="153" name="Google Shape;153;p14"/>
          <p:cNvSpPr/>
          <p:nvPr/>
        </p:nvSpPr>
        <p:spPr>
          <a:xfrm>
            <a:off x="5836925" y="3309025"/>
            <a:ext cx="2319000" cy="646200"/>
          </a:xfrm>
          <a:prstGeom prst="rect">
            <a:avLst/>
          </a:prstGeom>
          <a:solidFill>
            <a:srgbClr val="FF99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Kernel</a:t>
            </a:r>
            <a:endParaRPr/>
          </a:p>
        </p:txBody>
      </p:sp>
      <p:sp>
        <p:nvSpPr>
          <p:cNvPr id="154" name="Google Shape;154;p14"/>
          <p:cNvSpPr/>
          <p:nvPr/>
        </p:nvSpPr>
        <p:spPr>
          <a:xfrm>
            <a:off x="5836925" y="2611100"/>
            <a:ext cx="2319000" cy="646200"/>
          </a:xfrm>
          <a:prstGeom prst="rect">
            <a:avLst/>
          </a:prstGeom>
          <a:solidFill>
            <a:srgbClr val="FF99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System, User, …</a:t>
            </a:r>
            <a:endParaRPr/>
          </a:p>
        </p:txBody>
      </p:sp>
      <p:sp>
        <p:nvSpPr>
          <p:cNvPr id="155" name="Google Shape;155;p14"/>
          <p:cNvSpPr/>
          <p:nvPr/>
        </p:nvSpPr>
        <p:spPr>
          <a:xfrm>
            <a:off x="6107650" y="1583221"/>
            <a:ext cx="852000" cy="5574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6129654" y="1603571"/>
            <a:ext cx="808200" cy="243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157" name="Google Shape;157;p14"/>
          <p:cNvSpPr/>
          <p:nvPr/>
        </p:nvSpPr>
        <p:spPr>
          <a:xfrm>
            <a:off x="6129650" y="1876325"/>
            <a:ext cx="808200" cy="2436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System, User, …</a:t>
            </a:r>
            <a:endParaRPr sz="800"/>
          </a:p>
        </p:txBody>
      </p:sp>
      <p:sp>
        <p:nvSpPr>
          <p:cNvPr id="158" name="Google Shape;158;p14"/>
          <p:cNvSpPr/>
          <p:nvPr/>
        </p:nvSpPr>
        <p:spPr>
          <a:xfrm>
            <a:off x="7203275" y="1583221"/>
            <a:ext cx="852000" cy="5574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7225279" y="1603571"/>
            <a:ext cx="808200" cy="243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160" name="Google Shape;160;p14"/>
          <p:cNvSpPr/>
          <p:nvPr/>
        </p:nvSpPr>
        <p:spPr>
          <a:xfrm>
            <a:off x="7225275" y="1876325"/>
            <a:ext cx="808200" cy="2436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System, User, …</a:t>
            </a:r>
            <a:endParaRPr sz="800"/>
          </a:p>
        </p:txBody>
      </p:sp>
      <p:sp>
        <p:nvSpPr>
          <p:cNvPr id="161" name="Google Shape;161;p14"/>
          <p:cNvSpPr/>
          <p:nvPr/>
        </p:nvSpPr>
        <p:spPr>
          <a:xfrm>
            <a:off x="5965850" y="1340400"/>
            <a:ext cx="1135800" cy="1121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7061375" y="1340400"/>
            <a:ext cx="1135800" cy="1121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4"/>
          <p:cNvPicPr preferRelativeResize="0"/>
          <p:nvPr/>
        </p:nvPicPr>
        <p:blipFill rotWithShape="1">
          <a:blip r:embed="rId3">
            <a:alphaModFix/>
          </a:blip>
          <a:srcRect b="27309" l="5856" r="5135" t="5934"/>
          <a:stretch/>
        </p:blipFill>
        <p:spPr>
          <a:xfrm>
            <a:off x="7750797" y="917175"/>
            <a:ext cx="441400" cy="331050"/>
          </a:xfrm>
          <a:prstGeom prst="rect">
            <a:avLst/>
          </a:prstGeom>
          <a:noFill/>
          <a:ln>
            <a:noFill/>
          </a:ln>
        </p:spPr>
      </p:pic>
      <p:sp>
        <p:nvSpPr>
          <p:cNvPr id="164" name="Google Shape;164;p14"/>
          <p:cNvSpPr txBox="1"/>
          <p:nvPr/>
        </p:nvSpPr>
        <p:spPr>
          <a:xfrm>
            <a:off x="997350" y="3086700"/>
            <a:ext cx="150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FF0000"/>
                </a:solidFill>
                <a:latin typeface="Lato"/>
                <a:ea typeface="Lato"/>
                <a:cs typeface="Lato"/>
                <a:sym typeface="Lato"/>
              </a:rPr>
              <a:t>Container Image</a:t>
            </a:r>
            <a:endParaRPr>
              <a:solidFill>
                <a:srgbClr val="FF0000"/>
              </a:solidFill>
              <a:latin typeface="Lato"/>
              <a:ea typeface="Lato"/>
              <a:cs typeface="Lato"/>
              <a:sym typeface="Lato"/>
            </a:endParaRPr>
          </a:p>
        </p:txBody>
      </p:sp>
      <p:cxnSp>
        <p:nvCxnSpPr>
          <p:cNvPr id="165" name="Google Shape;165;p14"/>
          <p:cNvCxnSpPr>
            <a:endCxn id="164" idx="1"/>
          </p:cNvCxnSpPr>
          <p:nvPr/>
        </p:nvCxnSpPr>
        <p:spPr>
          <a:xfrm rot="5400000">
            <a:off x="628200" y="2386350"/>
            <a:ext cx="1269600" cy="531300"/>
          </a:xfrm>
          <a:prstGeom prst="curvedConnector4">
            <a:avLst>
              <a:gd fmla="val 9901" name="adj1"/>
              <a:gd fmla="val 144819" name="adj2"/>
            </a:avLst>
          </a:prstGeom>
          <a:noFill/>
          <a:ln cap="flat" cmpd="sng" w="19050">
            <a:solidFill>
              <a:srgbClr val="FF0000"/>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a:t>
            </a:r>
            <a:endParaRPr/>
          </a:p>
        </p:txBody>
      </p:sp>
      <p:sp>
        <p:nvSpPr>
          <p:cNvPr id="384" name="Google Shape;384;p32"/>
          <p:cNvSpPr txBox="1"/>
          <p:nvPr>
            <p:ph idx="1" type="body"/>
          </p:nvPr>
        </p:nvSpPr>
        <p:spPr>
          <a:xfrm>
            <a:off x="1297500" y="1567550"/>
            <a:ext cx="7038900" cy="4311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sz="1600"/>
              <a:t>SOME_DOMAIN</a:t>
            </a:r>
            <a:r>
              <a:rPr lang="en" sz="1600">
                <a:solidFill>
                  <a:srgbClr val="FF0000"/>
                </a:solidFill>
              </a:rPr>
              <a:t>:</a:t>
            </a:r>
            <a:r>
              <a:rPr lang="en" sz="1600"/>
              <a:t>SOME_PORT</a:t>
            </a:r>
            <a:r>
              <a:rPr lang="en" sz="1600">
                <a:solidFill>
                  <a:srgbClr val="FF0000"/>
                </a:solidFill>
              </a:rPr>
              <a:t>/</a:t>
            </a:r>
            <a:r>
              <a:rPr lang="en" sz="1600"/>
              <a:t>SOME_URI</a:t>
            </a:r>
            <a:r>
              <a:rPr lang="en" sz="1600">
                <a:solidFill>
                  <a:srgbClr val="FF0000"/>
                </a:solidFill>
              </a:rPr>
              <a:t>/</a:t>
            </a:r>
            <a:r>
              <a:rPr lang="en" sz="1600"/>
              <a:t>IMAGE_NAME</a:t>
            </a:r>
            <a:r>
              <a:rPr lang="en" sz="1600">
                <a:solidFill>
                  <a:srgbClr val="FF0000"/>
                </a:solidFill>
              </a:rPr>
              <a:t>:</a:t>
            </a:r>
            <a:r>
              <a:rPr lang="en" sz="1600"/>
              <a:t>IMAGE_TAGE</a:t>
            </a:r>
            <a:endParaRPr sz="1600"/>
          </a:p>
        </p:txBody>
      </p:sp>
      <p:sp>
        <p:nvSpPr>
          <p:cNvPr id="385" name="Google Shape;385;p32"/>
          <p:cNvSpPr/>
          <p:nvPr/>
        </p:nvSpPr>
        <p:spPr>
          <a:xfrm rot="-5400000">
            <a:off x="2847700" y="645250"/>
            <a:ext cx="136500" cy="26838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p:nvPr/>
        </p:nvSpPr>
        <p:spPr>
          <a:xfrm rot="-5400000">
            <a:off x="4794575" y="1489300"/>
            <a:ext cx="136500" cy="9957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
          <p:cNvSpPr/>
          <p:nvPr/>
        </p:nvSpPr>
        <p:spPr>
          <a:xfrm rot="-5400000">
            <a:off x="6047550" y="1339150"/>
            <a:ext cx="136500" cy="12960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p:nvPr/>
        </p:nvSpPr>
        <p:spPr>
          <a:xfrm rot="-5400000">
            <a:off x="7401775" y="1388050"/>
            <a:ext cx="136500" cy="1198200"/>
          </a:xfrm>
          <a:prstGeom prst="leftBrace">
            <a:avLst>
              <a:gd fmla="val 50000" name="adj1"/>
              <a:gd fmla="val 50000" name="adj2"/>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2"/>
          <p:cNvSpPr txBox="1"/>
          <p:nvPr/>
        </p:nvSpPr>
        <p:spPr>
          <a:xfrm>
            <a:off x="1574050" y="2112325"/>
            <a:ext cx="26838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This part is hidden for docker hub</a:t>
            </a:r>
            <a:endParaRPr sz="1200">
              <a:solidFill>
                <a:schemeClr val="lt1"/>
              </a:solidFill>
              <a:latin typeface="Lato"/>
              <a:ea typeface="Lato"/>
              <a:cs typeface="Lato"/>
              <a:sym typeface="Lato"/>
            </a:endParaRPr>
          </a:p>
        </p:txBody>
      </p:sp>
      <p:sp>
        <p:nvSpPr>
          <p:cNvPr id="390" name="Google Shape;390;p32"/>
          <p:cNvSpPr txBox="1"/>
          <p:nvPr/>
        </p:nvSpPr>
        <p:spPr>
          <a:xfrm>
            <a:off x="1574050" y="2481625"/>
            <a:ext cx="26838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This will tell docker where to go (which registry) to </a:t>
            </a:r>
            <a:r>
              <a:rPr lang="en" sz="1200">
                <a:solidFill>
                  <a:schemeClr val="lt1"/>
                </a:solidFill>
                <a:latin typeface="Lato"/>
                <a:ea typeface="Lato"/>
                <a:cs typeface="Lato"/>
                <a:sym typeface="Lato"/>
              </a:rPr>
              <a:t>interact</a:t>
            </a:r>
            <a:r>
              <a:rPr lang="en" sz="1200">
                <a:solidFill>
                  <a:schemeClr val="lt1"/>
                </a:solidFill>
                <a:latin typeface="Lato"/>
                <a:ea typeface="Lato"/>
                <a:cs typeface="Lato"/>
                <a:sym typeface="Lato"/>
              </a:rPr>
              <a:t> with the image</a:t>
            </a:r>
            <a:endParaRPr sz="1200">
              <a:solidFill>
                <a:schemeClr val="lt1"/>
              </a:solidFill>
              <a:latin typeface="Lato"/>
              <a:ea typeface="Lato"/>
              <a:cs typeface="Lato"/>
              <a:sym typeface="Lato"/>
            </a:endParaRPr>
          </a:p>
        </p:txBody>
      </p:sp>
      <p:sp>
        <p:nvSpPr>
          <p:cNvPr id="391" name="Google Shape;391;p32"/>
          <p:cNvSpPr txBox="1"/>
          <p:nvPr/>
        </p:nvSpPr>
        <p:spPr>
          <a:xfrm>
            <a:off x="4455725" y="2112325"/>
            <a:ext cx="814200" cy="369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Optional</a:t>
            </a:r>
            <a:endParaRPr sz="1200">
              <a:solidFill>
                <a:schemeClr val="lt1"/>
              </a:solidFill>
              <a:latin typeface="Lato"/>
              <a:ea typeface="Lato"/>
              <a:cs typeface="Lato"/>
              <a:sym typeface="Lato"/>
            </a:endParaRPr>
          </a:p>
        </p:txBody>
      </p:sp>
      <p:sp>
        <p:nvSpPr>
          <p:cNvPr id="392" name="Google Shape;392;p32"/>
          <p:cNvSpPr txBox="1"/>
          <p:nvPr/>
        </p:nvSpPr>
        <p:spPr>
          <a:xfrm>
            <a:off x="5467800" y="2055400"/>
            <a:ext cx="12960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We could say that this is the application that you want</a:t>
            </a:r>
            <a:endParaRPr sz="1200">
              <a:solidFill>
                <a:schemeClr val="lt1"/>
              </a:solidFill>
              <a:latin typeface="Lato"/>
              <a:ea typeface="Lato"/>
              <a:cs typeface="Lato"/>
              <a:sym typeface="Lato"/>
            </a:endParaRPr>
          </a:p>
        </p:txBody>
      </p:sp>
      <p:sp>
        <p:nvSpPr>
          <p:cNvPr id="393" name="Google Shape;393;p32"/>
          <p:cNvSpPr txBox="1"/>
          <p:nvPr/>
        </p:nvSpPr>
        <p:spPr>
          <a:xfrm>
            <a:off x="6870925" y="2112325"/>
            <a:ext cx="11982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solidFill>
                  <a:schemeClr val="lt1"/>
                </a:solidFill>
                <a:latin typeface="Lato"/>
                <a:ea typeface="Lato"/>
                <a:cs typeface="Lato"/>
                <a:sym typeface="Lato"/>
              </a:rPr>
              <a:t>And this its version</a:t>
            </a:r>
            <a:endParaRPr sz="12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Dockerfile</a:t>
            </a:r>
            <a:endParaRPr/>
          </a:p>
        </p:txBody>
      </p:sp>
      <p:sp>
        <p:nvSpPr>
          <p:cNvPr id="399" name="Google Shape;399;p33"/>
          <p:cNvSpPr txBox="1"/>
          <p:nvPr>
            <p:ph idx="1" type="body"/>
          </p:nvPr>
        </p:nvSpPr>
        <p:spPr>
          <a:xfrm>
            <a:off x="1297500" y="1514250"/>
            <a:ext cx="2011200" cy="206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200">
                <a:solidFill>
                  <a:schemeClr val="accent2"/>
                </a:solidFill>
              </a:rPr>
              <a:t>FROM</a:t>
            </a:r>
            <a:r>
              <a:rPr i="1" lang="en" sz="1200"/>
              <a:t> node:18-alpine</a:t>
            </a:r>
            <a:endParaRPr i="1" sz="1200"/>
          </a:p>
          <a:p>
            <a:pPr indent="0" lvl="0" marL="0" rtl="0" algn="l">
              <a:lnSpc>
                <a:spcPct val="100000"/>
              </a:lnSpc>
              <a:spcBef>
                <a:spcPts val="1200"/>
              </a:spcBef>
              <a:spcAft>
                <a:spcPts val="0"/>
              </a:spcAft>
              <a:buNone/>
            </a:pPr>
            <a:r>
              <a:rPr i="1" lang="en" sz="1200">
                <a:solidFill>
                  <a:schemeClr val="accent2"/>
                </a:solidFill>
              </a:rPr>
              <a:t>WORKDIR</a:t>
            </a:r>
            <a:r>
              <a:rPr i="1" lang="en" sz="1200"/>
              <a:t> /app</a:t>
            </a:r>
            <a:endParaRPr i="1" sz="1200"/>
          </a:p>
          <a:p>
            <a:pPr indent="0" lvl="0" marL="0" rtl="0" algn="l">
              <a:lnSpc>
                <a:spcPct val="100000"/>
              </a:lnSpc>
              <a:spcBef>
                <a:spcPts val="1200"/>
              </a:spcBef>
              <a:spcAft>
                <a:spcPts val="0"/>
              </a:spcAft>
              <a:buNone/>
            </a:pPr>
            <a:r>
              <a:rPr i="1" lang="en" sz="1200">
                <a:solidFill>
                  <a:schemeClr val="accent2"/>
                </a:solidFill>
              </a:rPr>
              <a:t>COPY</a:t>
            </a:r>
            <a:r>
              <a:rPr i="1" lang="en" sz="1200"/>
              <a:t> . .</a:t>
            </a:r>
            <a:endParaRPr i="1" sz="1200"/>
          </a:p>
          <a:p>
            <a:pPr indent="0" lvl="0" marL="0" rtl="0" algn="l">
              <a:lnSpc>
                <a:spcPct val="100000"/>
              </a:lnSpc>
              <a:spcBef>
                <a:spcPts val="1200"/>
              </a:spcBef>
              <a:spcAft>
                <a:spcPts val="0"/>
              </a:spcAft>
              <a:buNone/>
            </a:pPr>
            <a:r>
              <a:rPr i="1" lang="en" sz="1200">
                <a:solidFill>
                  <a:schemeClr val="accent2"/>
                </a:solidFill>
              </a:rPr>
              <a:t>RUN</a:t>
            </a:r>
            <a:r>
              <a:rPr i="1" lang="en" sz="1200"/>
              <a:t> yarn install --production</a:t>
            </a:r>
            <a:endParaRPr i="1" sz="1200"/>
          </a:p>
          <a:p>
            <a:pPr indent="0" lvl="0" marL="0" rtl="0" algn="l">
              <a:lnSpc>
                <a:spcPct val="100000"/>
              </a:lnSpc>
              <a:spcBef>
                <a:spcPts val="1200"/>
              </a:spcBef>
              <a:spcAft>
                <a:spcPts val="0"/>
              </a:spcAft>
              <a:buNone/>
            </a:pPr>
            <a:r>
              <a:rPr i="1" lang="en" sz="1200">
                <a:solidFill>
                  <a:schemeClr val="accent2"/>
                </a:solidFill>
              </a:rPr>
              <a:t>CMD</a:t>
            </a:r>
            <a:r>
              <a:rPr i="1" lang="en" sz="1200"/>
              <a:t> ["</a:t>
            </a:r>
            <a:r>
              <a:rPr i="1" lang="en" sz="1200">
                <a:solidFill>
                  <a:srgbClr val="9900FF"/>
                </a:solidFill>
              </a:rPr>
              <a:t>node</a:t>
            </a:r>
            <a:r>
              <a:rPr i="1" lang="en" sz="1200"/>
              <a:t>", "</a:t>
            </a:r>
            <a:r>
              <a:rPr i="1" lang="en" sz="1200">
                <a:solidFill>
                  <a:srgbClr val="9900FF"/>
                </a:solidFill>
              </a:rPr>
              <a:t>src/index.js</a:t>
            </a:r>
            <a:r>
              <a:rPr i="1" lang="en" sz="1200"/>
              <a:t>"]</a:t>
            </a:r>
            <a:endParaRPr i="1" sz="1200"/>
          </a:p>
          <a:p>
            <a:pPr indent="0" lvl="0" marL="0" rtl="0" algn="l">
              <a:lnSpc>
                <a:spcPct val="100000"/>
              </a:lnSpc>
              <a:spcBef>
                <a:spcPts val="1200"/>
              </a:spcBef>
              <a:spcAft>
                <a:spcPts val="1200"/>
              </a:spcAft>
              <a:buNone/>
            </a:pPr>
            <a:r>
              <a:rPr i="1" lang="en" sz="1200">
                <a:solidFill>
                  <a:schemeClr val="accent2"/>
                </a:solidFill>
              </a:rPr>
              <a:t>EXPOSE</a:t>
            </a:r>
            <a:r>
              <a:rPr i="1" lang="en" sz="1200"/>
              <a:t> 3000</a:t>
            </a:r>
            <a:endParaRPr i="1" sz="1200"/>
          </a:p>
        </p:txBody>
      </p:sp>
      <p:sp>
        <p:nvSpPr>
          <p:cNvPr id="400" name="Google Shape;400;p33"/>
          <p:cNvSpPr txBox="1"/>
          <p:nvPr/>
        </p:nvSpPr>
        <p:spPr>
          <a:xfrm>
            <a:off x="4404500" y="1477700"/>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Base image</a:t>
            </a:r>
            <a:endParaRPr sz="1200">
              <a:solidFill>
                <a:schemeClr val="lt1"/>
              </a:solidFill>
              <a:latin typeface="Lato"/>
              <a:ea typeface="Lato"/>
              <a:cs typeface="Lato"/>
              <a:sym typeface="Lato"/>
            </a:endParaRPr>
          </a:p>
        </p:txBody>
      </p:sp>
      <p:sp>
        <p:nvSpPr>
          <p:cNvPr id="401" name="Google Shape;401;p33"/>
          <p:cNvSpPr txBox="1"/>
          <p:nvPr/>
        </p:nvSpPr>
        <p:spPr>
          <a:xfrm>
            <a:off x="4404500" y="2179500"/>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Copy something from system to container</a:t>
            </a:r>
            <a:endParaRPr sz="1200">
              <a:solidFill>
                <a:schemeClr val="lt1"/>
              </a:solidFill>
              <a:latin typeface="Lato"/>
              <a:ea typeface="Lato"/>
              <a:cs typeface="Lato"/>
              <a:sym typeface="Lato"/>
            </a:endParaRPr>
          </a:p>
        </p:txBody>
      </p:sp>
      <p:sp>
        <p:nvSpPr>
          <p:cNvPr id="402" name="Google Shape;402;p33"/>
          <p:cNvSpPr txBox="1"/>
          <p:nvPr/>
        </p:nvSpPr>
        <p:spPr>
          <a:xfrm>
            <a:off x="4404500" y="2548788"/>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Run any command that available here</a:t>
            </a:r>
            <a:endParaRPr sz="1200">
              <a:solidFill>
                <a:schemeClr val="lt1"/>
              </a:solidFill>
              <a:latin typeface="Lato"/>
              <a:ea typeface="Lato"/>
              <a:cs typeface="Lato"/>
              <a:sym typeface="Lato"/>
            </a:endParaRPr>
          </a:p>
        </p:txBody>
      </p:sp>
      <p:sp>
        <p:nvSpPr>
          <p:cNvPr id="403" name="Google Shape;403;p33"/>
          <p:cNvSpPr txBox="1"/>
          <p:nvPr/>
        </p:nvSpPr>
        <p:spPr>
          <a:xfrm>
            <a:off x="4404500" y="2881300"/>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Default parameters that executed when container runs</a:t>
            </a:r>
            <a:endParaRPr sz="1200">
              <a:solidFill>
                <a:schemeClr val="lt1"/>
              </a:solidFill>
              <a:latin typeface="Lato"/>
              <a:ea typeface="Lato"/>
              <a:cs typeface="Lato"/>
              <a:sym typeface="Lato"/>
            </a:endParaRPr>
          </a:p>
        </p:txBody>
      </p:sp>
      <p:sp>
        <p:nvSpPr>
          <p:cNvPr id="404" name="Google Shape;404;p33"/>
          <p:cNvSpPr txBox="1"/>
          <p:nvPr/>
        </p:nvSpPr>
        <p:spPr>
          <a:xfrm>
            <a:off x="4404500" y="3250600"/>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Just to be remember that this app will use this port</a:t>
            </a:r>
            <a:endParaRPr sz="1200">
              <a:solidFill>
                <a:schemeClr val="lt1"/>
              </a:solidFill>
              <a:latin typeface="Lato"/>
              <a:ea typeface="Lato"/>
              <a:cs typeface="Lato"/>
              <a:sym typeface="Lato"/>
            </a:endParaRPr>
          </a:p>
        </p:txBody>
      </p:sp>
      <p:sp>
        <p:nvSpPr>
          <p:cNvPr id="405" name="Google Shape;405;p33"/>
          <p:cNvSpPr txBox="1"/>
          <p:nvPr/>
        </p:nvSpPr>
        <p:spPr>
          <a:xfrm>
            <a:off x="4404500" y="1846988"/>
            <a:ext cx="402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It’s like you used a permanent “cd” command</a:t>
            </a:r>
            <a:endParaRPr sz="1200">
              <a:solidFill>
                <a:schemeClr val="lt1"/>
              </a:solidFill>
              <a:latin typeface="Lato"/>
              <a:ea typeface="Lato"/>
              <a:cs typeface="Lato"/>
              <a:sym typeface="Lato"/>
            </a:endParaRPr>
          </a:p>
        </p:txBody>
      </p:sp>
      <p:sp>
        <p:nvSpPr>
          <p:cNvPr id="406" name="Google Shape;406;p33"/>
          <p:cNvSpPr/>
          <p:nvPr/>
        </p:nvSpPr>
        <p:spPr>
          <a:xfrm>
            <a:off x="1297500" y="1307850"/>
            <a:ext cx="2088000" cy="31551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33"/>
          <p:cNvCxnSpPr>
            <a:endCxn id="400" idx="1"/>
          </p:cNvCxnSpPr>
          <p:nvPr/>
        </p:nvCxnSpPr>
        <p:spPr>
          <a:xfrm flipH="1" rot="10800000">
            <a:off x="2875700" y="1662350"/>
            <a:ext cx="1528800" cy="57300"/>
          </a:xfrm>
          <a:prstGeom prst="straightConnector1">
            <a:avLst/>
          </a:prstGeom>
          <a:noFill/>
          <a:ln cap="flat" cmpd="sng" w="9525">
            <a:solidFill>
              <a:schemeClr val="dk2"/>
            </a:solidFill>
            <a:prstDash val="dash"/>
            <a:round/>
            <a:headEnd len="med" w="med" type="none"/>
            <a:tailEnd len="med" w="med" type="triangle"/>
          </a:ln>
        </p:spPr>
      </p:cxnSp>
      <p:cxnSp>
        <p:nvCxnSpPr>
          <p:cNvPr id="408" name="Google Shape;408;p33"/>
          <p:cNvCxnSpPr>
            <a:endCxn id="405" idx="1"/>
          </p:cNvCxnSpPr>
          <p:nvPr/>
        </p:nvCxnSpPr>
        <p:spPr>
          <a:xfrm flipH="1" rot="10800000">
            <a:off x="2450000" y="2031638"/>
            <a:ext cx="1954500" cy="16200"/>
          </a:xfrm>
          <a:prstGeom prst="straightConnector1">
            <a:avLst/>
          </a:prstGeom>
          <a:noFill/>
          <a:ln cap="flat" cmpd="sng" w="9525">
            <a:solidFill>
              <a:schemeClr val="dk2"/>
            </a:solidFill>
            <a:prstDash val="dash"/>
            <a:round/>
            <a:headEnd len="med" w="med" type="none"/>
            <a:tailEnd len="med" w="med" type="triangle"/>
          </a:ln>
        </p:spPr>
      </p:cxnSp>
      <p:cxnSp>
        <p:nvCxnSpPr>
          <p:cNvPr id="409" name="Google Shape;409;p33"/>
          <p:cNvCxnSpPr>
            <a:endCxn id="401" idx="1"/>
          </p:cNvCxnSpPr>
          <p:nvPr/>
        </p:nvCxnSpPr>
        <p:spPr>
          <a:xfrm>
            <a:off x="2066000" y="2347950"/>
            <a:ext cx="2338500" cy="16200"/>
          </a:xfrm>
          <a:prstGeom prst="straightConnector1">
            <a:avLst/>
          </a:prstGeom>
          <a:noFill/>
          <a:ln cap="flat" cmpd="sng" w="9525">
            <a:solidFill>
              <a:schemeClr val="dk2"/>
            </a:solidFill>
            <a:prstDash val="dash"/>
            <a:round/>
            <a:headEnd len="med" w="med" type="none"/>
            <a:tailEnd len="med" w="med" type="triangle"/>
          </a:ln>
        </p:spPr>
      </p:cxnSp>
      <p:cxnSp>
        <p:nvCxnSpPr>
          <p:cNvPr id="410" name="Google Shape;410;p33"/>
          <p:cNvCxnSpPr>
            <a:endCxn id="402" idx="1"/>
          </p:cNvCxnSpPr>
          <p:nvPr/>
        </p:nvCxnSpPr>
        <p:spPr>
          <a:xfrm>
            <a:off x="3245900" y="2724738"/>
            <a:ext cx="1158600" cy="8700"/>
          </a:xfrm>
          <a:prstGeom prst="straightConnector1">
            <a:avLst/>
          </a:prstGeom>
          <a:noFill/>
          <a:ln cap="flat" cmpd="sng" w="9525">
            <a:solidFill>
              <a:schemeClr val="dk2"/>
            </a:solidFill>
            <a:prstDash val="dash"/>
            <a:round/>
            <a:headEnd len="med" w="med" type="none"/>
            <a:tailEnd len="med" w="med" type="triangle"/>
          </a:ln>
        </p:spPr>
      </p:cxnSp>
      <p:cxnSp>
        <p:nvCxnSpPr>
          <p:cNvPr id="411" name="Google Shape;411;p33"/>
          <p:cNvCxnSpPr>
            <a:endCxn id="403" idx="1"/>
          </p:cNvCxnSpPr>
          <p:nvPr/>
        </p:nvCxnSpPr>
        <p:spPr>
          <a:xfrm>
            <a:off x="3162200" y="3059950"/>
            <a:ext cx="1242300" cy="6000"/>
          </a:xfrm>
          <a:prstGeom prst="straightConnector1">
            <a:avLst/>
          </a:prstGeom>
          <a:noFill/>
          <a:ln cap="flat" cmpd="sng" w="9525">
            <a:solidFill>
              <a:schemeClr val="dk2"/>
            </a:solidFill>
            <a:prstDash val="dash"/>
            <a:round/>
            <a:headEnd len="med" w="med" type="none"/>
            <a:tailEnd len="med" w="med" type="triangle"/>
          </a:ln>
        </p:spPr>
      </p:cxnSp>
      <p:cxnSp>
        <p:nvCxnSpPr>
          <p:cNvPr id="412" name="Google Shape;412;p33"/>
          <p:cNvCxnSpPr>
            <a:endCxn id="404" idx="1"/>
          </p:cNvCxnSpPr>
          <p:nvPr/>
        </p:nvCxnSpPr>
        <p:spPr>
          <a:xfrm>
            <a:off x="2380100" y="3395050"/>
            <a:ext cx="2024400" cy="40200"/>
          </a:xfrm>
          <a:prstGeom prst="straightConnector1">
            <a:avLst/>
          </a:prstGeom>
          <a:noFill/>
          <a:ln cap="flat" cmpd="sng" w="9525">
            <a:solidFill>
              <a:schemeClr val="dk2"/>
            </a:solidFill>
            <a:prstDash val="dash"/>
            <a:round/>
            <a:headEnd len="med" w="med" type="none"/>
            <a:tailEnd len="med" w="med" type="triangle"/>
          </a:ln>
        </p:spPr>
      </p:cxnSp>
      <p:sp>
        <p:nvSpPr>
          <p:cNvPr id="413" name="Google Shape;413;p33"/>
          <p:cNvSpPr txBox="1"/>
          <p:nvPr/>
        </p:nvSpPr>
        <p:spPr>
          <a:xfrm>
            <a:off x="3741350" y="3827525"/>
            <a:ext cx="450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Each of these steps, creates a layer</a:t>
            </a:r>
            <a:endParaRPr sz="1200">
              <a:solidFill>
                <a:schemeClr val="lt1"/>
              </a:solidFill>
              <a:latin typeface="Lato"/>
              <a:ea typeface="Lato"/>
              <a:cs typeface="Lato"/>
              <a:sym typeface="Lato"/>
            </a:endParaRPr>
          </a:p>
        </p:txBody>
      </p:sp>
      <p:sp>
        <p:nvSpPr>
          <p:cNvPr id="414" name="Google Shape;414;p33"/>
          <p:cNvSpPr txBox="1"/>
          <p:nvPr/>
        </p:nvSpPr>
        <p:spPr>
          <a:xfrm>
            <a:off x="3741350" y="4226800"/>
            <a:ext cx="450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Layers help us to skip </a:t>
            </a:r>
            <a:r>
              <a:rPr lang="en" sz="1200">
                <a:solidFill>
                  <a:srgbClr val="FF0000"/>
                </a:solidFill>
                <a:latin typeface="Lato"/>
                <a:ea typeface="Lato"/>
                <a:cs typeface="Lato"/>
                <a:sym typeface="Lato"/>
              </a:rPr>
              <a:t>any</a:t>
            </a:r>
            <a:r>
              <a:rPr lang="en" sz="1200">
                <a:solidFill>
                  <a:schemeClr val="lt1"/>
                </a:solidFill>
                <a:latin typeface="Lato"/>
                <a:ea typeface="Lato"/>
                <a:cs typeface="Lato"/>
                <a:sym typeface="Lato"/>
              </a:rPr>
              <a:t> step that didn’t change since last time</a:t>
            </a:r>
            <a:endParaRPr sz="1200">
              <a:solidFill>
                <a:schemeClr val="lt1"/>
              </a:solidFill>
              <a:latin typeface="Lato"/>
              <a:ea typeface="Lato"/>
              <a:cs typeface="Lato"/>
              <a:sym typeface="Lato"/>
            </a:endParaRPr>
          </a:p>
        </p:txBody>
      </p:sp>
      <p:sp>
        <p:nvSpPr>
          <p:cNvPr id="415" name="Google Shape;415;p33"/>
          <p:cNvSpPr txBox="1"/>
          <p:nvPr/>
        </p:nvSpPr>
        <p:spPr>
          <a:xfrm>
            <a:off x="3741350" y="4626075"/>
            <a:ext cx="5214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If a layer changes, none of the cached layers remain valid from there forward</a:t>
            </a:r>
            <a:endParaRPr sz="1200">
              <a:solidFill>
                <a:schemeClr val="lt1"/>
              </a:solidFill>
              <a:latin typeface="Lato"/>
              <a:ea typeface="Lato"/>
              <a:cs typeface="Lato"/>
              <a:sym typeface="Lato"/>
            </a:endParaRPr>
          </a:p>
        </p:txBody>
      </p:sp>
      <p:pic>
        <p:nvPicPr>
          <p:cNvPr id="416" name="Google Shape;416;p33"/>
          <p:cNvPicPr preferRelativeResize="0"/>
          <p:nvPr/>
        </p:nvPicPr>
        <p:blipFill rotWithShape="1">
          <a:blip r:embed="rId3">
            <a:alphaModFix/>
          </a:blip>
          <a:srcRect b="27309" l="5856" r="5135" t="5934"/>
          <a:stretch/>
        </p:blipFill>
        <p:spPr>
          <a:xfrm>
            <a:off x="856097" y="496500"/>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Dockerfile: Another example</a:t>
            </a:r>
            <a:endParaRPr/>
          </a:p>
        </p:txBody>
      </p:sp>
      <p:sp>
        <p:nvSpPr>
          <p:cNvPr id="422" name="Google Shape;422;p34"/>
          <p:cNvSpPr txBox="1"/>
          <p:nvPr/>
        </p:nvSpPr>
        <p:spPr>
          <a:xfrm>
            <a:off x="1014388" y="1521200"/>
            <a:ext cx="3322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accent2"/>
                </a:solidFill>
              </a:rPr>
              <a:t>FROM</a:t>
            </a:r>
            <a:r>
              <a:rPr i="1" lang="en" sz="1000">
                <a:solidFill>
                  <a:schemeClr val="lt1"/>
                </a:solidFill>
              </a:rPr>
              <a:t> nexus.DOMAIN:PORT/dockerhub/alpine:3.18.0</a:t>
            </a:r>
            <a:endParaRPr i="1" sz="1000">
              <a:solidFill>
                <a:schemeClr val="lt1"/>
              </a:solidFill>
            </a:endParaRPr>
          </a:p>
          <a:p>
            <a:pPr indent="0" lvl="0" marL="0" rtl="0" algn="l">
              <a:spcBef>
                <a:spcPts val="0"/>
              </a:spcBef>
              <a:spcAft>
                <a:spcPts val="0"/>
              </a:spcAft>
              <a:buNone/>
            </a:pPr>
            <a:r>
              <a:rPr i="1" lang="en" sz="1000">
                <a:solidFill>
                  <a:schemeClr val="accent2"/>
                </a:solidFill>
              </a:rPr>
              <a:t>ENV</a:t>
            </a:r>
            <a:r>
              <a:rPr i="1" lang="en" sz="1000">
                <a:solidFill>
                  <a:schemeClr val="lt1"/>
                </a:solidFill>
              </a:rPr>
              <a:t> TZ="Asia/Tehran"</a:t>
            </a:r>
            <a:endParaRPr i="1" sz="1000">
              <a:solidFill>
                <a:schemeClr val="lt1"/>
              </a:solidFill>
            </a:endParaRPr>
          </a:p>
          <a:p>
            <a:pPr indent="0" lvl="0" marL="0" rtl="0" algn="l">
              <a:spcBef>
                <a:spcPts val="0"/>
              </a:spcBef>
              <a:spcAft>
                <a:spcPts val="0"/>
              </a:spcAft>
              <a:buNone/>
            </a:pPr>
            <a:r>
              <a:rPr i="1" lang="en" sz="1000">
                <a:solidFill>
                  <a:schemeClr val="accent2"/>
                </a:solidFill>
              </a:rPr>
              <a:t>RUN</a:t>
            </a:r>
            <a:r>
              <a:rPr i="1" lang="en" sz="1000">
                <a:solidFill>
                  <a:schemeClr val="lt1"/>
                </a:solidFill>
              </a:rPr>
              <a:t> apk update --no-cache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apk add --no-cache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python3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py3-pip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rm -rf /var/cache/*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rm -rf /root/.cache/*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pip3 install --no-cache-dir --upgrade pip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ln -snf /usr/share/zoneinfo/</a:t>
            </a:r>
            <a:r>
              <a:rPr i="1" lang="en" sz="1000">
                <a:solidFill>
                  <a:srgbClr val="00FFFF"/>
                </a:solidFill>
              </a:rPr>
              <a:t>$TZ</a:t>
            </a:r>
            <a:r>
              <a:rPr i="1" lang="en" sz="1000">
                <a:solidFill>
                  <a:schemeClr val="lt1"/>
                </a:solidFill>
              </a:rPr>
              <a:t> /etc/localtime </a:t>
            </a:r>
            <a:r>
              <a:rPr i="1" lang="en" sz="1000">
                <a:solidFill>
                  <a:schemeClr val="accent2"/>
                </a:solidFill>
              </a:rPr>
              <a:t>\</a:t>
            </a:r>
            <a:endParaRPr i="1" sz="1000">
              <a:solidFill>
                <a:schemeClr val="accent2"/>
              </a:solidFill>
            </a:endParaRPr>
          </a:p>
          <a:p>
            <a:pPr indent="0" lvl="0" marL="0" rtl="0" algn="l">
              <a:spcBef>
                <a:spcPts val="0"/>
              </a:spcBef>
              <a:spcAft>
                <a:spcPts val="0"/>
              </a:spcAft>
              <a:buNone/>
            </a:pPr>
            <a:r>
              <a:rPr i="1" lang="en" sz="1000">
                <a:solidFill>
                  <a:schemeClr val="lt1"/>
                </a:solidFill>
              </a:rPr>
              <a:t>  &amp;&amp; echo </a:t>
            </a:r>
            <a:r>
              <a:rPr i="1" lang="en" sz="1000">
                <a:solidFill>
                  <a:srgbClr val="00FFFF"/>
                </a:solidFill>
              </a:rPr>
              <a:t>$TZ</a:t>
            </a:r>
            <a:r>
              <a:rPr i="1" lang="en" sz="1000">
                <a:solidFill>
                  <a:schemeClr val="lt1"/>
                </a:solidFill>
              </a:rPr>
              <a:t> &gt; /etc/timezone</a:t>
            </a:r>
            <a:endParaRPr i="1" sz="1000">
              <a:solidFill>
                <a:schemeClr val="lt1"/>
              </a:solidFill>
            </a:endParaRPr>
          </a:p>
          <a:p>
            <a:pPr indent="0" lvl="0" marL="0" rtl="0" algn="l">
              <a:spcBef>
                <a:spcPts val="0"/>
              </a:spcBef>
              <a:spcAft>
                <a:spcPts val="0"/>
              </a:spcAft>
              <a:buNone/>
            </a:pPr>
            <a:r>
              <a:rPr i="1" lang="en" sz="1000">
                <a:solidFill>
                  <a:schemeClr val="accent2"/>
                </a:solidFill>
              </a:rPr>
              <a:t>COPY</a:t>
            </a:r>
            <a:r>
              <a:rPr i="1" lang="en" sz="1000">
                <a:solidFill>
                  <a:schemeClr val="lt1"/>
                </a:solidFill>
              </a:rPr>
              <a:t> ["</a:t>
            </a:r>
            <a:r>
              <a:rPr i="1" lang="en" sz="1000">
                <a:solidFill>
                  <a:srgbClr val="9900FF"/>
                </a:solidFill>
              </a:rPr>
              <a:t>requirements.txt</a:t>
            </a:r>
            <a:r>
              <a:rPr i="1" lang="en" sz="1000">
                <a:solidFill>
                  <a:schemeClr val="lt1"/>
                </a:solidFill>
              </a:rPr>
              <a:t>", "</a:t>
            </a:r>
            <a:r>
              <a:rPr i="1" lang="en" sz="1000">
                <a:solidFill>
                  <a:srgbClr val="9900FF"/>
                </a:solidFill>
              </a:rPr>
              <a:t>some-python.py</a:t>
            </a:r>
            <a:r>
              <a:rPr i="1" lang="en" sz="1000">
                <a:solidFill>
                  <a:schemeClr val="lt1"/>
                </a:solidFill>
              </a:rPr>
              <a:t>", "</a:t>
            </a:r>
            <a:r>
              <a:rPr i="1" lang="en" sz="1000">
                <a:solidFill>
                  <a:srgbClr val="9900FF"/>
                </a:solidFill>
              </a:rPr>
              <a:t>/</a:t>
            </a:r>
            <a:r>
              <a:rPr i="1" lang="en" sz="1000">
                <a:solidFill>
                  <a:schemeClr val="lt1"/>
                </a:solidFill>
              </a:rPr>
              <a:t>"]</a:t>
            </a:r>
            <a:endParaRPr i="1" sz="1000">
              <a:solidFill>
                <a:schemeClr val="lt1"/>
              </a:solidFill>
            </a:endParaRPr>
          </a:p>
          <a:p>
            <a:pPr indent="0" lvl="0" marL="0" rtl="0" algn="l">
              <a:spcBef>
                <a:spcPts val="0"/>
              </a:spcBef>
              <a:spcAft>
                <a:spcPts val="0"/>
              </a:spcAft>
              <a:buNone/>
            </a:pPr>
            <a:r>
              <a:rPr i="1" lang="en" sz="1000">
                <a:solidFill>
                  <a:schemeClr val="accent2"/>
                </a:solidFill>
              </a:rPr>
              <a:t>WORKDIR</a:t>
            </a:r>
            <a:r>
              <a:rPr i="1" lang="en" sz="1000">
                <a:solidFill>
                  <a:schemeClr val="lt1"/>
                </a:solidFill>
              </a:rPr>
              <a:t> </a:t>
            </a:r>
            <a:r>
              <a:rPr i="1" lang="en" sz="1000">
                <a:solidFill>
                  <a:srgbClr val="9900FF"/>
                </a:solidFill>
              </a:rPr>
              <a:t>"/"</a:t>
            </a:r>
            <a:endParaRPr i="1" sz="1000">
              <a:solidFill>
                <a:srgbClr val="9900FF"/>
              </a:solidFill>
            </a:endParaRPr>
          </a:p>
          <a:p>
            <a:pPr indent="0" lvl="0" marL="0" rtl="0" algn="l">
              <a:spcBef>
                <a:spcPts val="0"/>
              </a:spcBef>
              <a:spcAft>
                <a:spcPts val="0"/>
              </a:spcAft>
              <a:buNone/>
            </a:pPr>
            <a:r>
              <a:rPr i="1" lang="en" sz="1000">
                <a:solidFill>
                  <a:schemeClr val="accent2"/>
                </a:solidFill>
              </a:rPr>
              <a:t>RUN</a:t>
            </a:r>
            <a:r>
              <a:rPr i="1" lang="en" sz="1000">
                <a:solidFill>
                  <a:schemeClr val="lt1"/>
                </a:solidFill>
              </a:rPr>
              <a:t> pip3 install -r requirements.txt</a:t>
            </a:r>
            <a:endParaRPr i="1" sz="1000">
              <a:solidFill>
                <a:schemeClr val="lt1"/>
              </a:solidFill>
            </a:endParaRPr>
          </a:p>
          <a:p>
            <a:pPr indent="0" lvl="0" marL="0" rtl="0" algn="l">
              <a:spcBef>
                <a:spcPts val="0"/>
              </a:spcBef>
              <a:spcAft>
                <a:spcPts val="0"/>
              </a:spcAft>
              <a:buNone/>
            </a:pPr>
            <a:r>
              <a:rPr i="1" lang="en" sz="1000">
                <a:solidFill>
                  <a:schemeClr val="accent2"/>
                </a:solidFill>
              </a:rPr>
              <a:t>ENTRYPOINT</a:t>
            </a:r>
            <a:r>
              <a:rPr i="1" lang="en" sz="1000">
                <a:solidFill>
                  <a:schemeClr val="lt1"/>
                </a:solidFill>
              </a:rPr>
              <a:t> python3 some-python.py</a:t>
            </a:r>
            <a:endParaRPr i="1" sz="1000">
              <a:solidFill>
                <a:schemeClr val="lt1"/>
              </a:solidFill>
            </a:endParaRPr>
          </a:p>
        </p:txBody>
      </p:sp>
      <p:sp>
        <p:nvSpPr>
          <p:cNvPr id="423" name="Google Shape;423;p34"/>
          <p:cNvSpPr txBox="1"/>
          <p:nvPr/>
        </p:nvSpPr>
        <p:spPr>
          <a:xfrm>
            <a:off x="4618988" y="1968425"/>
            <a:ext cx="4041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lang="en" u="sng">
                <a:solidFill>
                  <a:schemeClr val="hlink"/>
                </a:solidFill>
                <a:hlinkClick r:id="rId3"/>
              </a:rPr>
              <a:t>Dockerfile reference</a:t>
            </a:r>
            <a:r>
              <a:rPr lang="en">
                <a:solidFill>
                  <a:schemeClr val="lt1"/>
                </a:solidFill>
              </a:rPr>
              <a:t> if you want to learn them all</a:t>
            </a:r>
            <a:endParaRPr>
              <a:solidFill>
                <a:schemeClr val="lt1"/>
              </a:solidFill>
            </a:endParaRPr>
          </a:p>
        </p:txBody>
      </p:sp>
      <p:sp>
        <p:nvSpPr>
          <p:cNvPr id="424" name="Google Shape;424;p34"/>
          <p:cNvSpPr txBox="1"/>
          <p:nvPr/>
        </p:nvSpPr>
        <p:spPr>
          <a:xfrm>
            <a:off x="4618988" y="3029200"/>
            <a:ext cx="4041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Lato"/>
                <a:ea typeface="Lato"/>
                <a:cs typeface="Lato"/>
                <a:sym typeface="Lato"/>
              </a:rPr>
              <a:t>ENTRYPOINT vs CMD</a:t>
            </a:r>
            <a:endParaRPr>
              <a:solidFill>
                <a:srgbClr val="FF0000"/>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Both default parameters for runtime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CMD allow you to override it while running container</a:t>
            </a:r>
            <a:endParaRPr>
              <a:solidFill>
                <a:schemeClr val="lt1"/>
              </a:solidFill>
              <a:latin typeface="Lato"/>
              <a:ea typeface="Lato"/>
              <a:cs typeface="Lato"/>
              <a:sym typeface="Lato"/>
            </a:endParaRPr>
          </a:p>
        </p:txBody>
      </p:sp>
      <p:sp>
        <p:nvSpPr>
          <p:cNvPr id="425" name="Google Shape;425;p34"/>
          <p:cNvSpPr/>
          <p:nvPr/>
        </p:nvSpPr>
        <p:spPr>
          <a:xfrm>
            <a:off x="973313" y="1307850"/>
            <a:ext cx="3455100" cy="3155100"/>
          </a:xfrm>
          <a:prstGeom prst="roundRect">
            <a:avLst>
              <a:gd fmla="val 16667" name="adj"/>
            </a:avLst>
          </a:pr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6" name="Google Shape;426;p34"/>
          <p:cNvPicPr preferRelativeResize="0"/>
          <p:nvPr/>
        </p:nvPicPr>
        <p:blipFill rotWithShape="1">
          <a:blip r:embed="rId4">
            <a:alphaModFix/>
          </a:blip>
          <a:srcRect b="27309" l="5856" r="5135" t="5934"/>
          <a:stretch/>
        </p:blipFill>
        <p:spPr>
          <a:xfrm>
            <a:off x="468397" y="1637375"/>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cli</a:t>
            </a:r>
            <a:endParaRPr/>
          </a:p>
        </p:txBody>
      </p:sp>
      <p:sp>
        <p:nvSpPr>
          <p:cNvPr id="432" name="Google Shape;432;p35"/>
          <p:cNvSpPr txBox="1"/>
          <p:nvPr>
            <p:ph idx="1" type="body"/>
          </p:nvPr>
        </p:nvSpPr>
        <p:spPr>
          <a:xfrm>
            <a:off x="1297500" y="1307850"/>
            <a:ext cx="7038900" cy="3683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i="1" lang="en"/>
              <a:t>docker </a:t>
            </a:r>
            <a:r>
              <a:rPr i="1" lang="en">
                <a:solidFill>
                  <a:schemeClr val="accent6"/>
                </a:solidFill>
              </a:rPr>
              <a:t>login</a:t>
            </a:r>
            <a:r>
              <a:rPr i="1" lang="en"/>
              <a:t> -u USERNAME --password-stdin ADDRESS_OF_REGISTRY</a:t>
            </a:r>
            <a:endParaRPr i="1"/>
          </a:p>
          <a:p>
            <a:pPr indent="-304958" lvl="0" marL="457200" rtl="0" algn="l">
              <a:spcBef>
                <a:spcPts val="0"/>
              </a:spcBef>
              <a:spcAft>
                <a:spcPts val="0"/>
              </a:spcAft>
              <a:buSzPct val="100000"/>
              <a:buChar char="●"/>
            </a:pPr>
            <a:r>
              <a:rPr i="1" lang="en"/>
              <a:t>docker</a:t>
            </a:r>
            <a:r>
              <a:rPr i="1" lang="en"/>
              <a:t> </a:t>
            </a:r>
            <a:r>
              <a:rPr i="1" lang="en">
                <a:solidFill>
                  <a:schemeClr val="accent6"/>
                </a:solidFill>
              </a:rPr>
              <a:t>build</a:t>
            </a:r>
            <a:r>
              <a:rPr i="1" lang="en"/>
              <a:t> &lt;SOME_OPTION&gt; -t IMAGE_COMPLETE_ADDRESS DIR_OF_DOCKERFILE</a:t>
            </a:r>
            <a:endParaRPr i="1"/>
          </a:p>
          <a:p>
            <a:pPr indent="-304958" lvl="0" marL="457200" rtl="0" algn="l">
              <a:spcBef>
                <a:spcPts val="0"/>
              </a:spcBef>
              <a:spcAft>
                <a:spcPts val="0"/>
              </a:spcAft>
              <a:buSzPct val="100000"/>
              <a:buChar char="●"/>
            </a:pPr>
            <a:r>
              <a:rPr i="1" lang="en"/>
              <a:t>docker </a:t>
            </a:r>
            <a:r>
              <a:rPr i="1" lang="en">
                <a:solidFill>
                  <a:schemeClr val="accent6"/>
                </a:solidFill>
              </a:rPr>
              <a:t>pull</a:t>
            </a:r>
            <a:r>
              <a:rPr i="1" lang="en"/>
              <a:t> </a:t>
            </a:r>
            <a:r>
              <a:rPr i="1" lang="en"/>
              <a:t>IMAGE_COMPLETE_ADDRESS</a:t>
            </a:r>
            <a:endParaRPr i="1"/>
          </a:p>
          <a:p>
            <a:pPr indent="-304958" lvl="0" marL="457200" rtl="0" algn="l">
              <a:spcBef>
                <a:spcPts val="0"/>
              </a:spcBef>
              <a:spcAft>
                <a:spcPts val="0"/>
              </a:spcAft>
              <a:buSzPct val="100000"/>
              <a:buChar char="●"/>
            </a:pPr>
            <a:r>
              <a:rPr i="1" lang="en"/>
              <a:t>docker </a:t>
            </a:r>
            <a:r>
              <a:rPr i="1" lang="en">
                <a:solidFill>
                  <a:schemeClr val="accent6"/>
                </a:solidFill>
              </a:rPr>
              <a:t>push</a:t>
            </a:r>
            <a:r>
              <a:rPr i="1" lang="en"/>
              <a:t> IMAGE_COMPLETE_ADDRESS</a:t>
            </a:r>
            <a:endParaRPr i="1"/>
          </a:p>
          <a:p>
            <a:pPr indent="-304958" lvl="0" marL="457200" rtl="0" algn="l">
              <a:spcBef>
                <a:spcPts val="0"/>
              </a:spcBef>
              <a:spcAft>
                <a:spcPts val="0"/>
              </a:spcAft>
              <a:buSzPct val="100000"/>
              <a:buChar char="●"/>
            </a:pPr>
            <a:r>
              <a:rPr i="1" lang="en"/>
              <a:t>docker </a:t>
            </a:r>
            <a:r>
              <a:rPr i="1" lang="en">
                <a:solidFill>
                  <a:schemeClr val="accent6"/>
                </a:solidFill>
              </a:rPr>
              <a:t>tag</a:t>
            </a:r>
            <a:r>
              <a:rPr i="1" lang="en"/>
              <a:t> ORIGINAL_IMAGE_COMPLETE_ADDRESS DESIRE_IMAGE_COMPLETE_ADDRESS</a:t>
            </a:r>
            <a:endParaRPr i="1"/>
          </a:p>
          <a:p>
            <a:pPr indent="-304958" lvl="0" marL="457200" rtl="0" algn="l">
              <a:spcBef>
                <a:spcPts val="0"/>
              </a:spcBef>
              <a:spcAft>
                <a:spcPts val="0"/>
              </a:spcAft>
              <a:buSzPct val="100000"/>
              <a:buChar char="●"/>
            </a:pPr>
            <a:r>
              <a:rPr i="1" lang="en"/>
              <a:t>docker </a:t>
            </a:r>
            <a:r>
              <a:rPr i="1" lang="en">
                <a:solidFill>
                  <a:schemeClr val="accent6"/>
                </a:solidFill>
              </a:rPr>
              <a:t>run</a:t>
            </a:r>
            <a:r>
              <a:rPr i="1" lang="en"/>
              <a:t> -p HOST:CONTAINER -e SOME_ENV SOME_IMAGE SOME_CMD_IF_WANTED</a:t>
            </a:r>
            <a:endParaRPr i="1"/>
          </a:p>
          <a:p>
            <a:pPr indent="-304958" lvl="0" marL="457200" rtl="0" algn="l">
              <a:spcBef>
                <a:spcPts val="0"/>
              </a:spcBef>
              <a:spcAft>
                <a:spcPts val="0"/>
              </a:spcAft>
              <a:buSzPct val="100000"/>
              <a:buChar char="●"/>
            </a:pPr>
            <a:r>
              <a:rPr i="1" lang="en"/>
              <a:t>docker </a:t>
            </a:r>
            <a:r>
              <a:rPr i="1" lang="en">
                <a:solidFill>
                  <a:schemeClr val="accent6"/>
                </a:solidFill>
              </a:rPr>
              <a:t>ps</a:t>
            </a:r>
            <a:endParaRPr i="1"/>
          </a:p>
          <a:p>
            <a:pPr indent="-304958" lvl="0" marL="457200" rtl="0" algn="l">
              <a:spcBef>
                <a:spcPts val="0"/>
              </a:spcBef>
              <a:spcAft>
                <a:spcPts val="0"/>
              </a:spcAft>
              <a:buSzPct val="100000"/>
              <a:buChar char="●"/>
            </a:pPr>
            <a:r>
              <a:rPr i="1" lang="en"/>
              <a:t>docker </a:t>
            </a:r>
            <a:r>
              <a:rPr i="1" lang="en">
                <a:solidFill>
                  <a:schemeClr val="accent6"/>
                </a:solidFill>
              </a:rPr>
              <a:t>logs</a:t>
            </a:r>
            <a:r>
              <a:rPr i="1" lang="en"/>
              <a:t> SOME_OPTIONS (like -f or --tail 100)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exec</a:t>
            </a:r>
            <a:r>
              <a:rPr i="1" lang="en"/>
              <a:t> -it CONTAINER_NAME_OR_ID COMMAND_TO_EXECUTE</a:t>
            </a:r>
            <a:endParaRPr i="1"/>
          </a:p>
          <a:p>
            <a:pPr indent="-304958" lvl="0" marL="457200" rtl="0" algn="l">
              <a:spcBef>
                <a:spcPts val="0"/>
              </a:spcBef>
              <a:spcAft>
                <a:spcPts val="0"/>
              </a:spcAft>
              <a:buSzPct val="100000"/>
              <a:buChar char="●"/>
            </a:pPr>
            <a:r>
              <a:rPr i="1" lang="en"/>
              <a:t>docker </a:t>
            </a:r>
            <a:r>
              <a:rPr i="1" lang="en">
                <a:solidFill>
                  <a:schemeClr val="accent6"/>
                </a:solidFill>
              </a:rPr>
              <a:t>rm</a:t>
            </a:r>
            <a:r>
              <a:rPr i="1" lang="en"/>
              <a:t>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rmi</a:t>
            </a:r>
            <a:r>
              <a:rPr i="1" lang="en"/>
              <a:t> IMAGE_COMPLETE_ADDRESS</a:t>
            </a:r>
            <a:endParaRPr i="1"/>
          </a:p>
          <a:p>
            <a:pPr indent="-304958" lvl="0" marL="457200" rtl="0" algn="l">
              <a:spcBef>
                <a:spcPts val="0"/>
              </a:spcBef>
              <a:spcAft>
                <a:spcPts val="0"/>
              </a:spcAft>
              <a:buSzPct val="100000"/>
              <a:buChar char="●"/>
            </a:pPr>
            <a:r>
              <a:rPr i="1" lang="en"/>
              <a:t>docker </a:t>
            </a:r>
            <a:r>
              <a:rPr i="1" lang="en">
                <a:solidFill>
                  <a:schemeClr val="accent6"/>
                </a:solidFill>
              </a:rPr>
              <a:t>stop</a:t>
            </a:r>
            <a:r>
              <a:rPr i="1" lang="en"/>
              <a:t>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kill</a:t>
            </a:r>
            <a:r>
              <a:rPr i="1" lang="en"/>
              <a:t>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restart</a:t>
            </a:r>
            <a:r>
              <a:rPr i="1" lang="en"/>
              <a:t> CONTAINER_NAME_OR_ID</a:t>
            </a:r>
            <a:endParaRPr i="1"/>
          </a:p>
          <a:p>
            <a:pPr indent="-304958" lvl="0" marL="457200" rtl="0" algn="l">
              <a:spcBef>
                <a:spcPts val="0"/>
              </a:spcBef>
              <a:spcAft>
                <a:spcPts val="0"/>
              </a:spcAft>
              <a:buSzPct val="100000"/>
              <a:buChar char="●"/>
            </a:pPr>
            <a:r>
              <a:rPr i="1" lang="en"/>
              <a:t>docker </a:t>
            </a:r>
            <a:r>
              <a:rPr i="1" lang="en">
                <a:solidFill>
                  <a:schemeClr val="accent6"/>
                </a:solidFill>
              </a:rPr>
              <a:t>cp</a:t>
            </a:r>
            <a:r>
              <a:rPr i="1" lang="en"/>
              <a:t> SRC DST (one of them is a container → CONTAINER_NAME_OR_ID:/PATH)</a:t>
            </a:r>
            <a:endParaRPr i="1"/>
          </a:p>
          <a:p>
            <a:pPr indent="-304958" lvl="0" marL="457200" rtl="0" algn="l">
              <a:spcBef>
                <a:spcPts val="0"/>
              </a:spcBef>
              <a:spcAft>
                <a:spcPts val="0"/>
              </a:spcAft>
              <a:buSzPct val="100000"/>
              <a:buChar char="●"/>
            </a:pPr>
            <a:r>
              <a:rPr i="1" lang="en"/>
              <a:t>docker </a:t>
            </a:r>
            <a:r>
              <a:rPr i="1" lang="en">
                <a:solidFill>
                  <a:schemeClr val="accent6"/>
                </a:solidFill>
              </a:rPr>
              <a:t>image</a:t>
            </a:r>
            <a:r>
              <a:rPr i="1" lang="en"/>
              <a:t> SOME_COMMANDS (like ls)</a:t>
            </a:r>
            <a:endParaRPr i="1"/>
          </a:p>
          <a:p>
            <a:pPr indent="-304958" lvl="0" marL="457200" rtl="0" algn="l">
              <a:spcBef>
                <a:spcPts val="0"/>
              </a:spcBef>
              <a:spcAft>
                <a:spcPts val="0"/>
              </a:spcAft>
              <a:buSzPct val="100000"/>
              <a:buChar char="●"/>
            </a:pPr>
            <a:r>
              <a:rPr i="1" lang="en"/>
              <a:t>docker </a:t>
            </a:r>
            <a:r>
              <a:rPr i="1" lang="en">
                <a:solidFill>
                  <a:schemeClr val="accent6"/>
                </a:solidFill>
              </a:rPr>
              <a:t>network</a:t>
            </a:r>
            <a:r>
              <a:rPr i="1" lang="en"/>
              <a:t> SOME_COMMANDS (like ls)</a:t>
            </a:r>
            <a:endParaRPr i="1"/>
          </a:p>
          <a:p>
            <a:pPr indent="-304958" lvl="0" marL="457200" rtl="0" algn="l">
              <a:spcBef>
                <a:spcPts val="0"/>
              </a:spcBef>
              <a:spcAft>
                <a:spcPts val="0"/>
              </a:spcAft>
              <a:buSzPct val="100000"/>
              <a:buChar char="●"/>
            </a:pPr>
            <a:r>
              <a:rPr i="1" lang="en"/>
              <a:t>docker </a:t>
            </a:r>
            <a:r>
              <a:rPr i="1" lang="en">
                <a:solidFill>
                  <a:schemeClr val="accent6"/>
                </a:solidFill>
              </a:rPr>
              <a:t>volume</a:t>
            </a:r>
            <a:r>
              <a:rPr i="1" lang="en"/>
              <a:t> SOME_COMMANDS (like ls)</a:t>
            </a:r>
            <a:endParaRPr i="1"/>
          </a:p>
          <a:p>
            <a:pPr indent="-304958" lvl="0" marL="457200" rtl="0" algn="l">
              <a:spcBef>
                <a:spcPts val="0"/>
              </a:spcBef>
              <a:spcAft>
                <a:spcPts val="0"/>
              </a:spcAft>
              <a:buSzPct val="100000"/>
              <a:buChar char="●"/>
            </a:pPr>
            <a:r>
              <a:rPr i="1" lang="en"/>
              <a:t>docker </a:t>
            </a:r>
            <a:r>
              <a:rPr i="1" lang="en">
                <a:solidFill>
                  <a:schemeClr val="accent6"/>
                </a:solidFill>
              </a:rPr>
              <a:t>compose</a:t>
            </a:r>
            <a:r>
              <a:rPr i="1" lang="en"/>
              <a:t> </a:t>
            </a:r>
            <a:r>
              <a:rPr i="1" lang="en">
                <a:solidFill>
                  <a:srgbClr val="FF0000"/>
                </a:solidFill>
              </a:rPr>
              <a:t>… → We will talk about this later</a:t>
            </a:r>
            <a:endParaRPr i="1">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compose</a:t>
            </a:r>
            <a:endParaRPr/>
          </a:p>
        </p:txBody>
      </p:sp>
      <p:sp>
        <p:nvSpPr>
          <p:cNvPr id="438" name="Google Shape;438;p36"/>
          <p:cNvSpPr txBox="1"/>
          <p:nvPr>
            <p:ph idx="1" type="body"/>
          </p:nvPr>
        </p:nvSpPr>
        <p:spPr>
          <a:xfrm>
            <a:off x="1297500" y="1567550"/>
            <a:ext cx="7038900" cy="845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We saw that we can run containers with command “</a:t>
            </a:r>
            <a:r>
              <a:rPr i="1" lang="en"/>
              <a:t>docker run …</a:t>
            </a:r>
            <a:r>
              <a:rPr lang="en"/>
              <a:t>”</a:t>
            </a:r>
            <a:endParaRPr/>
          </a:p>
          <a:p>
            <a:pPr indent="-311150" lvl="0" marL="457200" rtl="0" algn="l">
              <a:spcBef>
                <a:spcPts val="0"/>
              </a:spcBef>
              <a:spcAft>
                <a:spcPts val="0"/>
              </a:spcAft>
              <a:buSzPts val="1300"/>
              <a:buChar char="●"/>
            </a:pPr>
            <a:r>
              <a:rPr lang="en"/>
              <a:t>But this is not permanent and we will forget what we did executed</a:t>
            </a:r>
            <a:endParaRPr/>
          </a:p>
          <a:p>
            <a:pPr indent="-311150" lvl="0" marL="457200" rtl="0" algn="l">
              <a:spcBef>
                <a:spcPts val="0"/>
              </a:spcBef>
              <a:spcAft>
                <a:spcPts val="0"/>
              </a:spcAft>
              <a:buSzPts val="1300"/>
              <a:buChar char="●"/>
            </a:pPr>
            <a:r>
              <a:rPr lang="en"/>
              <a:t>We can use “</a:t>
            </a:r>
            <a:r>
              <a:rPr i="1" lang="en"/>
              <a:t>docker compose</a:t>
            </a:r>
            <a:r>
              <a:rPr lang="en"/>
              <a:t>” to do the same as fix above issue</a:t>
            </a:r>
            <a:endParaRPr/>
          </a:p>
        </p:txBody>
      </p:sp>
      <p:sp>
        <p:nvSpPr>
          <p:cNvPr id="439" name="Google Shape;439;p36"/>
          <p:cNvSpPr txBox="1"/>
          <p:nvPr>
            <p:ph idx="1" type="body"/>
          </p:nvPr>
        </p:nvSpPr>
        <p:spPr>
          <a:xfrm>
            <a:off x="1297500" y="2412650"/>
            <a:ext cx="7038900" cy="3849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a:t>Consider this </a:t>
            </a:r>
            <a:r>
              <a:rPr lang="en"/>
              <a:t>“</a:t>
            </a:r>
            <a:r>
              <a:rPr i="1" lang="en"/>
              <a:t>docker run</a:t>
            </a:r>
            <a:r>
              <a:rPr lang="en"/>
              <a:t>” command:</a:t>
            </a:r>
            <a:endParaRPr i="1" sz="1000"/>
          </a:p>
        </p:txBody>
      </p:sp>
      <p:sp>
        <p:nvSpPr>
          <p:cNvPr id="440" name="Google Shape;440;p36"/>
          <p:cNvSpPr txBox="1"/>
          <p:nvPr/>
        </p:nvSpPr>
        <p:spPr>
          <a:xfrm>
            <a:off x="642150" y="2797550"/>
            <a:ext cx="78597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 sz="900">
                <a:solidFill>
                  <a:schemeClr val="lt1"/>
                </a:solidFill>
                <a:latin typeface="Lato"/>
                <a:ea typeface="Lato"/>
                <a:cs typeface="Lato"/>
                <a:sym typeface="Lato"/>
              </a:rPr>
              <a:t>docker run </a:t>
            </a:r>
            <a:r>
              <a:rPr i="1" lang="en" sz="900">
                <a:solidFill>
                  <a:schemeClr val="accent6"/>
                </a:solidFill>
                <a:latin typeface="Lato"/>
                <a:ea typeface="Lato"/>
                <a:cs typeface="Lato"/>
                <a:sym typeface="Lato"/>
              </a:rPr>
              <a:t>-p</a:t>
            </a:r>
            <a:r>
              <a:rPr i="1" lang="en" sz="900">
                <a:solidFill>
                  <a:schemeClr val="lt1"/>
                </a:solidFill>
                <a:latin typeface="Lato"/>
                <a:ea typeface="Lato"/>
                <a:cs typeface="Lato"/>
                <a:sym typeface="Lato"/>
              </a:rPr>
              <a:t> 8080:8080 </a:t>
            </a:r>
            <a:r>
              <a:rPr i="1" lang="en" sz="900">
                <a:solidFill>
                  <a:schemeClr val="accent6"/>
                </a:solidFill>
                <a:latin typeface="Lato"/>
                <a:ea typeface="Lato"/>
                <a:cs typeface="Lato"/>
                <a:sym typeface="Lato"/>
              </a:rPr>
              <a:t>-e </a:t>
            </a:r>
            <a:r>
              <a:rPr i="1" lang="en" sz="900">
                <a:solidFill>
                  <a:schemeClr val="lt1"/>
                </a:solidFill>
                <a:latin typeface="Lato"/>
                <a:ea typeface="Lato"/>
                <a:cs typeface="Lato"/>
                <a:sym typeface="Lato"/>
              </a:rPr>
              <a:t>KAFKA_CLUSTERS_0_NAME=snapp-box </a:t>
            </a:r>
            <a:r>
              <a:rPr i="1" lang="en" sz="900">
                <a:solidFill>
                  <a:schemeClr val="accent6"/>
                </a:solidFill>
                <a:latin typeface="Lato"/>
                <a:ea typeface="Lato"/>
                <a:cs typeface="Lato"/>
                <a:sym typeface="Lato"/>
              </a:rPr>
              <a:t>-e</a:t>
            </a:r>
            <a:r>
              <a:rPr i="1" lang="en" sz="900">
                <a:solidFill>
                  <a:schemeClr val="lt1"/>
                </a:solidFill>
                <a:latin typeface="Lato"/>
                <a:ea typeface="Lato"/>
                <a:cs typeface="Lato"/>
                <a:sym typeface="Lato"/>
              </a:rPr>
              <a:t> KAFKA_CLUSTERS_0_BOOTSTRAPSERVERS=KAFKA_IP:9092 provectuslabs/kafka-ui:latest</a:t>
            </a:r>
            <a:endParaRPr i="1" sz="900">
              <a:solidFill>
                <a:schemeClr val="lt1"/>
              </a:solidFill>
              <a:latin typeface="Lato"/>
              <a:ea typeface="Lato"/>
              <a:cs typeface="Lato"/>
              <a:sym typeface="Lato"/>
            </a:endParaRPr>
          </a:p>
        </p:txBody>
      </p:sp>
      <p:sp>
        <p:nvSpPr>
          <p:cNvPr id="441" name="Google Shape;441;p36"/>
          <p:cNvSpPr/>
          <p:nvPr/>
        </p:nvSpPr>
        <p:spPr>
          <a:xfrm rot="-5400000">
            <a:off x="1526725" y="2796250"/>
            <a:ext cx="136500" cy="6771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rot="-5400000">
            <a:off x="2894725" y="2147200"/>
            <a:ext cx="136500" cy="1975200"/>
          </a:xfrm>
          <a:prstGeom prst="leftBrace">
            <a:avLst>
              <a:gd fmla="val 50000" name="adj1"/>
              <a:gd fmla="val 50000" name="adj2"/>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rot="-5400000">
            <a:off x="5439175" y="1627000"/>
            <a:ext cx="136500" cy="3015600"/>
          </a:xfrm>
          <a:prstGeom prst="leftBrace">
            <a:avLst>
              <a:gd fmla="val 50000" name="adj1"/>
              <a:gd fmla="val 50000" name="adj2"/>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rot="-5400000">
            <a:off x="7672975" y="2457850"/>
            <a:ext cx="136500" cy="1353900"/>
          </a:xfrm>
          <a:prstGeom prst="leftBrace">
            <a:avLst>
              <a:gd fmla="val 50000" name="adj1"/>
              <a:gd fmla="val 50000" name="adj2"/>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txBox="1"/>
          <p:nvPr/>
        </p:nvSpPr>
        <p:spPr>
          <a:xfrm>
            <a:off x="1291375" y="3120650"/>
            <a:ext cx="60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00FFFF"/>
                </a:solidFill>
                <a:latin typeface="Lato"/>
                <a:ea typeface="Lato"/>
                <a:cs typeface="Lato"/>
                <a:sym typeface="Lato"/>
              </a:rPr>
              <a:t>Port</a:t>
            </a:r>
            <a:endParaRPr sz="1200">
              <a:solidFill>
                <a:srgbClr val="00FFFF"/>
              </a:solidFill>
              <a:latin typeface="Lato"/>
              <a:ea typeface="Lato"/>
              <a:cs typeface="Lato"/>
              <a:sym typeface="Lato"/>
            </a:endParaRPr>
          </a:p>
        </p:txBody>
      </p:sp>
      <p:sp>
        <p:nvSpPr>
          <p:cNvPr id="446" name="Google Shape;446;p36"/>
          <p:cNvSpPr txBox="1"/>
          <p:nvPr/>
        </p:nvSpPr>
        <p:spPr>
          <a:xfrm>
            <a:off x="2343625" y="3066550"/>
            <a:ext cx="124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9900"/>
                </a:solidFill>
                <a:latin typeface="Lato"/>
                <a:ea typeface="Lato"/>
                <a:cs typeface="Lato"/>
                <a:sym typeface="Lato"/>
              </a:rPr>
              <a:t>Environment variable</a:t>
            </a:r>
            <a:endParaRPr sz="1200">
              <a:solidFill>
                <a:srgbClr val="FF9900"/>
              </a:solidFill>
              <a:latin typeface="Lato"/>
              <a:ea typeface="Lato"/>
              <a:cs typeface="Lato"/>
              <a:sym typeface="Lato"/>
            </a:endParaRPr>
          </a:p>
        </p:txBody>
      </p:sp>
      <p:sp>
        <p:nvSpPr>
          <p:cNvPr id="447" name="Google Shape;447;p36"/>
          <p:cNvSpPr txBox="1"/>
          <p:nvPr/>
        </p:nvSpPr>
        <p:spPr>
          <a:xfrm>
            <a:off x="4884475" y="3066550"/>
            <a:ext cx="1245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9900"/>
                </a:solidFill>
                <a:latin typeface="Lato"/>
                <a:ea typeface="Lato"/>
                <a:cs typeface="Lato"/>
                <a:sym typeface="Lato"/>
              </a:rPr>
              <a:t>Environment variable</a:t>
            </a:r>
            <a:endParaRPr sz="1200">
              <a:solidFill>
                <a:srgbClr val="FF9900"/>
              </a:solidFill>
              <a:latin typeface="Lato"/>
              <a:ea typeface="Lato"/>
              <a:cs typeface="Lato"/>
              <a:sym typeface="Lato"/>
            </a:endParaRPr>
          </a:p>
        </p:txBody>
      </p:sp>
      <p:sp>
        <p:nvSpPr>
          <p:cNvPr id="448" name="Google Shape;448;p36"/>
          <p:cNvSpPr txBox="1"/>
          <p:nvPr/>
        </p:nvSpPr>
        <p:spPr>
          <a:xfrm>
            <a:off x="7437625" y="3066550"/>
            <a:ext cx="607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00FF00"/>
                </a:solidFill>
                <a:latin typeface="Lato"/>
                <a:ea typeface="Lato"/>
                <a:cs typeface="Lato"/>
                <a:sym typeface="Lato"/>
              </a:rPr>
              <a:t>Image</a:t>
            </a:r>
            <a:endParaRPr sz="1200">
              <a:solidFill>
                <a:srgbClr val="00FF00"/>
              </a:solidFill>
              <a:latin typeface="Lato"/>
              <a:ea typeface="Lato"/>
              <a:cs typeface="Lato"/>
              <a:sym typeface="Lato"/>
            </a:endParaRPr>
          </a:p>
        </p:txBody>
      </p:sp>
      <p:sp>
        <p:nvSpPr>
          <p:cNvPr id="449" name="Google Shape;449;p36"/>
          <p:cNvSpPr txBox="1"/>
          <p:nvPr/>
        </p:nvSpPr>
        <p:spPr>
          <a:xfrm>
            <a:off x="2285850" y="3620650"/>
            <a:ext cx="4572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rPr>
              <a:t>version: "3.7"</a:t>
            </a:r>
            <a:endParaRPr sz="900">
              <a:solidFill>
                <a:schemeClr val="lt1"/>
              </a:solidFill>
            </a:endParaRPr>
          </a:p>
          <a:p>
            <a:pPr indent="0" lvl="0" marL="0" rtl="0" algn="l">
              <a:spcBef>
                <a:spcPts val="0"/>
              </a:spcBef>
              <a:spcAft>
                <a:spcPts val="0"/>
              </a:spcAft>
              <a:buNone/>
            </a:pPr>
            <a:r>
              <a:rPr lang="en" sz="900">
                <a:solidFill>
                  <a:schemeClr val="lt1"/>
                </a:solidFill>
              </a:rPr>
              <a:t>services:</a:t>
            </a:r>
            <a:endParaRPr sz="900">
              <a:solidFill>
                <a:schemeClr val="lt1"/>
              </a:solidFill>
            </a:endParaRPr>
          </a:p>
          <a:p>
            <a:pPr indent="0" lvl="0" marL="0" rtl="0" algn="l">
              <a:spcBef>
                <a:spcPts val="0"/>
              </a:spcBef>
              <a:spcAft>
                <a:spcPts val="0"/>
              </a:spcAft>
              <a:buNone/>
            </a:pPr>
            <a:r>
              <a:rPr lang="en" sz="900">
                <a:solidFill>
                  <a:schemeClr val="lt1"/>
                </a:solidFill>
              </a:rPr>
              <a:t>   MY_APP_NAME:</a:t>
            </a:r>
            <a:endParaRPr sz="900">
              <a:solidFill>
                <a:schemeClr val="lt1"/>
              </a:solidFill>
            </a:endParaRPr>
          </a:p>
          <a:p>
            <a:pPr indent="0" lvl="0" marL="0" rtl="0" algn="l">
              <a:spcBef>
                <a:spcPts val="0"/>
              </a:spcBef>
              <a:spcAft>
                <a:spcPts val="0"/>
              </a:spcAft>
              <a:buNone/>
            </a:pPr>
            <a:r>
              <a:rPr lang="en" sz="900">
                <a:solidFill>
                  <a:srgbClr val="00FF00"/>
                </a:solidFill>
              </a:rPr>
              <a:t>  	image: provectuslabs/kafka-ui:latest</a:t>
            </a:r>
            <a:endParaRPr sz="900">
              <a:solidFill>
                <a:srgbClr val="00FF00"/>
              </a:solidFill>
            </a:endParaRPr>
          </a:p>
          <a:p>
            <a:pPr indent="0" lvl="0" marL="0" rtl="0" algn="l">
              <a:spcBef>
                <a:spcPts val="0"/>
              </a:spcBef>
              <a:spcAft>
                <a:spcPts val="0"/>
              </a:spcAft>
              <a:buNone/>
            </a:pPr>
            <a:r>
              <a:rPr lang="en" sz="900">
                <a:solidFill>
                  <a:srgbClr val="00FFFF"/>
                </a:solidFill>
              </a:rPr>
              <a:t>  	ports:</a:t>
            </a:r>
            <a:endParaRPr sz="900">
              <a:solidFill>
                <a:srgbClr val="00FFFF"/>
              </a:solidFill>
            </a:endParaRPr>
          </a:p>
          <a:p>
            <a:pPr indent="0" lvl="0" marL="0" rtl="0" algn="l">
              <a:spcBef>
                <a:spcPts val="0"/>
              </a:spcBef>
              <a:spcAft>
                <a:spcPts val="0"/>
              </a:spcAft>
              <a:buNone/>
            </a:pPr>
            <a:r>
              <a:rPr lang="en" sz="900">
                <a:solidFill>
                  <a:srgbClr val="00FFFF"/>
                </a:solidFill>
              </a:rPr>
              <a:t>     	- 8080:8080</a:t>
            </a:r>
            <a:endParaRPr sz="900">
              <a:solidFill>
                <a:srgbClr val="00FFFF"/>
              </a:solidFill>
            </a:endParaRPr>
          </a:p>
          <a:p>
            <a:pPr indent="0" lvl="0" marL="0" rtl="0" algn="l">
              <a:spcBef>
                <a:spcPts val="0"/>
              </a:spcBef>
              <a:spcAft>
                <a:spcPts val="0"/>
              </a:spcAft>
              <a:buNone/>
            </a:pPr>
            <a:r>
              <a:rPr lang="en" sz="900">
                <a:solidFill>
                  <a:srgbClr val="FF9900"/>
                </a:solidFill>
              </a:rPr>
              <a:t>  	environment:</a:t>
            </a:r>
            <a:endParaRPr sz="900">
              <a:solidFill>
                <a:srgbClr val="FF9900"/>
              </a:solidFill>
            </a:endParaRPr>
          </a:p>
          <a:p>
            <a:pPr indent="0" lvl="0" marL="0" rtl="0" algn="l">
              <a:spcBef>
                <a:spcPts val="0"/>
              </a:spcBef>
              <a:spcAft>
                <a:spcPts val="0"/>
              </a:spcAft>
              <a:buNone/>
            </a:pPr>
            <a:r>
              <a:rPr lang="en" sz="900">
                <a:solidFill>
                  <a:srgbClr val="FF9900"/>
                </a:solidFill>
              </a:rPr>
              <a:t>     	- KAFKA_CLUSTERS_0_NAME=snapp-box</a:t>
            </a:r>
            <a:endParaRPr sz="900">
              <a:solidFill>
                <a:srgbClr val="FF9900"/>
              </a:solidFill>
            </a:endParaRPr>
          </a:p>
          <a:p>
            <a:pPr indent="0" lvl="0" marL="0" rtl="0" algn="l">
              <a:spcBef>
                <a:spcPts val="0"/>
              </a:spcBef>
              <a:spcAft>
                <a:spcPts val="0"/>
              </a:spcAft>
              <a:buNone/>
            </a:pPr>
            <a:r>
              <a:rPr lang="en" sz="900">
                <a:solidFill>
                  <a:srgbClr val="FF9900"/>
                </a:solidFill>
              </a:rPr>
              <a:t>     	- KAFKA_CLUSTERS_0_BOOTSTRAPSERVERS=KAFKA_IP:9092</a:t>
            </a:r>
            <a:endParaRPr sz="900">
              <a:solidFill>
                <a:srgbClr val="FF9900"/>
              </a:solidFill>
            </a:endParaRPr>
          </a:p>
          <a:p>
            <a:pPr indent="0" lvl="0" marL="0" rtl="0" algn="l">
              <a:spcBef>
                <a:spcPts val="0"/>
              </a:spcBef>
              <a:spcAft>
                <a:spcPts val="0"/>
              </a:spcAft>
              <a:buNone/>
            </a:pPr>
            <a:r>
              <a:rPr lang="en" sz="900">
                <a:solidFill>
                  <a:srgbClr val="FF9900"/>
                </a:solidFill>
              </a:rPr>
              <a:t>              </a:t>
            </a:r>
            <a:r>
              <a:rPr lang="en" sz="900">
                <a:solidFill>
                  <a:schemeClr val="lt1"/>
                </a:solidFill>
              </a:rPr>
              <a:t>restart: always</a:t>
            </a:r>
            <a:endParaRPr sz="900">
              <a:solidFill>
                <a:schemeClr val="lt1"/>
              </a:solidFill>
            </a:endParaRPr>
          </a:p>
        </p:txBody>
      </p:sp>
      <p:sp>
        <p:nvSpPr>
          <p:cNvPr id="450" name="Google Shape;450;p36"/>
          <p:cNvSpPr txBox="1"/>
          <p:nvPr/>
        </p:nvSpPr>
        <p:spPr>
          <a:xfrm>
            <a:off x="279350" y="4249100"/>
            <a:ext cx="191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This is “</a:t>
            </a:r>
            <a:r>
              <a:rPr i="1" lang="en" sz="1000">
                <a:solidFill>
                  <a:schemeClr val="lt1"/>
                </a:solidFill>
                <a:latin typeface="Lato"/>
                <a:ea typeface="Lato"/>
                <a:cs typeface="Lato"/>
                <a:sym typeface="Lato"/>
              </a:rPr>
              <a:t>docker-compose.yml</a:t>
            </a:r>
            <a:r>
              <a:rPr lang="en" sz="1000">
                <a:solidFill>
                  <a:schemeClr val="lt1"/>
                </a:solidFill>
                <a:latin typeface="Lato"/>
                <a:ea typeface="Lato"/>
                <a:cs typeface="Lato"/>
                <a:sym typeface="Lato"/>
              </a:rPr>
              <a:t>” file</a:t>
            </a:r>
            <a:endParaRPr sz="1000">
              <a:solidFill>
                <a:schemeClr val="lt1"/>
              </a:solidFill>
              <a:latin typeface="Lato"/>
              <a:ea typeface="Lato"/>
              <a:cs typeface="Lato"/>
              <a:sym typeface="Lato"/>
            </a:endParaRPr>
          </a:p>
        </p:txBody>
      </p:sp>
      <p:sp>
        <p:nvSpPr>
          <p:cNvPr id="451" name="Google Shape;451;p36"/>
          <p:cNvSpPr txBox="1"/>
          <p:nvPr/>
        </p:nvSpPr>
        <p:spPr>
          <a:xfrm>
            <a:off x="6706950" y="3941300"/>
            <a:ext cx="2262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Lato"/>
                <a:ea typeface="Lato"/>
                <a:cs typeface="Lato"/>
                <a:sym typeface="Lato"/>
              </a:rPr>
              <a:t>In the same directory as the file:</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docker compose up -d</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docker compose down</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docker compose restart</a:t>
            </a:r>
            <a:endParaRPr sz="1000">
              <a:solidFill>
                <a:schemeClr val="lt1"/>
              </a:solidFill>
              <a:latin typeface="Lato"/>
              <a:ea typeface="Lato"/>
              <a:cs typeface="Lato"/>
              <a:sym typeface="Lato"/>
            </a:endParaRPr>
          </a:p>
          <a:p>
            <a:pPr indent="-292100" lvl="0" marL="457200" rtl="0" algn="l">
              <a:spcBef>
                <a:spcPts val="0"/>
              </a:spcBef>
              <a:spcAft>
                <a:spcPts val="0"/>
              </a:spcAft>
              <a:buClr>
                <a:schemeClr val="lt1"/>
              </a:buClr>
              <a:buSzPts val="1000"/>
              <a:buFont typeface="Lato"/>
              <a:buChar char="●"/>
            </a:pPr>
            <a:r>
              <a:rPr lang="en" sz="1000">
                <a:solidFill>
                  <a:schemeClr val="lt1"/>
                </a:solidFill>
                <a:latin typeface="Lato"/>
                <a:ea typeface="Lato"/>
                <a:cs typeface="Lato"/>
                <a:sym typeface="Lato"/>
              </a:rPr>
              <a:t>docker compose ps</a:t>
            </a:r>
            <a:endParaRPr sz="1000">
              <a:solidFill>
                <a:schemeClr val="lt1"/>
              </a:solidFill>
              <a:latin typeface="Lato"/>
              <a:ea typeface="Lato"/>
              <a:cs typeface="Lato"/>
              <a:sym typeface="Lato"/>
            </a:endParaRPr>
          </a:p>
        </p:txBody>
      </p:sp>
      <p:sp>
        <p:nvSpPr>
          <p:cNvPr id="452" name="Google Shape;452;p36"/>
          <p:cNvSpPr/>
          <p:nvPr/>
        </p:nvSpPr>
        <p:spPr>
          <a:xfrm>
            <a:off x="2198750" y="3741350"/>
            <a:ext cx="111600" cy="1354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3" name="Google Shape;453;p36"/>
          <p:cNvPicPr preferRelativeResize="0"/>
          <p:nvPr/>
        </p:nvPicPr>
        <p:blipFill rotWithShape="1">
          <a:blip r:embed="rId3">
            <a:alphaModFix/>
          </a:blip>
          <a:srcRect b="27309" l="5856" r="5135" t="5934"/>
          <a:stretch/>
        </p:blipFill>
        <p:spPr>
          <a:xfrm>
            <a:off x="856097" y="528500"/>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Volume</a:t>
            </a:r>
            <a:endParaRPr/>
          </a:p>
        </p:txBody>
      </p:sp>
      <p:sp>
        <p:nvSpPr>
          <p:cNvPr id="459" name="Google Shape;459;p37"/>
          <p:cNvSpPr txBox="1"/>
          <p:nvPr>
            <p:ph idx="1" type="body"/>
          </p:nvPr>
        </p:nvSpPr>
        <p:spPr>
          <a:xfrm>
            <a:off x="1297500" y="1567550"/>
            <a:ext cx="7038900" cy="845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As we said, containers are isolated from their host</a:t>
            </a:r>
            <a:endParaRPr/>
          </a:p>
          <a:p>
            <a:pPr indent="-311150" lvl="0" marL="457200" rtl="0" algn="l">
              <a:spcBef>
                <a:spcPts val="0"/>
              </a:spcBef>
              <a:spcAft>
                <a:spcPts val="0"/>
              </a:spcAft>
              <a:buSzPts val="1300"/>
              <a:buChar char="●"/>
            </a:pPr>
            <a:r>
              <a:rPr lang="en"/>
              <a:t>So if any data </a:t>
            </a:r>
            <a:r>
              <a:rPr lang="en"/>
              <a:t>written</a:t>
            </a:r>
            <a:r>
              <a:rPr lang="en"/>
              <a:t> into a container, as long as that container live, the data exists</a:t>
            </a:r>
            <a:endParaRPr/>
          </a:p>
          <a:p>
            <a:pPr indent="-311150" lvl="0" marL="457200" rtl="0" algn="l">
              <a:spcBef>
                <a:spcPts val="0"/>
              </a:spcBef>
              <a:spcAft>
                <a:spcPts val="0"/>
              </a:spcAft>
              <a:buSzPts val="1300"/>
              <a:buChar char="●"/>
            </a:pPr>
            <a:r>
              <a:rPr lang="en"/>
              <a:t>In another word, if a container die, all of its data will loss</a:t>
            </a:r>
            <a:endParaRPr/>
          </a:p>
        </p:txBody>
      </p:sp>
      <p:sp>
        <p:nvSpPr>
          <p:cNvPr id="460" name="Google Shape;460;p37"/>
          <p:cNvSpPr txBox="1"/>
          <p:nvPr>
            <p:ph idx="1" type="body"/>
          </p:nvPr>
        </p:nvSpPr>
        <p:spPr>
          <a:xfrm>
            <a:off x="1297500" y="24126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To prevent this, we can attach one or several volumes to any container</a:t>
            </a:r>
            <a:endParaRPr/>
          </a:p>
        </p:txBody>
      </p:sp>
      <p:sp>
        <p:nvSpPr>
          <p:cNvPr id="461" name="Google Shape;461;p37"/>
          <p:cNvSpPr txBox="1"/>
          <p:nvPr>
            <p:ph idx="1" type="body"/>
          </p:nvPr>
        </p:nvSpPr>
        <p:spPr>
          <a:xfrm>
            <a:off x="1297500" y="27975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There are 2 ways to do this:</a:t>
            </a:r>
            <a:endParaRPr/>
          </a:p>
        </p:txBody>
      </p:sp>
      <p:sp>
        <p:nvSpPr>
          <p:cNvPr id="462" name="Google Shape;462;p37"/>
          <p:cNvSpPr txBox="1"/>
          <p:nvPr>
            <p:ph idx="1" type="body"/>
          </p:nvPr>
        </p:nvSpPr>
        <p:spPr>
          <a:xfrm>
            <a:off x="1297500" y="3182450"/>
            <a:ext cx="7038900" cy="615000"/>
          </a:xfrm>
          <a:prstGeom prst="rect">
            <a:avLst/>
          </a:prstGeom>
        </p:spPr>
        <p:txBody>
          <a:bodyPr anchorCtr="0" anchor="t" bIns="91425" lIns="91425" spcFirstLastPara="1" rIns="91425" wrap="square" tIns="91425">
            <a:spAutoFit/>
          </a:bodyPr>
          <a:lstStyle/>
          <a:p>
            <a:pPr indent="-311150" lvl="0" marL="914400" rtl="0" algn="l">
              <a:spcBef>
                <a:spcPts val="0"/>
              </a:spcBef>
              <a:spcAft>
                <a:spcPts val="0"/>
              </a:spcAft>
              <a:buSzPts val="1300"/>
              <a:buAutoNum type="arabicPeriod"/>
            </a:pPr>
            <a:r>
              <a:rPr lang="en"/>
              <a:t>Using “</a:t>
            </a:r>
            <a:r>
              <a:rPr i="1" lang="en"/>
              <a:t>docker volume create VOLUME_NAME</a:t>
            </a:r>
            <a:r>
              <a:rPr lang="en"/>
              <a:t>” command and pass it to a container</a:t>
            </a:r>
            <a:endParaRPr/>
          </a:p>
          <a:p>
            <a:pPr indent="-311150" lvl="0" marL="914400" rtl="0" algn="l">
              <a:spcBef>
                <a:spcPts val="0"/>
              </a:spcBef>
              <a:spcAft>
                <a:spcPts val="0"/>
              </a:spcAft>
              <a:buSzPts val="1300"/>
              <a:buAutoNum type="arabicPeriod"/>
            </a:pPr>
            <a:r>
              <a:rPr lang="en"/>
              <a:t>Attach a path from host to a path in container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a:t>
            </a:r>
            <a:endParaRPr/>
          </a:p>
        </p:txBody>
      </p:sp>
      <p:sp>
        <p:nvSpPr>
          <p:cNvPr id="468" name="Google Shape;468;p38"/>
          <p:cNvSpPr txBox="1"/>
          <p:nvPr>
            <p:ph idx="1" type="body"/>
          </p:nvPr>
        </p:nvSpPr>
        <p:spPr>
          <a:xfrm>
            <a:off x="1297500" y="1567550"/>
            <a:ext cx="7038900" cy="8451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Like volumes, container’s network are also isolated from host</a:t>
            </a:r>
            <a:endParaRPr/>
          </a:p>
          <a:p>
            <a:pPr indent="-311150" lvl="0" marL="457200" rtl="0" algn="l">
              <a:spcBef>
                <a:spcPts val="0"/>
              </a:spcBef>
              <a:spcAft>
                <a:spcPts val="0"/>
              </a:spcAft>
              <a:buSzPts val="1300"/>
              <a:buChar char="●"/>
            </a:pPr>
            <a:r>
              <a:rPr lang="en"/>
              <a:t>This is why we have to specify a combination of host port and container port to be able to access any container’s port</a:t>
            </a:r>
            <a:endParaRPr/>
          </a:p>
        </p:txBody>
      </p:sp>
      <p:sp>
        <p:nvSpPr>
          <p:cNvPr id="469" name="Google Shape;469;p38"/>
          <p:cNvSpPr txBox="1"/>
          <p:nvPr>
            <p:ph idx="1" type="body"/>
          </p:nvPr>
        </p:nvSpPr>
        <p:spPr>
          <a:xfrm>
            <a:off x="1297500" y="24126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The default behaviour of docker is that for any “</a:t>
            </a:r>
            <a:r>
              <a:rPr i="1" lang="en"/>
              <a:t>docker run</a:t>
            </a:r>
            <a:r>
              <a:rPr lang="en"/>
              <a:t>” or </a:t>
            </a:r>
            <a:r>
              <a:rPr lang="en"/>
              <a:t>“</a:t>
            </a:r>
            <a:r>
              <a:rPr i="1" lang="en"/>
              <a:t>docker compose</a:t>
            </a:r>
            <a:r>
              <a:rPr lang="en"/>
              <a:t>” command, it will create a separate network</a:t>
            </a:r>
            <a:endParaRPr/>
          </a:p>
        </p:txBody>
      </p:sp>
      <p:sp>
        <p:nvSpPr>
          <p:cNvPr id="470" name="Google Shape;470;p38"/>
          <p:cNvSpPr txBox="1"/>
          <p:nvPr>
            <p:ph idx="1" type="body"/>
          </p:nvPr>
        </p:nvSpPr>
        <p:spPr>
          <a:xfrm>
            <a:off x="1297500" y="30276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What if we want to connect a new container to another container’s network?</a:t>
            </a:r>
            <a:endParaRPr/>
          </a:p>
          <a:p>
            <a:pPr indent="-311150" lvl="0" marL="457200" rtl="0" algn="l">
              <a:spcBef>
                <a:spcPts val="0"/>
              </a:spcBef>
              <a:spcAft>
                <a:spcPts val="0"/>
              </a:spcAft>
              <a:buSzPts val="1300"/>
              <a:buChar char="●"/>
            </a:pPr>
            <a:r>
              <a:rPr lang="en"/>
              <a:t>What if we want to add multiple container into a single “</a:t>
            </a:r>
            <a:r>
              <a:rPr i="1" lang="en"/>
              <a:t>docker-compose.yml</a:t>
            </a:r>
            <a:r>
              <a:rPr lang="en"/>
              <a:t>” file?</a:t>
            </a:r>
            <a:endParaRPr/>
          </a:p>
        </p:txBody>
      </p:sp>
      <p:sp>
        <p:nvSpPr>
          <p:cNvPr id="471" name="Google Shape;471;p38"/>
          <p:cNvSpPr txBox="1"/>
          <p:nvPr>
            <p:ph idx="1" type="body"/>
          </p:nvPr>
        </p:nvSpPr>
        <p:spPr>
          <a:xfrm>
            <a:off x="1297500" y="3642650"/>
            <a:ext cx="7038900" cy="3849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All of this OK and possible</a:t>
            </a:r>
            <a:endParaRPr/>
          </a:p>
        </p:txBody>
      </p:sp>
      <p:sp>
        <p:nvSpPr>
          <p:cNvPr id="472" name="Google Shape;472;p38"/>
          <p:cNvSpPr txBox="1"/>
          <p:nvPr>
            <p:ph idx="1" type="body"/>
          </p:nvPr>
        </p:nvSpPr>
        <p:spPr>
          <a:xfrm>
            <a:off x="1297500" y="4027550"/>
            <a:ext cx="7038900" cy="615000"/>
          </a:xfrm>
          <a:prstGeom prst="rect">
            <a:avLst/>
          </a:prstGeom>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en"/>
              <a:t>P.S.: If you have multiple containers in a single </a:t>
            </a:r>
            <a:r>
              <a:rPr lang="en"/>
              <a:t>“</a:t>
            </a:r>
            <a:r>
              <a:rPr i="1" lang="en"/>
              <a:t>docker-compose.yml</a:t>
            </a:r>
            <a:r>
              <a:rPr lang="en"/>
              <a:t>” file, not only they all uses the same network, their container names are all resolvable inside that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container &amp; Docker?</a:t>
            </a:r>
            <a:endParaRPr/>
          </a:p>
        </p:txBody>
      </p:sp>
      <p:sp>
        <p:nvSpPr>
          <p:cNvPr id="171" name="Google Shape;171;p15"/>
          <p:cNvSpPr txBox="1"/>
          <p:nvPr>
            <p:ph idx="1" type="body"/>
          </p:nvPr>
        </p:nvSpPr>
        <p:spPr>
          <a:xfrm>
            <a:off x="1297500" y="1567550"/>
            <a:ext cx="7038900" cy="195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t>
            </a:r>
            <a:r>
              <a:rPr lang="en"/>
              <a:t>ontainers uses the resource isolation features of the Linux kernel</a:t>
            </a:r>
            <a:endParaRPr/>
          </a:p>
          <a:p>
            <a:pPr indent="-298450" lvl="1" marL="914400" rtl="0" algn="l">
              <a:spcBef>
                <a:spcPts val="0"/>
              </a:spcBef>
              <a:spcAft>
                <a:spcPts val="0"/>
              </a:spcAft>
              <a:buSzPts val="1100"/>
              <a:buChar char="○"/>
            </a:pPr>
            <a:r>
              <a:rPr lang="en"/>
              <a:t>cgroups and kernel namespaces</a:t>
            </a:r>
            <a:endParaRPr/>
          </a:p>
          <a:p>
            <a:pPr indent="-298450" lvl="1" marL="914400" rtl="0" algn="l">
              <a:spcBef>
                <a:spcPts val="0"/>
              </a:spcBef>
              <a:spcAft>
                <a:spcPts val="0"/>
              </a:spcAft>
              <a:buSzPts val="1100"/>
              <a:buChar char="○"/>
            </a:pPr>
            <a:r>
              <a:rPr lang="en"/>
              <a:t>a union-capable ﬁle system (such as OverlayFS)</a:t>
            </a:r>
            <a:endParaRPr/>
          </a:p>
          <a:p>
            <a:pPr indent="-311150" lvl="0" marL="457200" rtl="0" algn="l">
              <a:spcBef>
                <a:spcPts val="0"/>
              </a:spcBef>
              <a:spcAft>
                <a:spcPts val="0"/>
              </a:spcAft>
              <a:buSzPts val="1300"/>
              <a:buChar char="●"/>
            </a:pPr>
            <a:r>
              <a:rPr lang="en"/>
              <a:t>A control group (cgroup) is a Linux kernel feature that limits, accounts for, and isolates the resource usage (CPU, memory, disk I/O, network, and so on) of a collection of processes</a:t>
            </a:r>
            <a:endParaRPr/>
          </a:p>
          <a:p>
            <a:pPr indent="-311150" lvl="0" marL="457200" rtl="0" algn="l">
              <a:spcBef>
                <a:spcPts val="0"/>
              </a:spcBef>
              <a:spcAft>
                <a:spcPts val="0"/>
              </a:spcAft>
              <a:buSzPts val="1300"/>
              <a:buChar char="●"/>
            </a:pPr>
            <a:r>
              <a:rPr lang="en"/>
              <a:t>Namespaces are a feature of the Linux kernel that partitions kernel resources such that one set of processes sees one set of resources while another set of processes sees a different set of resources</a:t>
            </a:r>
            <a:endParaRPr/>
          </a:p>
        </p:txBody>
      </p:sp>
      <p:sp>
        <p:nvSpPr>
          <p:cNvPr id="172" name="Google Shape;172;p15"/>
          <p:cNvSpPr txBox="1"/>
          <p:nvPr>
            <p:ph idx="1" type="body"/>
          </p:nvPr>
        </p:nvSpPr>
        <p:spPr>
          <a:xfrm>
            <a:off x="1297500" y="3821800"/>
            <a:ext cx="7038900" cy="4965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So, Container is Docker :)</a:t>
            </a:r>
            <a:endParaRPr/>
          </a:p>
        </p:txBody>
      </p:sp>
      <p:sp>
        <p:nvSpPr>
          <p:cNvPr id="173" name="Google Shape;173;p15"/>
          <p:cNvSpPr txBox="1"/>
          <p:nvPr/>
        </p:nvSpPr>
        <p:spPr>
          <a:xfrm>
            <a:off x="4815650" y="3519050"/>
            <a:ext cx="61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a:solidFill>
                  <a:srgbClr val="FF0000"/>
                </a:solidFill>
                <a:latin typeface="Lato"/>
                <a:ea typeface="Lato"/>
                <a:cs typeface="Lato"/>
                <a:sym typeface="Lato"/>
              </a:rPr>
              <a:t>NOT</a:t>
            </a:r>
            <a:endParaRPr b="1" i="1">
              <a:solidFill>
                <a:srgbClr val="FF0000"/>
              </a:solidFill>
              <a:latin typeface="Lato"/>
              <a:ea typeface="Lato"/>
              <a:cs typeface="Lato"/>
              <a:sym typeface="Lato"/>
            </a:endParaRPr>
          </a:p>
        </p:txBody>
      </p:sp>
      <p:pic>
        <p:nvPicPr>
          <p:cNvPr id="174" name="Google Shape;174;p15"/>
          <p:cNvPicPr preferRelativeResize="0"/>
          <p:nvPr/>
        </p:nvPicPr>
        <p:blipFill rotWithShape="1">
          <a:blip r:embed="rId3">
            <a:alphaModFix/>
          </a:blip>
          <a:srcRect b="24002" l="6174" r="6244" t="23349"/>
          <a:stretch/>
        </p:blipFill>
        <p:spPr>
          <a:xfrm>
            <a:off x="4893700" y="3821800"/>
            <a:ext cx="454100" cy="267550"/>
          </a:xfrm>
          <a:prstGeom prst="rect">
            <a:avLst/>
          </a:prstGeom>
          <a:noFill/>
          <a:ln>
            <a:noFill/>
          </a:ln>
        </p:spPr>
      </p:pic>
      <p:pic>
        <p:nvPicPr>
          <p:cNvPr id="175" name="Google Shape;175;p15"/>
          <p:cNvPicPr preferRelativeResize="0"/>
          <p:nvPr/>
        </p:nvPicPr>
        <p:blipFill rotWithShape="1">
          <a:blip r:embed="rId4">
            <a:alphaModFix/>
          </a:blip>
          <a:srcRect b="27309" l="5856" r="5135" t="5934"/>
          <a:stretch/>
        </p:blipFill>
        <p:spPr>
          <a:xfrm>
            <a:off x="998047" y="2399300"/>
            <a:ext cx="441400" cy="331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Docker &amp; Container relation</a:t>
            </a:r>
            <a:endParaRPr/>
          </a:p>
        </p:txBody>
      </p:sp>
      <p:pic>
        <p:nvPicPr>
          <p:cNvPr id="181" name="Google Shape;181;p16"/>
          <p:cNvPicPr preferRelativeResize="0"/>
          <p:nvPr/>
        </p:nvPicPr>
        <p:blipFill>
          <a:blip r:embed="rId3">
            <a:alphaModFix/>
          </a:blip>
          <a:stretch>
            <a:fillRect/>
          </a:stretch>
        </p:blipFill>
        <p:spPr>
          <a:xfrm>
            <a:off x="3719650" y="1166025"/>
            <a:ext cx="1704676" cy="438225"/>
          </a:xfrm>
          <a:prstGeom prst="rect">
            <a:avLst/>
          </a:prstGeom>
          <a:noFill/>
          <a:ln>
            <a:noFill/>
          </a:ln>
        </p:spPr>
      </p:pic>
      <p:pic>
        <p:nvPicPr>
          <p:cNvPr id="182" name="Google Shape;182;p16"/>
          <p:cNvPicPr preferRelativeResize="0"/>
          <p:nvPr/>
        </p:nvPicPr>
        <p:blipFill rotWithShape="1">
          <a:blip r:embed="rId4">
            <a:alphaModFix/>
          </a:blip>
          <a:srcRect b="15271" l="0" r="0" t="12354"/>
          <a:stretch/>
        </p:blipFill>
        <p:spPr>
          <a:xfrm>
            <a:off x="4171313" y="4212225"/>
            <a:ext cx="801375" cy="580025"/>
          </a:xfrm>
          <a:prstGeom prst="rect">
            <a:avLst/>
          </a:prstGeom>
          <a:noFill/>
          <a:ln>
            <a:noFill/>
          </a:ln>
        </p:spPr>
      </p:pic>
      <p:sp>
        <p:nvSpPr>
          <p:cNvPr id="183" name="Google Shape;183;p16"/>
          <p:cNvSpPr/>
          <p:nvPr/>
        </p:nvSpPr>
        <p:spPr>
          <a:xfrm>
            <a:off x="3333900" y="2286187"/>
            <a:ext cx="2476200" cy="1247400"/>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2"/>
                </a:solidFill>
              </a:rPr>
              <a:t>Something</a:t>
            </a:r>
            <a:endParaRPr sz="2000">
              <a:solidFill>
                <a:schemeClr val="accent2"/>
              </a:solidFill>
            </a:endParaRPr>
          </a:p>
        </p:txBody>
      </p:sp>
      <p:cxnSp>
        <p:nvCxnSpPr>
          <p:cNvPr id="184" name="Google Shape;184;p16"/>
          <p:cNvCxnSpPr>
            <a:stCxn id="181" idx="2"/>
            <a:endCxn id="183" idx="0"/>
          </p:cNvCxnSpPr>
          <p:nvPr/>
        </p:nvCxnSpPr>
        <p:spPr>
          <a:xfrm>
            <a:off x="4571988" y="1604250"/>
            <a:ext cx="0" cy="681900"/>
          </a:xfrm>
          <a:prstGeom prst="straightConnector1">
            <a:avLst/>
          </a:prstGeom>
          <a:noFill/>
          <a:ln cap="flat" cmpd="sng" w="19050">
            <a:solidFill>
              <a:schemeClr val="dk2"/>
            </a:solidFill>
            <a:prstDash val="solid"/>
            <a:round/>
            <a:headEnd len="med" w="med" type="none"/>
            <a:tailEnd len="med" w="med" type="triangle"/>
          </a:ln>
        </p:spPr>
      </p:cxnSp>
      <p:cxnSp>
        <p:nvCxnSpPr>
          <p:cNvPr id="185" name="Google Shape;185;p16"/>
          <p:cNvCxnSpPr>
            <a:stCxn id="183" idx="2"/>
            <a:endCxn id="182" idx="0"/>
          </p:cNvCxnSpPr>
          <p:nvPr/>
        </p:nvCxnSpPr>
        <p:spPr>
          <a:xfrm>
            <a:off x="4572000" y="3533587"/>
            <a:ext cx="0" cy="678600"/>
          </a:xfrm>
          <a:prstGeom prst="straightConnector1">
            <a:avLst/>
          </a:prstGeom>
          <a:noFill/>
          <a:ln cap="flat" cmpd="sng" w="19050">
            <a:solidFill>
              <a:schemeClr val="dk2"/>
            </a:solidFill>
            <a:prstDash val="solid"/>
            <a:round/>
            <a:headEnd len="med" w="med" type="none"/>
            <a:tailEnd len="med" w="med" type="triangle"/>
          </a:ln>
        </p:spPr>
      </p:cxnSp>
      <p:sp>
        <p:nvSpPr>
          <p:cNvPr id="186" name="Google Shape;186;p16"/>
          <p:cNvSpPr/>
          <p:nvPr/>
        </p:nvSpPr>
        <p:spPr>
          <a:xfrm>
            <a:off x="6568325" y="3944859"/>
            <a:ext cx="852000" cy="557400"/>
          </a:xfrm>
          <a:prstGeom prst="rect">
            <a:avLst/>
          </a:prstGeom>
          <a:noFill/>
          <a:ln cap="flat" cmpd="sng" w="38100">
            <a:solidFill>
              <a:srgbClr val="0145A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6590329" y="3965208"/>
            <a:ext cx="808200" cy="243600"/>
          </a:xfrm>
          <a:prstGeom prst="rect">
            <a:avLst/>
          </a:prstGeom>
          <a:solidFill>
            <a:srgbClr val="00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a:t>
            </a:r>
            <a:endParaRPr/>
          </a:p>
        </p:txBody>
      </p:sp>
      <p:sp>
        <p:nvSpPr>
          <p:cNvPr id="188" name="Google Shape;188;p16"/>
          <p:cNvSpPr/>
          <p:nvPr/>
        </p:nvSpPr>
        <p:spPr>
          <a:xfrm>
            <a:off x="6590325" y="4237963"/>
            <a:ext cx="808200" cy="243600"/>
          </a:xfrm>
          <a:prstGeom prst="rect">
            <a:avLst/>
          </a:prstGeom>
          <a:solidFill>
            <a:srgbClr val="FFFF00"/>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System, User, …</a:t>
            </a:r>
            <a:endParaRPr sz="800"/>
          </a:p>
        </p:txBody>
      </p:sp>
      <p:cxnSp>
        <p:nvCxnSpPr>
          <p:cNvPr id="189" name="Google Shape;189;p16"/>
          <p:cNvCxnSpPr>
            <a:stCxn id="182" idx="3"/>
            <a:endCxn id="186" idx="1"/>
          </p:cNvCxnSpPr>
          <p:nvPr/>
        </p:nvCxnSpPr>
        <p:spPr>
          <a:xfrm flipH="1" rot="10800000">
            <a:off x="4972688" y="4223538"/>
            <a:ext cx="1595700" cy="278700"/>
          </a:xfrm>
          <a:prstGeom prst="curvedConnector3">
            <a:avLst>
              <a:gd fmla="val 49998" name="adj1"/>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2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2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2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2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Something?</a:t>
            </a:r>
            <a:endParaRPr/>
          </a:p>
        </p:txBody>
      </p:sp>
      <p:sp>
        <p:nvSpPr>
          <p:cNvPr id="195" name="Google Shape;195;p17"/>
          <p:cNvSpPr txBox="1"/>
          <p:nvPr>
            <p:ph idx="1" type="body"/>
          </p:nvPr>
        </p:nvSpPr>
        <p:spPr>
          <a:xfrm>
            <a:off x="1297500" y="1434925"/>
            <a:ext cx="7038900" cy="41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We need </a:t>
            </a:r>
            <a:r>
              <a:rPr lang="en"/>
              <a:t>something</a:t>
            </a:r>
            <a:r>
              <a:rPr lang="en"/>
              <a:t> to run containers ⇒ Container runtimes</a:t>
            </a:r>
            <a:endParaRPr/>
          </a:p>
        </p:txBody>
      </p:sp>
      <p:sp>
        <p:nvSpPr>
          <p:cNvPr id="196" name="Google Shape;196;p17"/>
          <p:cNvSpPr txBox="1"/>
          <p:nvPr>
            <p:ph idx="1" type="body"/>
          </p:nvPr>
        </p:nvSpPr>
        <p:spPr>
          <a:xfrm>
            <a:off x="1297500" y="1845625"/>
            <a:ext cx="7038900" cy="41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Let’s dive in before taping toe in water</a:t>
            </a:r>
            <a:endParaRPr/>
          </a:p>
        </p:txBody>
      </p:sp>
      <p:sp>
        <p:nvSpPr>
          <p:cNvPr id="197" name="Google Shape;197;p17"/>
          <p:cNvSpPr txBox="1"/>
          <p:nvPr>
            <p:ph idx="1" type="body"/>
          </p:nvPr>
        </p:nvSpPr>
        <p:spPr>
          <a:xfrm>
            <a:off x="1297500" y="2256325"/>
            <a:ext cx="7038900" cy="41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What happens if we run something like this:</a:t>
            </a:r>
            <a:endParaRPr/>
          </a:p>
        </p:txBody>
      </p:sp>
      <p:sp>
        <p:nvSpPr>
          <p:cNvPr id="198" name="Google Shape;198;p17"/>
          <p:cNvSpPr txBox="1"/>
          <p:nvPr>
            <p:ph idx="1" type="body"/>
          </p:nvPr>
        </p:nvSpPr>
        <p:spPr>
          <a:xfrm>
            <a:off x="1297500" y="3587825"/>
            <a:ext cx="7038900" cy="410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It will creates and run a container for us as we told it</a:t>
            </a:r>
            <a:endParaRPr/>
          </a:p>
        </p:txBody>
      </p:sp>
      <p:sp>
        <p:nvSpPr>
          <p:cNvPr id="199" name="Google Shape;199;p17"/>
          <p:cNvSpPr txBox="1"/>
          <p:nvPr>
            <p:ph idx="1" type="body"/>
          </p:nvPr>
        </p:nvSpPr>
        <p:spPr>
          <a:xfrm>
            <a:off x="1297500" y="4235725"/>
            <a:ext cx="7038900" cy="7011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b="1" lang="en" sz="3000">
                <a:solidFill>
                  <a:srgbClr val="FF0000"/>
                </a:solidFill>
              </a:rPr>
              <a:t>HOW?</a:t>
            </a:r>
            <a:endParaRPr b="1" sz="3000">
              <a:solidFill>
                <a:srgbClr val="FF0000"/>
              </a:solidFill>
            </a:endParaRPr>
          </a:p>
        </p:txBody>
      </p:sp>
      <p:sp>
        <p:nvSpPr>
          <p:cNvPr id="200" name="Google Shape;200;p17"/>
          <p:cNvSpPr txBox="1"/>
          <p:nvPr>
            <p:ph idx="1" type="body"/>
          </p:nvPr>
        </p:nvSpPr>
        <p:spPr>
          <a:xfrm>
            <a:off x="1297500" y="2855475"/>
            <a:ext cx="7038900" cy="543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i="1" lang="en" sz="1000"/>
              <a:t>docker </a:t>
            </a:r>
            <a:r>
              <a:rPr i="1" lang="en" sz="1000">
                <a:solidFill>
                  <a:srgbClr val="FF0000"/>
                </a:solidFill>
              </a:rPr>
              <a:t>run</a:t>
            </a:r>
            <a:r>
              <a:rPr i="1" lang="en" sz="1000"/>
              <a:t> -p 8080:8080 -e KAFKA_CLUSTERS_0_NAME=snapp-box -e KAFKA_CLUSTERS_0_BOOTSTRAPSERVERS=&lt;SOME_IP&gt;:&lt;SOME_PORT&gt; provectuslabs/kafka-ui:latest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2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Step by step overview of </a:t>
            </a:r>
            <a:r>
              <a:rPr b="1" lang="en">
                <a:solidFill>
                  <a:srgbClr val="FF0000"/>
                </a:solidFill>
              </a:rPr>
              <a:t>HOW</a:t>
            </a:r>
            <a:endParaRPr b="1">
              <a:solidFill>
                <a:srgbClr val="FF0000"/>
              </a:solidFill>
            </a:endParaRPr>
          </a:p>
        </p:txBody>
      </p:sp>
      <p:sp>
        <p:nvSpPr>
          <p:cNvPr id="206" name="Google Shape;206;p18"/>
          <p:cNvSpPr txBox="1"/>
          <p:nvPr>
            <p:ph idx="1" type="body"/>
          </p:nvPr>
        </p:nvSpPr>
        <p:spPr>
          <a:xfrm>
            <a:off x="1297500" y="143770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AutoNum type="arabicPeriod"/>
            </a:pPr>
            <a:r>
              <a:rPr lang="en"/>
              <a:t>The image is pulled from an image registry if it not available locally</a:t>
            </a:r>
            <a:endParaRPr/>
          </a:p>
          <a:p>
            <a:pPr indent="-311150" lvl="0" marL="457200" rtl="0" algn="l">
              <a:spcBef>
                <a:spcPts val="0"/>
              </a:spcBef>
              <a:spcAft>
                <a:spcPts val="0"/>
              </a:spcAft>
              <a:buSzPts val="1300"/>
              <a:buAutoNum type="arabicPeriod"/>
            </a:pPr>
            <a:r>
              <a:rPr lang="en"/>
              <a:t>The image is extracted onto a copy-on-write filesystem, and all the container layers overlay each other to create a merged filesystem</a:t>
            </a:r>
            <a:endParaRPr/>
          </a:p>
          <a:p>
            <a:pPr indent="-311150" lvl="0" marL="457200" rtl="0" algn="l">
              <a:spcBef>
                <a:spcPts val="0"/>
              </a:spcBef>
              <a:spcAft>
                <a:spcPts val="0"/>
              </a:spcAft>
              <a:buSzPts val="1300"/>
              <a:buAutoNum type="arabicPeriod"/>
            </a:pPr>
            <a:r>
              <a:rPr lang="en"/>
              <a:t>A container mount point is prepared</a:t>
            </a:r>
            <a:endParaRPr/>
          </a:p>
          <a:p>
            <a:pPr indent="-311150" lvl="0" marL="457200" rtl="0" algn="l">
              <a:spcBef>
                <a:spcPts val="0"/>
              </a:spcBef>
              <a:spcAft>
                <a:spcPts val="0"/>
              </a:spcAft>
              <a:buSzPts val="1300"/>
              <a:buAutoNum type="arabicPeriod"/>
            </a:pPr>
            <a:r>
              <a:rPr lang="en"/>
              <a:t>Metadata is set from the container image, including settings like overriding CMD, ENTRYPOINT from user inputs, setting up SECCOMP rules, etc., to ensure container runs as expected</a:t>
            </a:r>
            <a:endParaRPr/>
          </a:p>
          <a:p>
            <a:pPr indent="-311150" lvl="0" marL="457200" rtl="0" algn="l">
              <a:spcBef>
                <a:spcPts val="0"/>
              </a:spcBef>
              <a:spcAft>
                <a:spcPts val="0"/>
              </a:spcAft>
              <a:buSzPts val="1300"/>
              <a:buAutoNum type="arabicPeriod"/>
            </a:pPr>
            <a:r>
              <a:rPr lang="en"/>
              <a:t>The kernel is alerted to assign some sort of isolation, such as process, networking, and filesystem, to this container (namespaces)</a:t>
            </a:r>
            <a:endParaRPr/>
          </a:p>
          <a:p>
            <a:pPr indent="-311150" lvl="0" marL="457200" rtl="0" algn="l">
              <a:spcBef>
                <a:spcPts val="0"/>
              </a:spcBef>
              <a:spcAft>
                <a:spcPts val="0"/>
              </a:spcAft>
              <a:buSzPts val="1300"/>
              <a:buAutoNum type="arabicPeriod"/>
            </a:pPr>
            <a:r>
              <a:rPr lang="en"/>
              <a:t>The kernel is also alerted to assign some resource limits like CPU or memory limits to this container (cgroups)</a:t>
            </a:r>
            <a:endParaRPr/>
          </a:p>
          <a:p>
            <a:pPr indent="-311150" lvl="0" marL="457200" rtl="0" algn="l">
              <a:spcBef>
                <a:spcPts val="0"/>
              </a:spcBef>
              <a:spcAft>
                <a:spcPts val="0"/>
              </a:spcAft>
              <a:buSzPts val="1300"/>
              <a:buAutoNum type="arabicPeriod"/>
            </a:pPr>
            <a:r>
              <a:rPr lang="en"/>
              <a:t>A system call (syscall) is passed to the kernel to start the container</a:t>
            </a:r>
            <a:endParaRPr/>
          </a:p>
          <a:p>
            <a:pPr indent="-311150" lvl="0" marL="457200" rtl="0" algn="l">
              <a:spcBef>
                <a:spcPts val="0"/>
              </a:spcBef>
              <a:spcAft>
                <a:spcPts val="0"/>
              </a:spcAft>
              <a:buSzPts val="1300"/>
              <a:buAutoNum type="arabicPeriod"/>
            </a:pPr>
            <a:r>
              <a:rPr lang="en"/>
              <a:t>SELinux/AppArmor is set up</a:t>
            </a:r>
            <a:endParaRPr/>
          </a:p>
        </p:txBody>
      </p:sp>
      <p:sp>
        <p:nvSpPr>
          <p:cNvPr id="207" name="Google Shape;207;p18"/>
          <p:cNvSpPr txBox="1"/>
          <p:nvPr/>
        </p:nvSpPr>
        <p:spPr>
          <a:xfrm>
            <a:off x="2655150" y="4478750"/>
            <a:ext cx="4323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accent6"/>
                </a:solidFill>
                <a:latin typeface="Lato"/>
                <a:ea typeface="Lato"/>
                <a:cs typeface="Lato"/>
                <a:sym typeface="Lato"/>
              </a:rPr>
              <a:t>Container runtimes take care of all of these</a:t>
            </a:r>
            <a:endParaRPr sz="1700">
              <a:solidFill>
                <a:schemeClr val="accent6"/>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Container runtimes</a:t>
            </a:r>
            <a:endParaRPr/>
          </a:p>
        </p:txBody>
      </p:sp>
      <p:sp>
        <p:nvSpPr>
          <p:cNvPr id="213" name="Google Shape;213;p19"/>
          <p:cNvSpPr txBox="1"/>
          <p:nvPr>
            <p:ph idx="1" type="body"/>
          </p:nvPr>
        </p:nvSpPr>
        <p:spPr>
          <a:xfrm>
            <a:off x="1297500" y="1567550"/>
            <a:ext cx="7038900" cy="233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focus here are:</a:t>
            </a:r>
            <a:endParaRPr/>
          </a:p>
          <a:p>
            <a:pPr indent="-311150" lvl="0" marL="457200" rtl="0" algn="l">
              <a:spcBef>
                <a:spcPts val="1200"/>
              </a:spcBef>
              <a:spcAft>
                <a:spcPts val="0"/>
              </a:spcAft>
              <a:buSzPts val="1300"/>
              <a:buChar char="●"/>
            </a:pPr>
            <a:r>
              <a:rPr lang="en"/>
              <a:t>Running containers</a:t>
            </a:r>
            <a:endParaRPr/>
          </a:p>
          <a:p>
            <a:pPr indent="-311150" lvl="0" marL="457200" rtl="0" algn="l">
              <a:spcBef>
                <a:spcPts val="0"/>
              </a:spcBef>
              <a:spcAft>
                <a:spcPts val="0"/>
              </a:spcAft>
              <a:buSzPts val="1300"/>
              <a:buChar char="●"/>
            </a:pPr>
            <a:r>
              <a:rPr lang="en"/>
              <a:t>Setting up namespaces and cgroups</a:t>
            </a:r>
            <a:endParaRPr/>
          </a:p>
          <a:p>
            <a:pPr indent="0" lvl="0" marL="0" rtl="0" algn="l">
              <a:spcBef>
                <a:spcPts val="1200"/>
              </a:spcBef>
              <a:spcAft>
                <a:spcPts val="0"/>
              </a:spcAft>
              <a:buNone/>
            </a:pPr>
            <a:r>
              <a:rPr lang="en"/>
              <a:t>Examples:</a:t>
            </a:r>
            <a:endParaRPr/>
          </a:p>
          <a:p>
            <a:pPr indent="-311150" lvl="0" marL="457200" rtl="0" algn="l">
              <a:spcBef>
                <a:spcPts val="1200"/>
              </a:spcBef>
              <a:spcAft>
                <a:spcPts val="0"/>
              </a:spcAft>
              <a:buSzPts val="1300"/>
              <a:buChar char="●"/>
            </a:pPr>
            <a:r>
              <a:rPr lang="en"/>
              <a:t>containerd</a:t>
            </a:r>
            <a:endParaRPr/>
          </a:p>
          <a:p>
            <a:pPr indent="-311150" lvl="0" marL="457200" rtl="0" algn="l">
              <a:spcBef>
                <a:spcPts val="0"/>
              </a:spcBef>
              <a:spcAft>
                <a:spcPts val="0"/>
              </a:spcAft>
              <a:buSzPts val="1300"/>
              <a:buChar char="●"/>
            </a:pPr>
            <a:r>
              <a:rPr lang="en"/>
              <a:t>cri-o</a:t>
            </a:r>
            <a:endParaRPr/>
          </a:p>
          <a:p>
            <a:pPr indent="-311150" lvl="0" marL="457200" rtl="0" algn="l">
              <a:spcBef>
                <a:spcPts val="0"/>
              </a:spcBef>
              <a:spcAft>
                <a:spcPts val="0"/>
              </a:spcAft>
              <a:buSzPts val="1300"/>
              <a:buChar char="●"/>
            </a:pPr>
            <a:r>
              <a:rPr lang="en"/>
              <a:t>runc</a:t>
            </a:r>
            <a:endParaRPr/>
          </a:p>
        </p:txBody>
      </p:sp>
      <p:sp>
        <p:nvSpPr>
          <p:cNvPr id="214" name="Google Shape;214;p19"/>
          <p:cNvSpPr txBox="1"/>
          <p:nvPr/>
        </p:nvSpPr>
        <p:spPr>
          <a:xfrm>
            <a:off x="1386000" y="3900950"/>
            <a:ext cx="6372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300">
                <a:solidFill>
                  <a:schemeClr val="lt1"/>
                </a:solidFill>
                <a:latin typeface="Lato"/>
                <a:ea typeface="Lato"/>
                <a:cs typeface="Lato"/>
                <a:sym typeface="Lato"/>
              </a:rPr>
              <a:t>Everyone can implement these as they want; so standards are in order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 Container Initiative (OCI)</a:t>
            </a:r>
            <a:endParaRPr/>
          </a:p>
        </p:txBody>
      </p:sp>
      <p:sp>
        <p:nvSpPr>
          <p:cNvPr id="220" name="Google Shape;220;p20"/>
          <p:cNvSpPr txBox="1"/>
          <p:nvPr>
            <p:ph idx="1" type="body"/>
          </p:nvPr>
        </p:nvSpPr>
        <p:spPr>
          <a:xfrm>
            <a:off x="1297500" y="1567550"/>
            <a:ext cx="7038900" cy="63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t>
            </a:r>
            <a:r>
              <a:rPr lang="en"/>
              <a:t>urpose: to design certain open standards or a structure around how to work with container </a:t>
            </a:r>
            <a:r>
              <a:rPr lang="en">
                <a:solidFill>
                  <a:srgbClr val="FF0000"/>
                </a:solidFill>
              </a:rPr>
              <a:t>runtimes</a:t>
            </a:r>
            <a:r>
              <a:rPr lang="en"/>
              <a:t> and container </a:t>
            </a:r>
            <a:r>
              <a:rPr lang="en">
                <a:solidFill>
                  <a:srgbClr val="FF0000"/>
                </a:solidFill>
              </a:rPr>
              <a:t>image formats</a:t>
            </a:r>
            <a:r>
              <a:rPr lang="en"/>
              <a:t>.</a:t>
            </a:r>
            <a:endParaRPr/>
          </a:p>
        </p:txBody>
      </p:sp>
      <p:sp>
        <p:nvSpPr>
          <p:cNvPr id="221" name="Google Shape;221;p20"/>
          <p:cNvSpPr txBox="1"/>
          <p:nvPr>
            <p:ph idx="1" type="body"/>
          </p:nvPr>
        </p:nvSpPr>
        <p:spPr>
          <a:xfrm>
            <a:off x="1297500" y="2205650"/>
            <a:ext cx="7038900" cy="23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 specifications:</a:t>
            </a:r>
            <a:endParaRPr/>
          </a:p>
          <a:p>
            <a:pPr indent="-311150" lvl="0" marL="457200" rtl="0" algn="l">
              <a:spcBef>
                <a:spcPts val="1200"/>
              </a:spcBef>
              <a:spcAft>
                <a:spcPts val="0"/>
              </a:spcAft>
              <a:buSzPts val="1300"/>
              <a:buAutoNum type="arabicPeriod"/>
            </a:pPr>
            <a:r>
              <a:rPr lang="en"/>
              <a:t>image-spec</a:t>
            </a:r>
            <a:endParaRPr/>
          </a:p>
          <a:p>
            <a:pPr indent="-298450" lvl="1" marL="914400" rtl="0" algn="l">
              <a:spcBef>
                <a:spcPts val="0"/>
              </a:spcBef>
              <a:spcAft>
                <a:spcPts val="0"/>
              </a:spcAft>
              <a:buSzPts val="1100"/>
              <a:buAutoNum type="alphaLcPeriod"/>
            </a:pPr>
            <a:r>
              <a:rPr lang="en"/>
              <a:t>Goal: to enable the creation of interoperable tools for building, transporting, and preparing a container image to run.</a:t>
            </a:r>
            <a:endParaRPr/>
          </a:p>
          <a:p>
            <a:pPr indent="-311150" lvl="0" marL="457200" rtl="0" algn="l">
              <a:spcBef>
                <a:spcPts val="0"/>
              </a:spcBef>
              <a:spcAft>
                <a:spcPts val="0"/>
              </a:spcAft>
              <a:buSzPts val="1300"/>
              <a:buAutoNum type="arabicPeriod"/>
            </a:pPr>
            <a:r>
              <a:rPr lang="en"/>
              <a:t>runtime-spec</a:t>
            </a:r>
            <a:endParaRPr/>
          </a:p>
          <a:p>
            <a:pPr indent="-298450" lvl="1" marL="914400" rtl="0" algn="l">
              <a:spcBef>
                <a:spcPts val="0"/>
              </a:spcBef>
              <a:spcAft>
                <a:spcPts val="0"/>
              </a:spcAft>
              <a:buSzPts val="1100"/>
              <a:buAutoNum type="alphaLcPeriod"/>
            </a:pPr>
            <a:r>
              <a:rPr lang="en"/>
              <a:t>Goal: to define the configuration, execution environment, and lifecycle of a container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little detour: Container Runtime Interface (CRI)</a:t>
            </a:r>
            <a:endParaRPr/>
          </a:p>
        </p:txBody>
      </p:sp>
      <p:sp>
        <p:nvSpPr>
          <p:cNvPr id="227" name="Google Shape;22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CRI is a Kubernetes API; we will discuss K8S in details later on.</a:t>
            </a:r>
            <a:endParaRPr/>
          </a:p>
          <a:p>
            <a:pPr indent="-311150" lvl="0" marL="457200" rtl="0" algn="l">
              <a:spcBef>
                <a:spcPts val="0"/>
              </a:spcBef>
              <a:spcAft>
                <a:spcPts val="0"/>
              </a:spcAft>
              <a:buSzPts val="1300"/>
              <a:buChar char="●"/>
            </a:pPr>
            <a:r>
              <a:rPr lang="en"/>
              <a:t>CRI defines the way that K8S </a:t>
            </a:r>
            <a:r>
              <a:rPr lang="en"/>
              <a:t>interacts</a:t>
            </a:r>
            <a:r>
              <a:rPr lang="en"/>
              <a:t> with </a:t>
            </a:r>
            <a:r>
              <a:rPr lang="en"/>
              <a:t>different</a:t>
            </a:r>
            <a:r>
              <a:rPr lang="en"/>
              <a:t> container runtimes.</a:t>
            </a:r>
            <a:endParaRPr/>
          </a:p>
          <a:p>
            <a:pPr indent="-311150" lvl="0" marL="457200" rtl="0" algn="l">
              <a:spcBef>
                <a:spcPts val="0"/>
              </a:spcBef>
              <a:spcAft>
                <a:spcPts val="0"/>
              </a:spcAft>
              <a:buSzPts val="1300"/>
              <a:buChar char="●"/>
            </a:pPr>
            <a:r>
              <a:rPr lang="en"/>
              <a:t>Before CRI (K8S version 1.5), the most likely container runtime choice for K8S was Docker.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CafeTechnical)">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