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10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7CCEA6-A0B7-4866-8A1B-BEA078F5ED7A}">
  <a:tblStyle styleId="{027CCEA6-A0B7-4866-8A1B-BEA078F5ED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Montserrat-bold.fntdata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Italic.fntdata"/><Relationship Id="rId47" Type="http://schemas.openxmlformats.org/officeDocument/2006/relationships/font" Target="fonts/Montserrat-italic.fntdata"/><Relationship Id="rId49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eae52866e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eae52866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eae52866e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eae52866e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4eae52866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4eae52866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eae52866e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4eae52866e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eae52866e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4eae52866e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4eae52866e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4eae52866e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4eae52866e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4eae52866e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some requests on app.snapp-box.com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4eae52866e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4eae52866e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GET request that client makes, proxy server will send a HEAD request to check the “</a:t>
            </a:r>
            <a:r>
              <a:rPr b="1" lang="en" sz="912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Last-Modified</a:t>
            </a:r>
            <a:r>
              <a:rPr lang="en"/>
              <a:t>” header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4eae52866e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4eae52866e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4eae52866e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4eae52866e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4bdcd27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14bdcd27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4eae52866e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4eae52866e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4eae52866e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4eae52866e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Software-Oriented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Service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4eae52866e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4eae52866e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4eae52866e_0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4eae52866e_0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4eae52866e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4eae52866e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normalizer: most important one → prevent SYN </a:t>
            </a:r>
            <a:r>
              <a:rPr lang="en"/>
              <a:t>flood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fixing tool: manipulate header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content-based switch: decide based on request regardless of 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scrubber: do not check or modify body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4f25d482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4f25d482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4f25d482a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4f25d482a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4f8e30b1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4f8e30b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4f8e30b1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4f8e30b1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f8e30b1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4f8e30b1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bb7fb60f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bb7fb60f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4f8e30b1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4f8e30b1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4f8e30b13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4f8e30b13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4f8e30b1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4f8e30b1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f8e30b1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f8e30b1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4f8e30b1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4f8e30b1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eae52866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eae52866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eae52866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4eae52866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eae52866e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eae52866e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eae52866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eae52866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eae52866e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eae52866e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eae52866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eae52866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receiving arrows, I intentionally remove the bulky section and replace it with simple </a:t>
            </a:r>
            <a:r>
              <a:rPr lang="en"/>
              <a:t>arrow</a:t>
            </a:r>
            <a:r>
              <a:rPr lang="en"/>
              <a:t> to create the diagram more clean but the concept remain the same as before.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haproxy.com/blog/the-four-essential-sections-of-an-haproxy-configur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message</a:t>
            </a:r>
            <a:endParaRPr/>
          </a:p>
        </p:txBody>
      </p:sp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1297500" y="1307850"/>
            <a:ext cx="703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get back to our example</a:t>
            </a:r>
            <a:r>
              <a:rPr lang="en"/>
              <a:t>: </a:t>
            </a:r>
            <a:r>
              <a:rPr lang="en">
                <a:solidFill>
                  <a:schemeClr val="lt2"/>
                </a:solidFill>
              </a:rPr>
              <a:t>www.example.com</a:t>
            </a:r>
            <a:r>
              <a:rPr lang="en">
                <a:solidFill>
                  <a:schemeClr val="accent1"/>
                </a:solidFill>
              </a:rPr>
              <a:t>/someURI/someindex.index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3480750" y="1915175"/>
            <a:ext cx="26724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GET </a:t>
            </a:r>
            <a:r>
              <a:rPr b="1" lang="en" sz="910">
                <a:solidFill>
                  <a:schemeClr val="accent1"/>
                </a:solidFill>
              </a:rPr>
              <a:t>/someURI/someindex.index</a:t>
            </a:r>
            <a:r>
              <a:rPr b="1" lang="en" sz="910"/>
              <a:t> HTTP/1.1\r\n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Host: </a:t>
            </a:r>
            <a:r>
              <a:rPr b="1" lang="en" sz="910">
                <a:solidFill>
                  <a:schemeClr val="lt2"/>
                </a:solidFill>
              </a:rPr>
              <a:t>www.example.com</a:t>
            </a:r>
            <a:r>
              <a:rPr b="1" lang="en" sz="910"/>
              <a:t>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User-Agent: Firefox/3.6.10\r\n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Accept: text/html,application/xhtml+xml\r\n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Accept-Language: en-us,en;q=0.5\r\n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Accept-Encoding: gzip,deflate\r\n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Accept-Charset: ISO-8859-1,utf-8;q=0.7\r\n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Keep-Alive: 115\r\n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Connection: keep-alive\r\n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910"/>
              <a:t>\r\n</a:t>
            </a:r>
            <a:endParaRPr b="1" sz="910"/>
          </a:p>
        </p:txBody>
      </p:sp>
      <p:sp>
        <p:nvSpPr>
          <p:cNvPr id="325" name="Google Shape;325;p22"/>
          <p:cNvSpPr txBox="1"/>
          <p:nvPr/>
        </p:nvSpPr>
        <p:spPr>
          <a:xfrm>
            <a:off x="403250" y="1901200"/>
            <a:ext cx="27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line (GET, POST, … commands)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6" name="Google Shape;326;p22"/>
          <p:cNvCxnSpPr>
            <a:endCxn id="325" idx="3"/>
          </p:cNvCxnSpPr>
          <p:nvPr/>
        </p:nvCxnSpPr>
        <p:spPr>
          <a:xfrm rot="10800000">
            <a:off x="3163550" y="2085850"/>
            <a:ext cx="3546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2"/>
          <p:cNvSpPr/>
          <p:nvPr/>
        </p:nvSpPr>
        <p:spPr>
          <a:xfrm>
            <a:off x="3225975" y="2273475"/>
            <a:ext cx="264300" cy="212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 txBox="1"/>
          <p:nvPr/>
        </p:nvSpPr>
        <p:spPr>
          <a:xfrm>
            <a:off x="2189775" y="3152625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 lines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2"/>
          <p:cNvSpPr txBox="1"/>
          <p:nvPr/>
        </p:nvSpPr>
        <p:spPr>
          <a:xfrm>
            <a:off x="361000" y="4351475"/>
            <a:ext cx="276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Carriage return, line-feed at start of line indicates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end of header lines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0" name="Google Shape;330;p22"/>
          <p:cNvCxnSpPr>
            <a:endCxn id="329" idx="3"/>
          </p:cNvCxnSpPr>
          <p:nvPr/>
        </p:nvCxnSpPr>
        <p:spPr>
          <a:xfrm rot="10800000">
            <a:off x="3121300" y="4628525"/>
            <a:ext cx="382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22"/>
          <p:cNvSpPr txBox="1"/>
          <p:nvPr/>
        </p:nvSpPr>
        <p:spPr>
          <a:xfrm>
            <a:off x="6570175" y="2155275"/>
            <a:ext cx="146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Carriage return character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6570175" y="2571750"/>
            <a:ext cx="118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Line-feed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character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4950225" y="2572450"/>
            <a:ext cx="142500" cy="12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5783975" y="2856950"/>
            <a:ext cx="142500" cy="12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22"/>
          <p:cNvCxnSpPr>
            <a:stCxn id="331" idx="1"/>
            <a:endCxn id="333" idx="0"/>
          </p:cNvCxnSpPr>
          <p:nvPr/>
        </p:nvCxnSpPr>
        <p:spPr>
          <a:xfrm flipH="1">
            <a:off x="5021575" y="2316825"/>
            <a:ext cx="1548600" cy="255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" name="Google Shape;336;p22"/>
          <p:cNvCxnSpPr>
            <a:stCxn id="332" idx="1"/>
            <a:endCxn id="334" idx="0"/>
          </p:cNvCxnSpPr>
          <p:nvPr/>
        </p:nvCxnSpPr>
        <p:spPr>
          <a:xfrm flipH="1">
            <a:off x="5855275" y="2733300"/>
            <a:ext cx="714900" cy="1236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message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3232875" y="16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{027CCEA6-A0B7-4866-8A1B-BEA078F5ED7A}</a:tableStyleId>
              </a:tblPr>
              <a:tblGrid>
                <a:gridCol w="1034150"/>
                <a:gridCol w="382850"/>
                <a:gridCol w="1024950"/>
                <a:gridCol w="382850"/>
                <a:gridCol w="892875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method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URL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</a:rPr>
                        <a:t>version</a:t>
                      </a:r>
                      <a:endParaRPr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518925" y="1650975"/>
            <a:ext cx="26724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GET </a:t>
            </a:r>
            <a:r>
              <a:rPr b="1" lang="en" sz="910">
                <a:solidFill>
                  <a:schemeClr val="accent1"/>
                </a:solidFill>
              </a:rPr>
              <a:t>/someURI/someindex.index</a:t>
            </a:r>
            <a:r>
              <a:rPr b="1" lang="en" sz="910"/>
              <a:t> HTTP/1.1\r\n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Host: </a:t>
            </a:r>
            <a:r>
              <a:rPr b="1" lang="en" sz="910">
                <a:solidFill>
                  <a:schemeClr val="lt2"/>
                </a:solidFill>
              </a:rPr>
              <a:t>www.example.com</a:t>
            </a:r>
            <a:r>
              <a:rPr b="1" lang="en" sz="910"/>
              <a:t>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User-Agent: Firefox/3.6.10\r\n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Accept: text/html,application/xhtml+xml\r\n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Accept-Language: en-us,en;q=0.5\r\n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Accept-Encoding: gzip,deflate\r\n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Accept-Charset: ISO-8859-1,utf-8;q=0.7\r\n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Keep-Alive: 115\r\n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910"/>
              <a:t>Connection: keep-alive\r\n</a:t>
            </a:r>
            <a:endParaRPr b="1" sz="91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910"/>
              <a:t>\r\n</a:t>
            </a:r>
            <a:endParaRPr b="1" sz="910"/>
          </a:p>
        </p:txBody>
      </p:sp>
      <p:graphicFrame>
        <p:nvGraphicFramePr>
          <p:cNvPr id="344" name="Google Shape;344;p23"/>
          <p:cNvGraphicFramePr/>
          <p:nvPr/>
        </p:nvGraphicFramePr>
        <p:xfrm>
          <a:off x="3232875" y="204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{027CCEA6-A0B7-4866-8A1B-BEA078F5ED7A}</a:tableStyleId>
              </a:tblPr>
              <a:tblGrid>
                <a:gridCol w="1721600"/>
                <a:gridCol w="382850"/>
                <a:gridCol w="720350"/>
                <a:gridCol w="402225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header field name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value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 gridSpan="5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 rowSpan="2" hMerge="1"/>
                <a:tc rowSpan="2" hMerge="1"/>
                <a:tc rowSpan="2" hMerge="1"/>
                <a:tc rowSpan="2" hMerge="1"/>
              </a:tr>
              <a:tr h="381000">
                <a:tc gridSpan="5" vMerge="1"/>
                <a:tc hMerge="1" vMerge="1"/>
                <a:tc hMerge="1" vMerge="1"/>
                <a:tc hMerge="1" vMerge="1"/>
                <a:tc hMerge="1"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</a:rPr>
                        <a:t>header field 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45" name="Google Shape;345;p23"/>
          <p:cNvGraphicFramePr/>
          <p:nvPr/>
        </p:nvGraphicFramePr>
        <p:xfrm>
          <a:off x="3232875" y="360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{027CCEA6-A0B7-4866-8A1B-BEA078F5ED7A}</a:tableStyleId>
              </a:tblPr>
              <a:tblGrid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46" name="Google Shape;346;p23"/>
          <p:cNvGraphicFramePr/>
          <p:nvPr/>
        </p:nvGraphicFramePr>
        <p:xfrm>
          <a:off x="3232875" y="399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{027CCEA6-A0B7-4866-8A1B-BEA078F5ED7A}</a:tableStyleId>
              </a:tblPr>
              <a:tblGrid>
                <a:gridCol w="4100525"/>
              </a:tblGrid>
              <a:tr h="1013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entity body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47" name="Google Shape;347;p23"/>
          <p:cNvSpPr txBox="1"/>
          <p:nvPr/>
        </p:nvSpPr>
        <p:spPr>
          <a:xfrm>
            <a:off x="7918375" y="1615750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equest line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23"/>
          <p:cNvSpPr/>
          <p:nvPr/>
        </p:nvSpPr>
        <p:spPr>
          <a:xfrm>
            <a:off x="7716250" y="2099675"/>
            <a:ext cx="159900" cy="1501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 txBox="1"/>
          <p:nvPr/>
        </p:nvSpPr>
        <p:spPr>
          <a:xfrm>
            <a:off x="7918375" y="2665925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</a:t>
            </a: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lines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7918375" y="4319950"/>
            <a:ext cx="101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1055550" y="4395850"/>
            <a:ext cx="20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Question: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body really necessary? If yes, when?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m</a:t>
            </a:r>
            <a:r>
              <a:rPr lang="en"/>
              <a:t>ethod types</a:t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3473550" y="1843350"/>
            <a:ext cx="21969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</a:t>
            </a:r>
            <a:r>
              <a:rPr lang="en"/>
              <a:t>1.0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</a:t>
            </a:r>
            <a:endParaRPr/>
          </a:p>
        </p:txBody>
      </p:sp>
      <p:sp>
        <p:nvSpPr>
          <p:cNvPr id="358" name="Google Shape;358;p24"/>
          <p:cNvSpPr txBox="1"/>
          <p:nvPr>
            <p:ph idx="1" type="body"/>
          </p:nvPr>
        </p:nvSpPr>
        <p:spPr>
          <a:xfrm>
            <a:off x="6169000" y="1843350"/>
            <a:ext cx="21969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HTTP/1.1: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GET, POST, HEAD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OPTIONS</a:t>
            </a:r>
            <a:endParaRPr/>
          </a:p>
        </p:txBody>
      </p:sp>
      <p:sp>
        <p:nvSpPr>
          <p:cNvPr id="359" name="Google Shape;359;p24"/>
          <p:cNvSpPr txBox="1"/>
          <p:nvPr>
            <p:ph idx="1" type="body"/>
          </p:nvPr>
        </p:nvSpPr>
        <p:spPr>
          <a:xfrm>
            <a:off x="778100" y="1843350"/>
            <a:ext cx="21969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HTTP/0.9: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3364350" y="4004550"/>
            <a:ext cx="2415300" cy="5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Version 2.0 &amp; 3.0 exists as well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1974525" y="2329100"/>
            <a:ext cx="90300" cy="242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4741075" y="2329100"/>
            <a:ext cx="90300" cy="657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24"/>
          <p:cNvCxnSpPr>
            <a:stCxn id="361" idx="1"/>
          </p:cNvCxnSpPr>
          <p:nvPr/>
        </p:nvCxnSpPr>
        <p:spPr>
          <a:xfrm flipH="1" rot="10800000">
            <a:off x="2064825" y="2440250"/>
            <a:ext cx="1620000" cy="10200"/>
          </a:xfrm>
          <a:prstGeom prst="curvedConnector5">
            <a:avLst>
              <a:gd fmla="val 17171" name="adj1"/>
              <a:gd fmla="val 30882" name="adj2"/>
              <a:gd fmla="val 50000" name="adj3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24"/>
          <p:cNvCxnSpPr>
            <a:stCxn id="362" idx="1"/>
          </p:cNvCxnSpPr>
          <p:nvPr/>
        </p:nvCxnSpPr>
        <p:spPr>
          <a:xfrm flipH="1" rot="10800000">
            <a:off x="4831375" y="2426450"/>
            <a:ext cx="1537200" cy="231300"/>
          </a:xfrm>
          <a:prstGeom prst="curvedConnector5">
            <a:avLst>
              <a:gd fmla="val 19490" name="adj1"/>
              <a:gd fmla="val 93990" name="adj2"/>
              <a:gd fmla="val 50000" name="adj3"/>
            </a:avLst>
          </a:prstGeom>
          <a:noFill/>
          <a:ln cap="flat" cmpd="sng" w="9525">
            <a:solidFill>
              <a:srgbClr val="B6D7A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useful methods</a:t>
            </a:r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1297500" y="1307850"/>
            <a:ext cx="35067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 something from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</a:t>
            </a:r>
            <a:r>
              <a:rPr lang="en"/>
              <a:t>et something from server</a:t>
            </a:r>
            <a:endParaRPr/>
          </a:p>
        </p:txBody>
      </p:sp>
      <p:sp>
        <p:nvSpPr>
          <p:cNvPr id="371" name="Google Shape;371;p25"/>
          <p:cNvSpPr txBox="1"/>
          <p:nvPr>
            <p:ph idx="1" type="body"/>
          </p:nvPr>
        </p:nvSpPr>
        <p:spPr>
          <a:xfrm>
            <a:off x="6595325" y="1569975"/>
            <a:ext cx="732600" cy="3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WHAT?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372" name="Google Shape;372;p25"/>
          <p:cNvSpPr txBox="1"/>
          <p:nvPr/>
        </p:nvSpPr>
        <p:spPr>
          <a:xfrm>
            <a:off x="5932625" y="2868975"/>
            <a:ext cx="205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Question: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 body really necessary? If yes, when?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5840675" y="2103225"/>
            <a:ext cx="22419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back to the question that we ask few slides ago</a:t>
            </a:r>
            <a:endParaRPr/>
          </a:p>
        </p:txBody>
      </p:sp>
      <p:sp>
        <p:nvSpPr>
          <p:cNvPr id="374" name="Google Shape;374;p25"/>
          <p:cNvSpPr txBox="1"/>
          <p:nvPr>
            <p:ph idx="1" type="body"/>
          </p:nvPr>
        </p:nvSpPr>
        <p:spPr>
          <a:xfrm>
            <a:off x="1297500" y="2430975"/>
            <a:ext cx="3506700" cy="10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Required input is uploaded in </a:t>
            </a:r>
            <a:r>
              <a:rPr lang="en">
                <a:solidFill>
                  <a:srgbClr val="FF0000"/>
                </a:solidFill>
              </a:rPr>
              <a:t>URL</a:t>
            </a:r>
            <a:endParaRPr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Required input is uploaded in </a:t>
            </a:r>
            <a:r>
              <a:rPr lang="en">
                <a:solidFill>
                  <a:srgbClr val="FF0000"/>
                </a:solidFill>
              </a:rPr>
              <a:t>body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5" name="Google Shape;375;p25"/>
          <p:cNvSpPr txBox="1"/>
          <p:nvPr>
            <p:ph idx="1" type="body"/>
          </p:nvPr>
        </p:nvSpPr>
        <p:spPr>
          <a:xfrm>
            <a:off x="1297500" y="3622500"/>
            <a:ext cx="70389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i="1" lang="en"/>
              <a:t>GET</a:t>
            </a:r>
            <a:r>
              <a:rPr lang="en"/>
              <a:t> method requests a representation of the specified resource. Requests using </a:t>
            </a:r>
            <a:r>
              <a:rPr i="1" lang="en"/>
              <a:t>GET</a:t>
            </a:r>
            <a:r>
              <a:rPr lang="en"/>
              <a:t> should only retrieve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</a:t>
            </a:r>
            <a:r>
              <a:rPr i="1" lang="en"/>
              <a:t>POST</a:t>
            </a:r>
            <a:r>
              <a:rPr lang="en"/>
              <a:t> method submits an entity to the specified resource, often causing a change in state or side effects on the server.</a:t>
            </a:r>
            <a:endParaRPr/>
          </a:p>
        </p:txBody>
      </p:sp>
      <p:cxnSp>
        <p:nvCxnSpPr>
          <p:cNvPr id="376" name="Google Shape;376;p25"/>
          <p:cNvCxnSpPr>
            <a:stCxn id="370" idx="1"/>
            <a:endCxn id="374" idx="1"/>
          </p:cNvCxnSpPr>
          <p:nvPr/>
        </p:nvCxnSpPr>
        <p:spPr>
          <a:xfrm>
            <a:off x="1297500" y="1834650"/>
            <a:ext cx="600" cy="1123200"/>
          </a:xfrm>
          <a:prstGeom prst="curvedConnector3">
            <a:avLst>
              <a:gd fmla="val -87629167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5"/>
          <p:cNvCxnSpPr>
            <a:stCxn id="374" idx="1"/>
            <a:endCxn id="375" idx="1"/>
          </p:cNvCxnSpPr>
          <p:nvPr/>
        </p:nvCxnSpPr>
        <p:spPr>
          <a:xfrm>
            <a:off x="1297500" y="2957775"/>
            <a:ext cx="600" cy="1307700"/>
          </a:xfrm>
          <a:prstGeom prst="curvedConnector3">
            <a:avLst>
              <a:gd fmla="val -92262500" name="adj1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25"/>
          <p:cNvSpPr txBox="1"/>
          <p:nvPr/>
        </p:nvSpPr>
        <p:spPr>
          <a:xfrm rot="-5400000">
            <a:off x="-15525" y="3450075"/>
            <a:ext cx="119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Firefox </a:t>
            </a:r>
            <a:r>
              <a:rPr lang="en" sz="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definition</a:t>
            </a:r>
            <a:endParaRPr sz="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useful methods</a:t>
            </a:r>
            <a:endParaRPr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1297500" y="15675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Exactly like </a:t>
            </a:r>
            <a:r>
              <a:rPr i="1" lang="en"/>
              <a:t>GET</a:t>
            </a:r>
            <a:r>
              <a:rPr lang="en"/>
              <a:t> method but </a:t>
            </a:r>
            <a:r>
              <a:rPr lang="en"/>
              <a:t>response</a:t>
            </a:r>
            <a:r>
              <a:rPr lang="en"/>
              <a:t> has no body</a:t>
            </a:r>
            <a:endParaRPr/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1297500" y="21969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Uploads file to specified path in URL</a:t>
            </a:r>
            <a:endParaRPr/>
          </a:p>
        </p:txBody>
      </p:sp>
      <p:sp>
        <p:nvSpPr>
          <p:cNvPr id="386" name="Google Shape;386;p26"/>
          <p:cNvSpPr txBox="1"/>
          <p:nvPr>
            <p:ph idx="1" type="body"/>
          </p:nvPr>
        </p:nvSpPr>
        <p:spPr>
          <a:xfrm>
            <a:off x="1297500" y="2826350"/>
            <a:ext cx="70389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Deletes file from specified path in URL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message</a:t>
            </a:r>
            <a:endParaRPr/>
          </a:p>
        </p:txBody>
      </p:sp>
      <p:sp>
        <p:nvSpPr>
          <p:cNvPr id="392" name="Google Shape;392;p27"/>
          <p:cNvSpPr txBox="1"/>
          <p:nvPr>
            <p:ph idx="1" type="body"/>
          </p:nvPr>
        </p:nvSpPr>
        <p:spPr>
          <a:xfrm>
            <a:off x="4400350" y="1405175"/>
            <a:ext cx="29067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HTTP/1.1 </a:t>
            </a:r>
            <a:r>
              <a:rPr b="1" lang="en" sz="912">
                <a:solidFill>
                  <a:schemeClr val="lt2"/>
                </a:solidFill>
              </a:rPr>
              <a:t>200</a:t>
            </a:r>
            <a:r>
              <a:rPr b="1" lang="en" sz="912"/>
              <a:t> </a:t>
            </a:r>
            <a:r>
              <a:rPr b="1" lang="en" sz="912">
                <a:solidFill>
                  <a:schemeClr val="accent1"/>
                </a:solidFill>
              </a:rPr>
              <a:t>OK</a:t>
            </a:r>
            <a:r>
              <a:rPr b="1" lang="en" sz="912"/>
              <a:t>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Date: Sun, 26 Sep 2010 20:09:20 GMT\r\n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Server: Apache/2.0.52 (CentOS)\r\n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Last-Modified: Tue, 30 Oct 2022 17:00:02 GMT\r\n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ETag: "17dc6-a5c-bf716880"\r\n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Accept-Ranges: bytes\r\n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Content-Length: 2652\r\n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Keep-Alive: timeout=10, max=100\r\n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Connection: Keep-Alive\r\n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Content-Type: text/html; charset=ISO-8859-1\r\n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\r\n</a:t>
            </a:r>
            <a:endParaRPr b="1" sz="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b="1" lang="en" sz="912"/>
              <a:t>data data data data data ...</a:t>
            </a:r>
            <a:endParaRPr b="1" sz="912"/>
          </a:p>
        </p:txBody>
      </p:sp>
      <p:sp>
        <p:nvSpPr>
          <p:cNvPr id="393" name="Google Shape;393;p27"/>
          <p:cNvSpPr txBox="1"/>
          <p:nvPr/>
        </p:nvSpPr>
        <p:spPr>
          <a:xfrm>
            <a:off x="360750" y="1385425"/>
            <a:ext cx="33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Status line (protocol status code &amp; status phrase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4" name="Google Shape;394;p27"/>
          <p:cNvCxnSpPr>
            <a:endCxn id="393" idx="3"/>
          </p:cNvCxnSpPr>
          <p:nvPr/>
        </p:nvCxnSpPr>
        <p:spPr>
          <a:xfrm rot="10800000">
            <a:off x="3740550" y="1570075"/>
            <a:ext cx="688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27"/>
          <p:cNvSpPr/>
          <p:nvPr/>
        </p:nvSpPr>
        <p:spPr>
          <a:xfrm>
            <a:off x="4178475" y="1786800"/>
            <a:ext cx="146100" cy="2454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7"/>
          <p:cNvSpPr txBox="1"/>
          <p:nvPr/>
        </p:nvSpPr>
        <p:spPr>
          <a:xfrm>
            <a:off x="3142275" y="2829300"/>
            <a:ext cx="10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Header lines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27"/>
          <p:cNvSpPr txBox="1"/>
          <p:nvPr/>
        </p:nvSpPr>
        <p:spPr>
          <a:xfrm>
            <a:off x="2480850" y="4527450"/>
            <a:ext cx="12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Requested data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8" name="Google Shape;398;p27"/>
          <p:cNvCxnSpPr>
            <a:endCxn id="397" idx="3"/>
          </p:cNvCxnSpPr>
          <p:nvPr/>
        </p:nvCxnSpPr>
        <p:spPr>
          <a:xfrm rot="10800000">
            <a:off x="3740550" y="4712100"/>
            <a:ext cx="688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7"/>
          <p:cNvSpPr/>
          <p:nvPr/>
        </p:nvSpPr>
        <p:spPr>
          <a:xfrm>
            <a:off x="4366175" y="2252550"/>
            <a:ext cx="2871300" cy="319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7"/>
          <p:cNvSpPr txBox="1"/>
          <p:nvPr/>
        </p:nvSpPr>
        <p:spPr>
          <a:xfrm>
            <a:off x="2057950" y="2212050"/>
            <a:ext cx="1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Cache uses this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1" name="Google Shape;401;p27"/>
          <p:cNvCxnSpPr>
            <a:stCxn id="399" idx="1"/>
            <a:endCxn id="400" idx="3"/>
          </p:cNvCxnSpPr>
          <p:nvPr/>
        </p:nvCxnSpPr>
        <p:spPr>
          <a:xfrm rot="10800000">
            <a:off x="3447275" y="2412150"/>
            <a:ext cx="918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status codes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897900" y="153761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1xx: informational response</a:t>
            </a:r>
            <a:endParaRPr/>
          </a:p>
        </p:txBody>
      </p:sp>
      <p:sp>
        <p:nvSpPr>
          <p:cNvPr id="408" name="Google Shape;408;p28"/>
          <p:cNvSpPr txBox="1"/>
          <p:nvPr>
            <p:ph idx="1" type="body"/>
          </p:nvPr>
        </p:nvSpPr>
        <p:spPr>
          <a:xfrm>
            <a:off x="897925" y="1963875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</a:t>
            </a:r>
            <a:r>
              <a:rPr lang="en"/>
              <a:t>xx: successful</a:t>
            </a:r>
            <a:endParaRPr/>
          </a:p>
        </p:txBody>
      </p:sp>
      <p:sp>
        <p:nvSpPr>
          <p:cNvPr id="409" name="Google Shape;409;p28"/>
          <p:cNvSpPr txBox="1"/>
          <p:nvPr>
            <p:ph idx="1" type="body"/>
          </p:nvPr>
        </p:nvSpPr>
        <p:spPr>
          <a:xfrm>
            <a:off x="897938" y="239016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</a:t>
            </a:r>
            <a:r>
              <a:rPr lang="en"/>
              <a:t>xx: redirection</a:t>
            </a:r>
            <a:endParaRPr/>
          </a:p>
        </p:txBody>
      </p:sp>
      <p:sp>
        <p:nvSpPr>
          <p:cNvPr id="410" name="Google Shape;410;p28"/>
          <p:cNvSpPr txBox="1"/>
          <p:nvPr>
            <p:ph idx="1" type="body"/>
          </p:nvPr>
        </p:nvSpPr>
        <p:spPr>
          <a:xfrm>
            <a:off x="897925" y="2816600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</a:t>
            </a:r>
            <a:r>
              <a:rPr lang="en"/>
              <a:t>xx: client error</a:t>
            </a:r>
            <a:endParaRPr/>
          </a:p>
        </p:txBody>
      </p:sp>
      <p:sp>
        <p:nvSpPr>
          <p:cNvPr id="411" name="Google Shape;411;p28"/>
          <p:cNvSpPr txBox="1"/>
          <p:nvPr>
            <p:ph idx="1" type="body"/>
          </p:nvPr>
        </p:nvSpPr>
        <p:spPr>
          <a:xfrm>
            <a:off x="897938" y="3243025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</a:t>
            </a:r>
            <a:r>
              <a:rPr lang="en"/>
              <a:t>xx: server error</a:t>
            </a:r>
            <a:endParaRPr/>
          </a:p>
        </p:txBody>
      </p:sp>
      <p:sp>
        <p:nvSpPr>
          <p:cNvPr id="412" name="Google Shape;412;p28"/>
          <p:cNvSpPr txBox="1"/>
          <p:nvPr>
            <p:ph idx="1" type="body"/>
          </p:nvPr>
        </p:nvSpPr>
        <p:spPr>
          <a:xfrm>
            <a:off x="3894000" y="1537613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the request was received, continuing process</a:t>
            </a:r>
            <a:endParaRPr sz="2100"/>
          </a:p>
        </p:txBody>
      </p:sp>
      <p:sp>
        <p:nvSpPr>
          <p:cNvPr id="413" name="Google Shape;413;p28"/>
          <p:cNvSpPr txBox="1"/>
          <p:nvPr>
            <p:ph idx="1" type="body"/>
          </p:nvPr>
        </p:nvSpPr>
        <p:spPr>
          <a:xfrm>
            <a:off x="3893950" y="196387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request was successfully received, understood, and accepted</a:t>
            </a:r>
            <a:endParaRPr/>
          </a:p>
        </p:txBody>
      </p:sp>
      <p:sp>
        <p:nvSpPr>
          <p:cNvPr id="414" name="Google Shape;414;p28"/>
          <p:cNvSpPr txBox="1"/>
          <p:nvPr>
            <p:ph idx="1" type="body"/>
          </p:nvPr>
        </p:nvSpPr>
        <p:spPr>
          <a:xfrm>
            <a:off x="3893963" y="2390063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further action needs to be taken in order to complete the request</a:t>
            </a:r>
            <a:endParaRPr/>
          </a:p>
        </p:txBody>
      </p:sp>
      <p:sp>
        <p:nvSpPr>
          <p:cNvPr id="415" name="Google Shape;415;p28"/>
          <p:cNvSpPr txBox="1"/>
          <p:nvPr>
            <p:ph idx="1" type="body"/>
          </p:nvPr>
        </p:nvSpPr>
        <p:spPr>
          <a:xfrm>
            <a:off x="3893950" y="281647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request contains bad syntax or cannot be fulfilled</a:t>
            </a:r>
            <a:endParaRPr/>
          </a:p>
        </p:txBody>
      </p:sp>
      <p:sp>
        <p:nvSpPr>
          <p:cNvPr id="416" name="Google Shape;416;p28"/>
          <p:cNvSpPr txBox="1"/>
          <p:nvPr>
            <p:ph idx="1" type="body"/>
          </p:nvPr>
        </p:nvSpPr>
        <p:spPr>
          <a:xfrm>
            <a:off x="3893963" y="3243025"/>
            <a:ext cx="48420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server failed to fulfil an apparently valid request</a:t>
            </a:r>
            <a:endParaRPr/>
          </a:p>
        </p:txBody>
      </p:sp>
      <p:cxnSp>
        <p:nvCxnSpPr>
          <p:cNvPr id="417" name="Google Shape;417;p28"/>
          <p:cNvCxnSpPr>
            <a:stCxn id="407" idx="3"/>
            <a:endCxn id="412" idx="1"/>
          </p:cNvCxnSpPr>
          <p:nvPr/>
        </p:nvCxnSpPr>
        <p:spPr>
          <a:xfrm>
            <a:off x="3132300" y="1734113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28"/>
          <p:cNvCxnSpPr>
            <a:stCxn id="408" idx="3"/>
            <a:endCxn id="413" idx="1"/>
          </p:cNvCxnSpPr>
          <p:nvPr/>
        </p:nvCxnSpPr>
        <p:spPr>
          <a:xfrm>
            <a:off x="3132325" y="2160375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28"/>
          <p:cNvCxnSpPr>
            <a:stCxn id="409" idx="3"/>
            <a:endCxn id="414" idx="1"/>
          </p:cNvCxnSpPr>
          <p:nvPr/>
        </p:nvCxnSpPr>
        <p:spPr>
          <a:xfrm>
            <a:off x="3132338" y="2586663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28"/>
          <p:cNvCxnSpPr>
            <a:stCxn id="410" idx="3"/>
            <a:endCxn id="415" idx="1"/>
          </p:cNvCxnSpPr>
          <p:nvPr/>
        </p:nvCxnSpPr>
        <p:spPr>
          <a:xfrm>
            <a:off x="3132325" y="3013100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8"/>
          <p:cNvCxnSpPr>
            <a:stCxn id="411" idx="3"/>
            <a:endCxn id="416" idx="1"/>
          </p:cNvCxnSpPr>
          <p:nvPr/>
        </p:nvCxnSpPr>
        <p:spPr>
          <a:xfrm>
            <a:off x="3132338" y="3439525"/>
            <a:ext cx="761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28"/>
          <p:cNvSpPr txBox="1"/>
          <p:nvPr>
            <p:ph idx="1" type="body"/>
          </p:nvPr>
        </p:nvSpPr>
        <p:spPr>
          <a:xfrm>
            <a:off x="897950" y="4464075"/>
            <a:ext cx="1119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FF"/>
                </a:solidFill>
              </a:rPr>
              <a:t>1xx: Hold on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23" name="Google Shape;423;p28"/>
          <p:cNvSpPr txBox="1"/>
          <p:nvPr>
            <p:ph idx="1" type="body"/>
          </p:nvPr>
        </p:nvSpPr>
        <p:spPr>
          <a:xfrm>
            <a:off x="2253100" y="4039775"/>
            <a:ext cx="1431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8">
                <a:solidFill>
                  <a:srgbClr val="00FF00"/>
                </a:solidFill>
              </a:rPr>
              <a:t>2xx: Here you go</a:t>
            </a:r>
            <a:endParaRPr sz="1408">
              <a:solidFill>
                <a:srgbClr val="00FF00"/>
              </a:solidFill>
            </a:endParaRPr>
          </a:p>
        </p:txBody>
      </p:sp>
      <p:sp>
        <p:nvSpPr>
          <p:cNvPr id="424" name="Google Shape;424;p28"/>
          <p:cNvSpPr txBox="1"/>
          <p:nvPr>
            <p:ph idx="1" type="body"/>
          </p:nvPr>
        </p:nvSpPr>
        <p:spPr>
          <a:xfrm>
            <a:off x="3995244" y="3768825"/>
            <a:ext cx="11535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900"/>
                </a:solidFill>
              </a:rPr>
              <a:t>3xx: Go away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425" name="Google Shape;425;p28"/>
          <p:cNvSpPr txBox="1"/>
          <p:nvPr>
            <p:ph idx="1" type="body"/>
          </p:nvPr>
        </p:nvSpPr>
        <p:spPr>
          <a:xfrm>
            <a:off x="5360900" y="4039775"/>
            <a:ext cx="15429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4xx: You fucked up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26" name="Google Shape;426;p28"/>
          <p:cNvSpPr txBox="1"/>
          <p:nvPr>
            <p:ph idx="1" type="body"/>
          </p:nvPr>
        </p:nvSpPr>
        <p:spPr>
          <a:xfrm>
            <a:off x="7001995" y="4464075"/>
            <a:ext cx="13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5xx: I Fucked up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7" name="Google Shape;427;p28"/>
          <p:cNvSpPr txBox="1"/>
          <p:nvPr>
            <p:ph idx="1" type="body"/>
          </p:nvPr>
        </p:nvSpPr>
        <p:spPr>
          <a:xfrm>
            <a:off x="3454800" y="4464063"/>
            <a:ext cx="22344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get our hand dirty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caches</a:t>
            </a:r>
            <a:endParaRPr/>
          </a:p>
        </p:txBody>
      </p:sp>
      <p:sp>
        <p:nvSpPr>
          <p:cNvPr id="433" name="Google Shape;433;p29"/>
          <p:cNvSpPr txBox="1"/>
          <p:nvPr>
            <p:ph idx="1" type="body"/>
          </p:nvPr>
        </p:nvSpPr>
        <p:spPr>
          <a:xfrm>
            <a:off x="1297500" y="1567550"/>
            <a:ext cx="4660800" cy="21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a.k.a. Proxy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access web servers through cache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Browser sends all requests to cache server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Object present in cache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Cache returns the object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Object missing from cache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Cache server request it from origin server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save it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return it to client</a:t>
            </a:r>
            <a:endParaRPr/>
          </a:p>
        </p:txBody>
      </p:sp>
      <p:pic>
        <p:nvPicPr>
          <p:cNvPr id="434" name="Google Shape;4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750" y="17800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075" y="2523450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9275" y="1660575"/>
            <a:ext cx="341275" cy="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1125" y="1535131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0875" y="1650943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0525" y="2630431"/>
            <a:ext cx="341275" cy="279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350" y="3412075"/>
            <a:ext cx="341275" cy="3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200" y="3286631"/>
            <a:ext cx="341275" cy="2794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9"/>
          <p:cNvSpPr txBox="1"/>
          <p:nvPr/>
        </p:nvSpPr>
        <p:spPr>
          <a:xfrm>
            <a:off x="6236450" y="2016250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 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6236450" y="3791275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 2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7316200" y="3016875"/>
            <a:ext cx="54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 Server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29"/>
          <p:cNvSpPr txBox="1"/>
          <p:nvPr/>
        </p:nvSpPr>
        <p:spPr>
          <a:xfrm>
            <a:off x="8178875" y="2273500"/>
            <a:ext cx="54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Server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6" name="Google Shape;446;p29"/>
          <p:cNvCxnSpPr>
            <a:stCxn id="436" idx="3"/>
            <a:endCxn id="435" idx="1"/>
          </p:cNvCxnSpPr>
          <p:nvPr/>
        </p:nvCxnSpPr>
        <p:spPr>
          <a:xfrm>
            <a:off x="6660550" y="1850175"/>
            <a:ext cx="777600" cy="920100"/>
          </a:xfrm>
          <a:prstGeom prst="curved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9"/>
          <p:cNvCxnSpPr>
            <a:stCxn id="435" idx="1"/>
            <a:endCxn id="434" idx="1"/>
          </p:cNvCxnSpPr>
          <p:nvPr/>
        </p:nvCxnSpPr>
        <p:spPr>
          <a:xfrm flipH="1" rot="10800000">
            <a:off x="7438075" y="2026763"/>
            <a:ext cx="862800" cy="743400"/>
          </a:xfrm>
          <a:prstGeom prst="curvedConnector3">
            <a:avLst>
              <a:gd fmla="val 6621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8" name="Google Shape;448;p29"/>
          <p:cNvCxnSpPr>
            <a:stCxn id="438" idx="1"/>
            <a:endCxn id="439" idx="3"/>
          </p:cNvCxnSpPr>
          <p:nvPr/>
        </p:nvCxnSpPr>
        <p:spPr>
          <a:xfrm flipH="1">
            <a:off x="7931875" y="1790678"/>
            <a:ext cx="369000" cy="9795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9"/>
          <p:cNvCxnSpPr>
            <a:stCxn id="439" idx="1"/>
            <a:endCxn id="437" idx="3"/>
          </p:cNvCxnSpPr>
          <p:nvPr/>
        </p:nvCxnSpPr>
        <p:spPr>
          <a:xfrm rot="10800000">
            <a:off x="6542325" y="1674865"/>
            <a:ext cx="1048200" cy="10953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0" name="Google Shape;450;p29"/>
          <p:cNvCxnSpPr>
            <a:stCxn id="440" idx="3"/>
            <a:endCxn id="435" idx="1"/>
          </p:cNvCxnSpPr>
          <p:nvPr/>
        </p:nvCxnSpPr>
        <p:spPr>
          <a:xfrm flipH="1" rot="10800000">
            <a:off x="6719625" y="2770075"/>
            <a:ext cx="718500" cy="831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1" name="Google Shape;451;p29"/>
          <p:cNvCxnSpPr>
            <a:stCxn id="439" idx="1"/>
            <a:endCxn id="441" idx="3"/>
          </p:cNvCxnSpPr>
          <p:nvPr/>
        </p:nvCxnSpPr>
        <p:spPr>
          <a:xfrm flipH="1">
            <a:off x="6601425" y="2770165"/>
            <a:ext cx="989100" cy="6561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2" name="Google Shape;452;p29"/>
          <p:cNvCxnSpPr>
            <a:stCxn id="444" idx="3"/>
            <a:endCxn id="445" idx="2"/>
          </p:cNvCxnSpPr>
          <p:nvPr/>
        </p:nvCxnSpPr>
        <p:spPr>
          <a:xfrm flipH="1" rot="10800000">
            <a:off x="7858600" y="2704725"/>
            <a:ext cx="591600" cy="5277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29"/>
          <p:cNvSpPr txBox="1"/>
          <p:nvPr/>
        </p:nvSpPr>
        <p:spPr>
          <a:xfrm rot="-2507899">
            <a:off x="7971638" y="2944284"/>
            <a:ext cx="493766" cy="307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sz="8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29"/>
          <p:cNvSpPr txBox="1"/>
          <p:nvPr/>
        </p:nvSpPr>
        <p:spPr>
          <a:xfrm>
            <a:off x="5485238" y="4324250"/>
            <a:ext cx="189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Check</a:t>
            </a: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“Last-Modified” header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5" name="Google Shape;455;p29"/>
          <p:cNvCxnSpPr>
            <a:stCxn id="453" idx="2"/>
            <a:endCxn id="454" idx="3"/>
          </p:cNvCxnSpPr>
          <p:nvPr/>
        </p:nvCxnSpPr>
        <p:spPr>
          <a:xfrm rot="5400000">
            <a:off x="7208420" y="3380964"/>
            <a:ext cx="1280700" cy="944700"/>
          </a:xfrm>
          <a:prstGeom prst="curvedConnector2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6" name="Google Shape;456;p29"/>
          <p:cNvSpPr txBox="1"/>
          <p:nvPr/>
        </p:nvSpPr>
        <p:spPr>
          <a:xfrm>
            <a:off x="6655600" y="1067850"/>
            <a:ext cx="186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It’s clients </a:t>
            </a:r>
            <a:r>
              <a:rPr lang="en" sz="1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lawyer</a:t>
            </a:r>
            <a:r>
              <a:rPr lang="en" sz="10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 to represent them in the Internet</a:t>
            </a:r>
            <a:endParaRPr sz="10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7" name="Google Shape;457;p29"/>
          <p:cNvCxnSpPr>
            <a:stCxn id="435" idx="0"/>
            <a:endCxn id="456" idx="2"/>
          </p:cNvCxnSpPr>
          <p:nvPr/>
        </p:nvCxnSpPr>
        <p:spPr>
          <a:xfrm rot="10800000">
            <a:off x="7587400" y="1498950"/>
            <a:ext cx="0" cy="1024500"/>
          </a:xfrm>
          <a:prstGeom prst="straightConnector1">
            <a:avLst/>
          </a:prstGeom>
          <a:noFill/>
          <a:ln cap="flat" cmpd="sng" w="9525">
            <a:solidFill>
              <a:srgbClr val="1880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29"/>
          <p:cNvSpPr txBox="1"/>
          <p:nvPr/>
        </p:nvSpPr>
        <p:spPr>
          <a:xfrm>
            <a:off x="1297500" y="3791275"/>
            <a:ext cx="31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a.k.a.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forward proxy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9" name="Google Shape;459;p29"/>
          <p:cNvPicPr preferRelativeResize="0"/>
          <p:nvPr/>
        </p:nvPicPr>
        <p:blipFill rotWithShape="1">
          <a:blip r:embed="rId6">
            <a:alphaModFix/>
          </a:blip>
          <a:srcRect b="27309" l="5856" r="5135" t="5934"/>
          <a:stretch/>
        </p:blipFill>
        <p:spPr>
          <a:xfrm>
            <a:off x="892797" y="536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fun</a:t>
            </a:r>
            <a:endParaRPr/>
          </a:p>
        </p:txBody>
      </p:sp>
      <p:sp>
        <p:nvSpPr>
          <p:cNvPr id="465" name="Google Shape;465;p30"/>
          <p:cNvSpPr txBox="1"/>
          <p:nvPr/>
        </p:nvSpPr>
        <p:spPr>
          <a:xfrm>
            <a:off x="2322150" y="4637350"/>
            <a:ext cx="42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Telnet can NOT handle SSL → Why?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6" name="Google Shape;466;p30"/>
          <p:cNvPicPr preferRelativeResize="0"/>
          <p:nvPr/>
        </p:nvPicPr>
        <p:blipFill rotWithShape="1">
          <a:blip r:embed="rId3">
            <a:alphaModFix/>
          </a:blip>
          <a:srcRect b="0" l="573" r="573" t="0"/>
          <a:stretch/>
        </p:blipFill>
        <p:spPr>
          <a:xfrm>
            <a:off x="622510" y="1899571"/>
            <a:ext cx="3840175" cy="254625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0"/>
          <p:cNvSpPr txBox="1"/>
          <p:nvPr/>
        </p:nvSpPr>
        <p:spPr>
          <a:xfrm>
            <a:off x="765994" y="149936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telnet diginext.ir 80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8" name="Google Shape;4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10" y="1899571"/>
            <a:ext cx="3840175" cy="254625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0"/>
          <p:cNvSpPr txBox="1"/>
          <p:nvPr/>
        </p:nvSpPr>
        <p:spPr>
          <a:xfrm>
            <a:off x="4791694" y="149936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telnet diginext.ir 443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fun</a:t>
            </a:r>
            <a:endParaRPr/>
          </a:p>
        </p:txBody>
      </p:sp>
      <p:pic>
        <p:nvPicPr>
          <p:cNvPr id="475" name="Google Shape;4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375" y="1675775"/>
            <a:ext cx="2192491" cy="313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6126" y="1675775"/>
            <a:ext cx="5133399" cy="313568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1"/>
          <p:cNvSpPr txBox="1"/>
          <p:nvPr/>
        </p:nvSpPr>
        <p:spPr>
          <a:xfrm>
            <a:off x="2795394" y="1092413"/>
            <a:ext cx="355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openssl s_client -connect diginext.ir:443</a:t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/>
          <p:nvPr/>
        </p:nvSpPr>
        <p:spPr>
          <a:xfrm>
            <a:off x="4088100" y="1307850"/>
            <a:ext cx="4484400" cy="3433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Reverse</a:t>
            </a:r>
            <a:r>
              <a:rPr lang="en"/>
              <a:t> Proxy</a:t>
            </a:r>
            <a:endParaRPr/>
          </a:p>
        </p:txBody>
      </p:sp>
      <p:pic>
        <p:nvPicPr>
          <p:cNvPr id="489" name="Google Shape;4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15576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6713" y="2570475"/>
            <a:ext cx="298650" cy="4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763" y="2571750"/>
            <a:ext cx="341275" cy="3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3"/>
          <p:cNvSpPr txBox="1"/>
          <p:nvPr/>
        </p:nvSpPr>
        <p:spPr>
          <a:xfrm>
            <a:off x="833188" y="2950950"/>
            <a:ext cx="54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33"/>
          <p:cNvSpPr txBox="1"/>
          <p:nvPr/>
        </p:nvSpPr>
        <p:spPr>
          <a:xfrm>
            <a:off x="3803401" y="3047913"/>
            <a:ext cx="58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Reverse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Proxy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5785725" y="2051113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5" name="Google Shape;4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2455800"/>
            <a:ext cx="298650" cy="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3"/>
          <p:cNvSpPr txBox="1"/>
          <p:nvPr/>
        </p:nvSpPr>
        <p:spPr>
          <a:xfrm>
            <a:off x="5785725" y="2949238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2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7" name="Google Shape;4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488" y="3847363"/>
            <a:ext cx="298650" cy="4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3"/>
          <p:cNvSpPr txBox="1"/>
          <p:nvPr/>
        </p:nvSpPr>
        <p:spPr>
          <a:xfrm>
            <a:off x="5785725" y="4340800"/>
            <a:ext cx="68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 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33"/>
          <p:cNvSpPr txBox="1"/>
          <p:nvPr/>
        </p:nvSpPr>
        <p:spPr>
          <a:xfrm>
            <a:off x="5982975" y="3287988"/>
            <a:ext cx="29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33"/>
          <p:cNvSpPr txBox="1"/>
          <p:nvPr/>
        </p:nvSpPr>
        <p:spPr>
          <a:xfrm>
            <a:off x="6597975" y="1682525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webapp1.example.com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6597975" y="2517863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webapp2.example.com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33"/>
          <p:cNvSpPr txBox="1"/>
          <p:nvPr/>
        </p:nvSpPr>
        <p:spPr>
          <a:xfrm>
            <a:off x="6597975" y="3971500"/>
            <a:ext cx="17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webappn.example.com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33"/>
          <p:cNvSpPr txBox="1"/>
          <p:nvPr/>
        </p:nvSpPr>
        <p:spPr>
          <a:xfrm>
            <a:off x="4088100" y="1307850"/>
            <a:ext cx="120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Private Network</a:t>
            </a:r>
            <a:endParaRPr sz="10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33"/>
          <p:cNvSpPr/>
          <p:nvPr/>
        </p:nvSpPr>
        <p:spPr>
          <a:xfrm>
            <a:off x="2339075" y="2441725"/>
            <a:ext cx="1168020" cy="750924"/>
          </a:xfrm>
          <a:prstGeom prst="cloud">
            <a:avLst/>
          </a:prstGeom>
          <a:solidFill>
            <a:srgbClr val="00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Internet</a:t>
            </a:r>
            <a:endParaRPr sz="1000"/>
          </a:p>
        </p:txBody>
      </p:sp>
      <p:cxnSp>
        <p:nvCxnSpPr>
          <p:cNvPr id="505" name="Google Shape;505;p33"/>
          <p:cNvCxnSpPr>
            <a:stCxn id="504" idx="0"/>
            <a:endCxn id="490" idx="1"/>
          </p:cNvCxnSpPr>
          <p:nvPr/>
        </p:nvCxnSpPr>
        <p:spPr>
          <a:xfrm>
            <a:off x="3506122" y="2817187"/>
            <a:ext cx="440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33"/>
          <p:cNvCxnSpPr>
            <a:stCxn id="490" idx="3"/>
            <a:endCxn id="489" idx="1"/>
          </p:cNvCxnSpPr>
          <p:nvPr/>
        </p:nvCxnSpPr>
        <p:spPr>
          <a:xfrm flipH="1" rot="10800000">
            <a:off x="4245363" y="1804388"/>
            <a:ext cx="1735200" cy="1012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33"/>
          <p:cNvCxnSpPr>
            <a:stCxn id="490" idx="3"/>
            <a:endCxn id="495" idx="1"/>
          </p:cNvCxnSpPr>
          <p:nvPr/>
        </p:nvCxnSpPr>
        <p:spPr>
          <a:xfrm flipH="1" rot="10800000">
            <a:off x="4245363" y="2702588"/>
            <a:ext cx="1735200" cy="114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3"/>
          <p:cNvCxnSpPr>
            <a:stCxn id="490" idx="3"/>
            <a:endCxn id="497" idx="1"/>
          </p:cNvCxnSpPr>
          <p:nvPr/>
        </p:nvCxnSpPr>
        <p:spPr>
          <a:xfrm>
            <a:off x="4245363" y="2817188"/>
            <a:ext cx="1735200" cy="1276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3"/>
          <p:cNvCxnSpPr>
            <a:stCxn id="491" idx="2"/>
            <a:endCxn id="504" idx="2"/>
          </p:cNvCxnSpPr>
          <p:nvPr/>
        </p:nvCxnSpPr>
        <p:spPr>
          <a:xfrm rot="-5400000">
            <a:off x="1656700" y="2264850"/>
            <a:ext cx="133800" cy="1238400"/>
          </a:xfrm>
          <a:prstGeom prst="curvedConnector4">
            <a:avLst>
              <a:gd fmla="val -39275" name="adj1"/>
              <a:gd fmla="val 567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3"/>
          <p:cNvCxnSpPr>
            <a:stCxn id="504" idx="2"/>
            <a:endCxn id="490" idx="1"/>
          </p:cNvCxnSpPr>
          <p:nvPr/>
        </p:nvCxnSpPr>
        <p:spPr>
          <a:xfrm>
            <a:off x="2342698" y="2817187"/>
            <a:ext cx="1604100" cy="600"/>
          </a:xfrm>
          <a:prstGeom prst="curvedConnector5">
            <a:avLst>
              <a:gd fmla="val 19090" name="adj1"/>
              <a:gd fmla="val 33368833" name="adj2"/>
              <a:gd fmla="val 82370" name="adj3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1" name="Google Shape;511;p33"/>
          <p:cNvCxnSpPr>
            <a:stCxn id="490" idx="3"/>
            <a:endCxn id="489" idx="1"/>
          </p:cNvCxnSpPr>
          <p:nvPr/>
        </p:nvCxnSpPr>
        <p:spPr>
          <a:xfrm flipH="1" rot="10800000">
            <a:off x="4245363" y="1804388"/>
            <a:ext cx="1735200" cy="1012800"/>
          </a:xfrm>
          <a:prstGeom prst="curvedConnector3">
            <a:avLst>
              <a:gd fmla="val 26197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" name="Google Shape;512;p33"/>
          <p:cNvCxnSpPr>
            <a:stCxn id="489" idx="1"/>
            <a:endCxn id="490" idx="3"/>
          </p:cNvCxnSpPr>
          <p:nvPr/>
        </p:nvCxnSpPr>
        <p:spPr>
          <a:xfrm flipH="1">
            <a:off x="4245288" y="1804388"/>
            <a:ext cx="1735200" cy="10128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" name="Google Shape;513;p33"/>
          <p:cNvCxnSpPr>
            <a:stCxn id="490" idx="1"/>
            <a:endCxn id="504" idx="2"/>
          </p:cNvCxnSpPr>
          <p:nvPr/>
        </p:nvCxnSpPr>
        <p:spPr>
          <a:xfrm flipH="1">
            <a:off x="2342613" y="2817188"/>
            <a:ext cx="1604100" cy="600"/>
          </a:xfrm>
          <a:prstGeom prst="curvedConnector5">
            <a:avLst>
              <a:gd fmla="val 13686" name="adj1"/>
              <a:gd fmla="val -40789588" name="adj2"/>
              <a:gd fmla="val 87406" name="adj3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33"/>
          <p:cNvCxnSpPr>
            <a:stCxn id="504" idx="2"/>
            <a:endCxn id="491" idx="0"/>
          </p:cNvCxnSpPr>
          <p:nvPr/>
        </p:nvCxnSpPr>
        <p:spPr>
          <a:xfrm rot="10800000">
            <a:off x="1104298" y="2571787"/>
            <a:ext cx="1238400" cy="245400"/>
          </a:xfrm>
          <a:prstGeom prst="curvedConnector4">
            <a:avLst>
              <a:gd fmla="val 43292" name="adj1"/>
              <a:gd fmla="val 119565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5" name="Google Shape;515;p33"/>
          <p:cNvSpPr txBox="1"/>
          <p:nvPr/>
        </p:nvSpPr>
        <p:spPr>
          <a:xfrm>
            <a:off x="1152900" y="4014250"/>
            <a:ext cx="26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HTTP headers &amp; URL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6" name="Google Shape;516;p33"/>
          <p:cNvCxnSpPr>
            <a:stCxn id="493" idx="0"/>
            <a:endCxn id="515" idx="0"/>
          </p:cNvCxnSpPr>
          <p:nvPr/>
        </p:nvCxnSpPr>
        <p:spPr>
          <a:xfrm flipH="1">
            <a:off x="2453551" y="3047913"/>
            <a:ext cx="1642500" cy="9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7" name="Google Shape;517;p33"/>
          <p:cNvPicPr preferRelativeResize="0"/>
          <p:nvPr/>
        </p:nvPicPr>
        <p:blipFill rotWithShape="1">
          <a:blip r:embed="rId5">
            <a:alphaModFix/>
          </a:blip>
          <a:srcRect b="27309" l="5856" r="5135" t="5934"/>
          <a:stretch/>
        </p:blipFill>
        <p:spPr>
          <a:xfrm>
            <a:off x="892797" y="4599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important functions</a:t>
            </a:r>
            <a:endParaRPr/>
          </a:p>
        </p:txBody>
      </p:sp>
      <p:sp>
        <p:nvSpPr>
          <p:cNvPr id="523" name="Google Shape;523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 balancing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</a:t>
            </a:r>
            <a:r>
              <a:rPr lang="en"/>
              <a:t> servers may exists for specific WebAPP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acceleration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SSL offloading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Protect the WebApp </a:t>
            </a:r>
            <a:r>
              <a:rPr lang="en"/>
              <a:t>identity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some of the security measures like rate limit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SSL offloading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529" name="Google Shape;529;p35"/>
          <p:cNvSpPr txBox="1"/>
          <p:nvPr>
            <p:ph idx="1" type="body"/>
          </p:nvPr>
        </p:nvSpPr>
        <p:spPr>
          <a:xfrm>
            <a:off x="1297500" y="1567550"/>
            <a:ext cx="2137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Nginx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Varnish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Squid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Traefik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Caddy</a:t>
            </a:r>
            <a:endParaRPr/>
          </a:p>
        </p:txBody>
      </p:sp>
      <p:sp>
        <p:nvSpPr>
          <p:cNvPr id="530" name="Google Shape;530;p35"/>
          <p:cNvSpPr txBox="1"/>
          <p:nvPr>
            <p:ph idx="1" type="body"/>
          </p:nvPr>
        </p:nvSpPr>
        <p:spPr>
          <a:xfrm>
            <a:off x="3503400" y="1567550"/>
            <a:ext cx="463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also has other functionality as well; like: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Forward proxy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…</a:t>
            </a:r>
            <a:endParaRPr/>
          </a:p>
        </p:txBody>
      </p:sp>
      <p:pic>
        <p:nvPicPr>
          <p:cNvPr id="531" name="Google Shape;531;p35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968997" y="1679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HAproxy</a:t>
            </a:r>
            <a:endParaRPr/>
          </a:p>
        </p:txBody>
      </p:sp>
      <p:sp>
        <p:nvSpPr>
          <p:cNvPr id="537" name="Google Shape;537;p36"/>
          <p:cNvSpPr txBox="1"/>
          <p:nvPr>
            <p:ph idx="1" type="body"/>
          </p:nvPr>
        </p:nvSpPr>
        <p:spPr>
          <a:xfrm>
            <a:off x="567300" y="1532250"/>
            <a:ext cx="40047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HAproxy is: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TCP 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reverse-proxy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SSL terminator / initiator / offloader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TCP normalizer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normalizer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fixing tool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content-based switch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server load balancer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traffic regulator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protection against DDoS and service abuse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observation point for network troubleshooting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 HTTP compression offloader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caching proxy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FastCGI gateway</a:t>
            </a:r>
            <a:endParaRPr/>
          </a:p>
        </p:txBody>
      </p:sp>
      <p:sp>
        <p:nvSpPr>
          <p:cNvPr id="538" name="Google Shape;538;p36"/>
          <p:cNvSpPr txBox="1"/>
          <p:nvPr>
            <p:ph idx="1" type="body"/>
          </p:nvPr>
        </p:nvSpPr>
        <p:spPr>
          <a:xfrm>
            <a:off x="4572000" y="1532250"/>
            <a:ext cx="40047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HAproxy is NOT: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explicit HTTP proxy (forward proxy)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data scrubber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static web server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packet-based load balancer</a:t>
            </a:r>
            <a:endParaRPr sz="1200"/>
          </a:p>
        </p:txBody>
      </p:sp>
      <p:pic>
        <p:nvPicPr>
          <p:cNvPr id="539" name="Google Shape;539;p36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92797" y="53617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Sections of HAProxy Configuration</a:t>
            </a:r>
            <a:endParaRPr/>
          </a:p>
        </p:txBody>
      </p:sp>
      <p:sp>
        <p:nvSpPr>
          <p:cNvPr id="545" name="Google Shape;545;p37"/>
          <p:cNvSpPr txBox="1"/>
          <p:nvPr>
            <p:ph idx="1" type="body"/>
          </p:nvPr>
        </p:nvSpPr>
        <p:spPr>
          <a:xfrm>
            <a:off x="1297500" y="1307850"/>
            <a:ext cx="70389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global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Obviously</a:t>
            </a:r>
            <a:r>
              <a:rPr lang="en" sz="1000"/>
              <a:t> contains global configuration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l</a:t>
            </a:r>
            <a:r>
              <a:rPr lang="en" sz="1000"/>
              <a:t>og 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user &amp; group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supported</a:t>
            </a:r>
            <a:r>
              <a:rPr lang="en" sz="1000"/>
              <a:t> encryptions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…</a:t>
            </a:r>
            <a:endParaRPr sz="1000"/>
          </a:p>
        </p:txBody>
      </p:sp>
      <p:sp>
        <p:nvSpPr>
          <p:cNvPr id="546" name="Google Shape;546;p37"/>
          <p:cNvSpPr txBox="1"/>
          <p:nvPr>
            <p:ph idx="1" type="body"/>
          </p:nvPr>
        </p:nvSpPr>
        <p:spPr>
          <a:xfrm>
            <a:off x="1297500" y="257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defaults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Obviously contains default configuration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This is where you put all expected behaviour of all other components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You can override these as you want in their own section</a:t>
            </a:r>
            <a:endParaRPr sz="1000"/>
          </a:p>
        </p:txBody>
      </p:sp>
      <p:sp>
        <p:nvSpPr>
          <p:cNvPr id="547" name="Google Shape;547;p37"/>
          <p:cNvSpPr txBox="1"/>
          <p:nvPr>
            <p:ph idx="1" type="body"/>
          </p:nvPr>
        </p:nvSpPr>
        <p:spPr>
          <a:xfrm>
            <a:off x="1297500" y="3485850"/>
            <a:ext cx="7038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frontend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This is where you can configure something to accept client requests</a:t>
            </a:r>
            <a:endParaRPr sz="1000"/>
          </a:p>
        </p:txBody>
      </p:sp>
      <p:sp>
        <p:nvSpPr>
          <p:cNvPr id="548" name="Google Shape;548;p37"/>
          <p:cNvSpPr txBox="1"/>
          <p:nvPr>
            <p:ph idx="1" type="body"/>
          </p:nvPr>
        </p:nvSpPr>
        <p:spPr>
          <a:xfrm>
            <a:off x="1297500" y="4012050"/>
            <a:ext cx="70389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backend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Servers that fulfil the requests</a:t>
            </a:r>
            <a:endParaRPr sz="1000"/>
          </a:p>
        </p:txBody>
      </p:sp>
      <p:sp>
        <p:nvSpPr>
          <p:cNvPr id="549" name="Google Shape;549;p37"/>
          <p:cNvSpPr txBox="1"/>
          <p:nvPr>
            <p:ph idx="1" type="body"/>
          </p:nvPr>
        </p:nvSpPr>
        <p:spPr>
          <a:xfrm>
            <a:off x="1297500" y="4572150"/>
            <a:ext cx="7038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listen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This is where you can have both functionality of frontend &amp; backend in one section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Sections of HAProxy Configuration</a:t>
            </a:r>
            <a:endParaRPr/>
          </a:p>
        </p:txBody>
      </p:sp>
      <p:sp>
        <p:nvSpPr>
          <p:cNvPr id="555" name="Google Shape;555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IS A </a:t>
            </a:r>
            <a:r>
              <a:rPr lang="en" sz="1600">
                <a:solidFill>
                  <a:srgbClr val="FF0000"/>
                </a:solidFill>
              </a:rPr>
              <a:t>MUST READ</a:t>
            </a:r>
            <a:r>
              <a:rPr lang="en" sz="1600"/>
              <a:t> MATERIAL: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The Four Essential Sections of an HAProxy Configuration 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</a:t>
            </a:r>
            <a:endParaRPr/>
          </a:p>
        </p:txBody>
      </p:sp>
      <p:pic>
        <p:nvPicPr>
          <p:cNvPr id="561" name="Google Shape;5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725" y="1244950"/>
            <a:ext cx="7078451" cy="371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000" y="1307850"/>
            <a:ext cx="6290000" cy="3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1350388"/>
            <a:ext cx="7038900" cy="350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69" name="Google Shape;569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#</a:t>
            </a:r>
            <a:r>
              <a:rPr i="1" lang="en"/>
              <a:t>bind</a:t>
            </a:r>
            <a:r>
              <a:rPr i="1" lang="en"/>
              <a:t> &lt;SOME_IP&gt;:&lt;SOME_PORT&gt;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</a:t>
            </a:r>
            <a:r>
              <a:rPr i="1" lang="en"/>
              <a:t>bind *:80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bind *:443 ssl crt /etc/haproxy/ssl/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capture req.hdr(host) len 300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capture req.hdr(X-Forwarded-For) len 15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add-header X-Forwarded-Port %[dst_port]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http-request redirect prefix https://owncloud.snpb.app code 301 if { hdr(host) -i learning.snpb.app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	…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75" name="Google Shape;575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acl is_blacklist_ip src -f /etc/haproxy/blacklist.ips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deny deny_status 429 if is_blacklist_ip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is_whitelist src -f /etc/haproxy/whitelist.lst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is_ok_from_all_ips hdr(host) -i snpb.link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deny if !is_whitelist !is_ok_from_all_ips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Overview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090000" y="1307850"/>
            <a:ext cx="2964000" cy="3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879725" y="2097663"/>
            <a:ext cx="687300" cy="6873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3595600" y="2804300"/>
            <a:ext cx="853800" cy="91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4810425" y="3574775"/>
            <a:ext cx="825900" cy="6873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3998175" y="1610375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557500" y="3061250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JPEG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4879725" y="2133513"/>
            <a:ext cx="68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Java applet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4758375" y="3809850"/>
            <a:ext cx="9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Audio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7133725" y="2815350"/>
            <a:ext cx="10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Objects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15"/>
          <p:cNvCxnSpPr>
            <a:stCxn id="159" idx="3"/>
            <a:endCxn id="163" idx="1"/>
          </p:cNvCxnSpPr>
          <p:nvPr/>
        </p:nvCxnSpPr>
        <p:spPr>
          <a:xfrm>
            <a:off x="4928175" y="1810475"/>
            <a:ext cx="2205600" cy="120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5"/>
          <p:cNvCxnSpPr>
            <a:stCxn id="161" idx="3"/>
            <a:endCxn id="163" idx="1"/>
          </p:cNvCxnSpPr>
          <p:nvPr/>
        </p:nvCxnSpPr>
        <p:spPr>
          <a:xfrm>
            <a:off x="5567025" y="2441313"/>
            <a:ext cx="1566600" cy="574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>
            <a:stCxn id="160" idx="3"/>
            <a:endCxn id="163" idx="1"/>
          </p:cNvCxnSpPr>
          <p:nvPr/>
        </p:nvCxnSpPr>
        <p:spPr>
          <a:xfrm flipH="1" rot="10800000">
            <a:off x="4487500" y="3015350"/>
            <a:ext cx="2646300" cy="24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>
            <a:endCxn id="163" idx="1"/>
          </p:cNvCxnSpPr>
          <p:nvPr/>
        </p:nvCxnSpPr>
        <p:spPr>
          <a:xfrm flipH="1" rot="10800000">
            <a:off x="5423425" y="3015450"/>
            <a:ext cx="1710300" cy="90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81" name="Google Shape;581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app.snapp-box.com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app.snpb.cloud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app.snapp-box.ir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app.snpb.ir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87" name="Google Shape;587;p43"/>
          <p:cNvSpPr txBox="1"/>
          <p:nvPr>
            <p:ph idx="1" type="body"/>
          </p:nvPr>
        </p:nvSpPr>
        <p:spPr>
          <a:xfrm>
            <a:off x="1297500" y="1567550"/>
            <a:ext cx="70389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is_k8s_prod_customer-panel hdr(host) -i cpanel.snapp-box.com app.snapp-box.com app.snpb.cloud cpanel.snapp-box.ir app.snapp-box.ir app.snpb.ir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acl is_landing path_beg -i /landing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frontend</a:t>
            </a:r>
            <a:endParaRPr/>
          </a:p>
        </p:txBody>
      </p:sp>
      <p:sp>
        <p:nvSpPr>
          <p:cNvPr id="593" name="Google Shape;593;p44"/>
          <p:cNvSpPr txBox="1"/>
          <p:nvPr>
            <p:ph idx="1" type="body"/>
          </p:nvPr>
        </p:nvSpPr>
        <p:spPr>
          <a:xfrm>
            <a:off x="1297500" y="1567550"/>
            <a:ext cx="7038900" cy="17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frontend </a:t>
            </a:r>
            <a:r>
              <a:rPr i="1" lang="en"/>
              <a:t>web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	…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use_backend bk_k8s_prod_customer-panel if is_k8s_prod_customer-panel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use_backend bk_landing if is_k8s_prod_customer-panel is_landing</a:t>
            </a:r>
            <a:endParaRPr i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…</a:t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backend</a:t>
            </a:r>
            <a:endParaRPr/>
          </a:p>
        </p:txBody>
      </p:sp>
      <p:sp>
        <p:nvSpPr>
          <p:cNvPr id="599" name="Google Shape;599;p45"/>
          <p:cNvSpPr txBox="1"/>
          <p:nvPr>
            <p:ph idx="1" type="body"/>
          </p:nvPr>
        </p:nvSpPr>
        <p:spPr>
          <a:xfrm>
            <a:off x="1297500" y="1567550"/>
            <a:ext cx="70389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backend bk_k8s_prod_customer-panel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http-keep-alive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prefer-last-server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forwardfor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balance leastconn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redirect scheme https code 301 if !{ ssl_fc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k8s_ingress_controller1 &lt;SERVER_1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k8s_ingress_controller2 &lt;SERVER_2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server k8s_ingress_controller3 &lt;SERVER_3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    	server k8s_ingress_worker1 &lt;SERVER_4</a:t>
            </a:r>
            <a:r>
              <a:rPr i="1" lang="en"/>
              <a:t>_IP</a:t>
            </a:r>
            <a:r>
              <a:rPr i="1" lang="en"/>
              <a:t>&gt;:31782 check maxconn 30000 send-proxy</a:t>
            </a:r>
            <a:endParaRPr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configuration: backend</a:t>
            </a:r>
            <a:endParaRPr/>
          </a:p>
        </p:txBody>
      </p:sp>
      <p:sp>
        <p:nvSpPr>
          <p:cNvPr id="605" name="Google Shape;605;p46"/>
          <p:cNvSpPr txBox="1"/>
          <p:nvPr>
            <p:ph idx="1" type="body"/>
          </p:nvPr>
        </p:nvSpPr>
        <p:spPr>
          <a:xfrm>
            <a:off x="1297500" y="1567550"/>
            <a:ext cx="7038900" cy="31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backend bk_landing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option forwardfor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	http-request redirect scheme https code 301 if !{ ssl_fc }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    	server landing &lt;SERVER</a:t>
            </a:r>
            <a:r>
              <a:rPr i="1" lang="en"/>
              <a:t>_IP</a:t>
            </a:r>
            <a:r>
              <a:rPr i="1" lang="en"/>
              <a:t>&gt;:80 check inter 2500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Overview</a:t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600" y="1936013"/>
            <a:ext cx="704850" cy="71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550" y="1648650"/>
            <a:ext cx="704850" cy="128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6"/>
          <p:cNvCxnSpPr/>
          <p:nvPr/>
        </p:nvCxnSpPr>
        <p:spPr>
          <a:xfrm>
            <a:off x="2859450" y="2082184"/>
            <a:ext cx="342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176" name="Google Shape;176;p16"/>
          <p:cNvCxnSpPr/>
          <p:nvPr/>
        </p:nvCxnSpPr>
        <p:spPr>
          <a:xfrm rot="10800000">
            <a:off x="2859450" y="2452138"/>
            <a:ext cx="342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77" name="Google Shape;177;p16"/>
          <p:cNvSpPr txBox="1"/>
          <p:nvPr/>
        </p:nvSpPr>
        <p:spPr>
          <a:xfrm>
            <a:off x="3905400" y="1681975"/>
            <a:ext cx="1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HTTP Request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798900" y="2452150"/>
            <a:ext cx="15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HTTP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Response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3741338" y="1458850"/>
            <a:ext cx="1661400" cy="16893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>
            <a:off x="1297500" y="3222325"/>
            <a:ext cx="31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 uses TCP as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underlying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protocol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>
            <a:off x="4298600" y="3222325"/>
            <a:ext cx="41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⇒ Client initiate TCP connection &amp; server accepts it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5284150" y="3545925"/>
            <a:ext cx="13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Creates socket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/>
          <p:nvPr/>
        </p:nvSpPr>
        <p:spPr>
          <a:xfrm rot="5400000">
            <a:off x="5912350" y="2680475"/>
            <a:ext cx="139500" cy="1800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297500" y="4043850"/>
            <a:ext cx="16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 is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stateless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2657025" y="4043850"/>
            <a:ext cx="54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⇒ How web pages keeps our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states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then?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like staying login after closing the page →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cookies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connections</a:t>
            </a:r>
            <a:endParaRPr/>
          </a:p>
        </p:txBody>
      </p:sp>
      <p:cxnSp>
        <p:nvCxnSpPr>
          <p:cNvPr id="191" name="Google Shape;191;p17"/>
          <p:cNvCxnSpPr>
            <a:stCxn id="192" idx="2"/>
            <a:endCxn id="193" idx="0"/>
          </p:cNvCxnSpPr>
          <p:nvPr/>
        </p:nvCxnSpPr>
        <p:spPr>
          <a:xfrm flipH="1" rot="-5400000">
            <a:off x="5053500" y="1155450"/>
            <a:ext cx="574200" cy="153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94" name="Google Shape;194;p17"/>
          <p:cNvCxnSpPr>
            <a:stCxn id="195" idx="0"/>
            <a:endCxn id="192" idx="2"/>
          </p:cNvCxnSpPr>
          <p:nvPr/>
        </p:nvCxnSpPr>
        <p:spPr>
          <a:xfrm rot="-5400000">
            <a:off x="3516350" y="1155575"/>
            <a:ext cx="574200" cy="1537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92" name="Google Shape;192;p17"/>
          <p:cNvSpPr txBox="1"/>
          <p:nvPr/>
        </p:nvSpPr>
        <p:spPr>
          <a:xfrm>
            <a:off x="4288650" y="1307850"/>
            <a:ext cx="5667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2498900" y="2211275"/>
            <a:ext cx="1071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non-persistent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5573250" y="2211275"/>
            <a:ext cx="1071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persistent</a:t>
            </a:r>
            <a:endParaRPr sz="10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297500" y="2540500"/>
            <a:ext cx="327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 most one object sent over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 the connection closes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Getting multiple objects, required multiple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4572000" y="2540500"/>
            <a:ext cx="32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Multiple objects can be sent over a single TCP connection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HTTP</a:t>
            </a:r>
            <a:endParaRPr/>
          </a:p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1297500" y="1307850"/>
            <a:ext cx="70389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a URL </a:t>
            </a:r>
            <a:r>
              <a:rPr lang="en"/>
              <a:t>containing</a:t>
            </a:r>
            <a:r>
              <a:rPr lang="en"/>
              <a:t> </a:t>
            </a:r>
            <a:r>
              <a:rPr lang="en"/>
              <a:t>references</a:t>
            </a:r>
            <a:r>
              <a:rPr lang="en"/>
              <a:t> to 5 objects: www.example.com/someURI/someindex.index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1059850" y="1767550"/>
            <a:ext cx="32466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1.a:</a:t>
            </a:r>
            <a:r>
              <a:rPr lang="en" sz="1200"/>
              <a:t> Client initiate TCP connection to </a:t>
            </a:r>
            <a:r>
              <a:rPr lang="en" sz="1200"/>
              <a:t>www.example.com</a:t>
            </a:r>
            <a:r>
              <a:rPr lang="en" sz="1200"/>
              <a:t> on port 80</a:t>
            </a:r>
            <a:endParaRPr sz="1200"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5352800" y="2061300"/>
            <a:ext cx="3246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1.b:</a:t>
            </a:r>
            <a:r>
              <a:rPr lang="en" sz="1200"/>
              <a:t> Server which is waiting for TCP connection on port 80, accepts it and notify the client</a:t>
            </a:r>
            <a:endParaRPr sz="1200"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1059850" y="2467425"/>
            <a:ext cx="3246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2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Client sends HTTP request message over TCP socket </a:t>
            </a:r>
            <a:r>
              <a:rPr lang="en" sz="1200"/>
              <a:t>indicating</a:t>
            </a:r>
            <a:r>
              <a:rPr lang="en" sz="1200"/>
              <a:t> that client wants </a:t>
            </a:r>
            <a:r>
              <a:rPr lang="en" sz="1200"/>
              <a:t>/someURI/someindex.index</a:t>
            </a:r>
            <a:endParaRPr sz="1200"/>
          </a:p>
        </p:txBody>
      </p:sp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5352800" y="2846063"/>
            <a:ext cx="32466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3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Server </a:t>
            </a:r>
            <a:r>
              <a:rPr lang="en" sz="1200"/>
              <a:t>receives</a:t>
            </a:r>
            <a:r>
              <a:rPr lang="en" sz="1200"/>
              <a:t> request message and forms response message containing requested object and send it into socket</a:t>
            </a:r>
            <a:endParaRPr sz="1200"/>
          </a:p>
        </p:txBody>
      </p:sp>
      <p:cxnSp>
        <p:nvCxnSpPr>
          <p:cNvPr id="208" name="Google Shape;208;p18"/>
          <p:cNvCxnSpPr/>
          <p:nvPr/>
        </p:nvCxnSpPr>
        <p:spPr>
          <a:xfrm flipH="1">
            <a:off x="572450" y="1870675"/>
            <a:ext cx="6900" cy="2945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8"/>
          <p:cNvSpPr txBox="1"/>
          <p:nvPr/>
        </p:nvSpPr>
        <p:spPr>
          <a:xfrm>
            <a:off x="251300" y="3057300"/>
            <a:ext cx="6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18"/>
          <p:cNvCxnSpPr>
            <a:stCxn id="204" idx="3"/>
            <a:endCxn id="205" idx="1"/>
          </p:cNvCxnSpPr>
          <p:nvPr/>
        </p:nvCxnSpPr>
        <p:spPr>
          <a:xfrm>
            <a:off x="4306450" y="2035600"/>
            <a:ext cx="1046400" cy="3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8"/>
          <p:cNvCxnSpPr>
            <a:stCxn id="205" idx="1"/>
            <a:endCxn id="206" idx="3"/>
          </p:cNvCxnSpPr>
          <p:nvPr/>
        </p:nvCxnSpPr>
        <p:spPr>
          <a:xfrm flipH="1">
            <a:off x="4306400" y="2417400"/>
            <a:ext cx="1046400" cy="40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8"/>
          <p:cNvCxnSpPr>
            <a:stCxn id="206" idx="3"/>
            <a:endCxn id="207" idx="1"/>
          </p:cNvCxnSpPr>
          <p:nvPr/>
        </p:nvCxnSpPr>
        <p:spPr>
          <a:xfrm>
            <a:off x="4306450" y="2823525"/>
            <a:ext cx="1046400" cy="3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8"/>
          <p:cNvSpPr txBox="1"/>
          <p:nvPr>
            <p:ph idx="1" type="body"/>
          </p:nvPr>
        </p:nvSpPr>
        <p:spPr>
          <a:xfrm>
            <a:off x="5352800" y="3655750"/>
            <a:ext cx="32466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4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Server closes TCP connection</a:t>
            </a:r>
            <a:endParaRPr sz="1200"/>
          </a:p>
        </p:txBody>
      </p:sp>
      <p:cxnSp>
        <p:nvCxnSpPr>
          <p:cNvPr id="214" name="Google Shape;214;p18"/>
          <p:cNvCxnSpPr>
            <a:stCxn id="207" idx="1"/>
            <a:endCxn id="213" idx="1"/>
          </p:cNvCxnSpPr>
          <p:nvPr/>
        </p:nvCxnSpPr>
        <p:spPr>
          <a:xfrm>
            <a:off x="5352800" y="3214613"/>
            <a:ext cx="600" cy="620100"/>
          </a:xfrm>
          <a:prstGeom prst="curvedConnector3">
            <a:avLst>
              <a:gd fmla="val -8360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1059850" y="3622550"/>
            <a:ext cx="3246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210">
                <a:solidFill>
                  <a:srgbClr val="FF0000"/>
                </a:solidFill>
              </a:rPr>
              <a:t>5</a:t>
            </a:r>
            <a:r>
              <a:rPr lang="en" sz="1210">
                <a:solidFill>
                  <a:srgbClr val="FF0000"/>
                </a:solidFill>
              </a:rPr>
              <a:t>:</a:t>
            </a:r>
            <a:r>
              <a:rPr lang="en" sz="1210"/>
              <a:t> Client </a:t>
            </a:r>
            <a:r>
              <a:rPr lang="en" sz="1210"/>
              <a:t>receives</a:t>
            </a:r>
            <a:r>
              <a:rPr lang="en" sz="1210"/>
              <a:t> response message containing html file and displays it. Parsing html file, shows </a:t>
            </a:r>
            <a:r>
              <a:rPr lang="en" sz="1210"/>
              <a:t>references</a:t>
            </a:r>
            <a:r>
              <a:rPr lang="en" sz="1210"/>
              <a:t> to 5 objects needed</a:t>
            </a:r>
            <a:endParaRPr sz="1210"/>
          </a:p>
        </p:txBody>
      </p:sp>
      <p:cxnSp>
        <p:nvCxnSpPr>
          <p:cNvPr id="216" name="Google Shape;216;p18"/>
          <p:cNvCxnSpPr>
            <a:stCxn id="213" idx="1"/>
            <a:endCxn id="215" idx="3"/>
          </p:cNvCxnSpPr>
          <p:nvPr/>
        </p:nvCxnSpPr>
        <p:spPr>
          <a:xfrm flipH="1">
            <a:off x="4306400" y="3834700"/>
            <a:ext cx="1046400" cy="26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1059850" y="4572050"/>
            <a:ext cx="32466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6</a:t>
            </a:r>
            <a:r>
              <a:rPr lang="en" sz="1200">
                <a:solidFill>
                  <a:srgbClr val="FF0000"/>
                </a:solidFill>
              </a:rPr>
              <a:t>:</a:t>
            </a:r>
            <a:r>
              <a:rPr lang="en" sz="1200"/>
              <a:t> Client repeats 1-5 steps for 5 objects</a:t>
            </a:r>
            <a:endParaRPr sz="1200"/>
          </a:p>
        </p:txBody>
      </p:sp>
      <p:cxnSp>
        <p:nvCxnSpPr>
          <p:cNvPr id="218" name="Google Shape;218;p18"/>
          <p:cNvCxnSpPr>
            <a:stCxn id="215" idx="3"/>
            <a:endCxn id="217" idx="3"/>
          </p:cNvCxnSpPr>
          <p:nvPr/>
        </p:nvCxnSpPr>
        <p:spPr>
          <a:xfrm>
            <a:off x="4306450" y="4097300"/>
            <a:ext cx="600" cy="653700"/>
          </a:xfrm>
          <a:prstGeom prst="curvedConnector3">
            <a:avLst>
              <a:gd fmla="val 8613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HTTP response time</a:t>
            </a:r>
            <a:endParaRPr/>
          </a:p>
        </p:txBody>
      </p:sp>
      <p:pic>
        <p:nvPicPr>
          <p:cNvPr id="224" name="Google Shape;2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88" y="1521838"/>
            <a:ext cx="503034" cy="443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13" y="1307850"/>
            <a:ext cx="390623" cy="62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9"/>
          <p:cNvCxnSpPr>
            <a:stCxn id="224" idx="2"/>
            <a:endCxn id="227" idx="0"/>
          </p:cNvCxnSpPr>
          <p:nvPr/>
        </p:nvCxnSpPr>
        <p:spPr>
          <a:xfrm>
            <a:off x="2874304" y="1965032"/>
            <a:ext cx="0" cy="2174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7" name="Google Shape;227;p19"/>
          <p:cNvSpPr txBox="1"/>
          <p:nvPr/>
        </p:nvSpPr>
        <p:spPr>
          <a:xfrm>
            <a:off x="2584663" y="4139725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1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8" name="Google Shape;228;p19"/>
          <p:cNvCxnSpPr>
            <a:stCxn id="225" idx="2"/>
            <a:endCxn id="229" idx="0"/>
          </p:cNvCxnSpPr>
          <p:nvPr/>
        </p:nvCxnSpPr>
        <p:spPr>
          <a:xfrm>
            <a:off x="5765525" y="1930125"/>
            <a:ext cx="0" cy="2160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29" name="Google Shape;229;p19"/>
          <p:cNvSpPr txBox="1"/>
          <p:nvPr/>
        </p:nvSpPr>
        <p:spPr>
          <a:xfrm>
            <a:off x="5475875" y="4090725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1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0" name="Google Shape;230;p19"/>
          <p:cNvCxnSpPr/>
          <p:nvPr/>
        </p:nvCxnSpPr>
        <p:spPr>
          <a:xfrm>
            <a:off x="2888825" y="2170825"/>
            <a:ext cx="2855100" cy="36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9"/>
          <p:cNvCxnSpPr/>
          <p:nvPr/>
        </p:nvCxnSpPr>
        <p:spPr>
          <a:xfrm flipH="1">
            <a:off x="2895725" y="2526825"/>
            <a:ext cx="2841000" cy="37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9"/>
          <p:cNvCxnSpPr/>
          <p:nvPr/>
        </p:nvCxnSpPr>
        <p:spPr>
          <a:xfrm>
            <a:off x="2909750" y="2924675"/>
            <a:ext cx="2841000" cy="328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9"/>
          <p:cNvCxnSpPr/>
          <p:nvPr/>
        </p:nvCxnSpPr>
        <p:spPr>
          <a:xfrm flipH="1">
            <a:off x="2902713" y="3322775"/>
            <a:ext cx="2848200" cy="3978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19"/>
          <p:cNvSpPr/>
          <p:nvPr/>
        </p:nvSpPr>
        <p:spPr>
          <a:xfrm>
            <a:off x="2581500" y="2191775"/>
            <a:ext cx="174600" cy="71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2078400" y="2363075"/>
            <a:ext cx="5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RTT</a:t>
            </a:r>
            <a:endParaRPr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120000" y="1972225"/>
            <a:ext cx="17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Initiate TCP connection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914400" y="2740025"/>
            <a:ext cx="98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931200" y="3610250"/>
            <a:ext cx="95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Receive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5904400" y="3134475"/>
            <a:ext cx="155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to transmit file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5855400" y="3245775"/>
            <a:ext cx="55800" cy="146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19"/>
          <p:cNvCxnSpPr>
            <a:endCxn id="236" idx="3"/>
          </p:cNvCxnSpPr>
          <p:nvPr/>
        </p:nvCxnSpPr>
        <p:spPr>
          <a:xfrm rot="10800000">
            <a:off x="1899900" y="2156875"/>
            <a:ext cx="9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>
            <a:endCxn id="237" idx="3"/>
          </p:cNvCxnSpPr>
          <p:nvPr/>
        </p:nvCxnSpPr>
        <p:spPr>
          <a:xfrm rot="10800000">
            <a:off x="1899900" y="2924675"/>
            <a:ext cx="97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9"/>
          <p:cNvCxnSpPr>
            <a:endCxn id="238" idx="3"/>
          </p:cNvCxnSpPr>
          <p:nvPr/>
        </p:nvCxnSpPr>
        <p:spPr>
          <a:xfrm rot="10800000">
            <a:off x="1883100" y="3794900"/>
            <a:ext cx="99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9"/>
          <p:cNvSpPr/>
          <p:nvPr/>
        </p:nvSpPr>
        <p:spPr>
          <a:xfrm>
            <a:off x="2569075" y="2945675"/>
            <a:ext cx="174600" cy="71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2065975" y="3116975"/>
            <a:ext cx="5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RTT</a:t>
            </a:r>
            <a:endParaRPr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6773050" y="2093525"/>
            <a:ext cx="180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Definition of RTT: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for a small packet to travel from client to server &amp; back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6773050" y="3720575"/>
            <a:ext cx="2094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Response Time: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RTT for TCP connection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RTT for HTTP request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27000" lvl="0" marL="1714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little time to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transmit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file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2096625" y="4509525"/>
            <a:ext cx="446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Non-persistent HTTP response time = 2*RTT + file 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transmission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time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HTTP</a:t>
            </a:r>
            <a:endParaRPr/>
          </a:p>
        </p:txBody>
      </p:sp>
      <p:sp>
        <p:nvSpPr>
          <p:cNvPr id="254" name="Google Shape;254;p20"/>
          <p:cNvSpPr txBox="1"/>
          <p:nvPr>
            <p:ph idx="1" type="body"/>
          </p:nvPr>
        </p:nvSpPr>
        <p:spPr>
          <a:xfrm>
            <a:off x="1052550" y="1404600"/>
            <a:ext cx="55437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2 RTTs per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 overhead for each TCP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Browsers often open parallel TCP connections to </a:t>
            </a:r>
            <a:r>
              <a:rPr lang="en"/>
              <a:t>fetch</a:t>
            </a:r>
            <a:r>
              <a:rPr lang="en"/>
              <a:t> </a:t>
            </a:r>
            <a:r>
              <a:rPr lang="en"/>
              <a:t>referenced</a:t>
            </a:r>
            <a:r>
              <a:rPr lang="en"/>
              <a:t> objects</a:t>
            </a:r>
            <a:endParaRPr/>
          </a:p>
        </p:txBody>
      </p:sp>
      <p:pic>
        <p:nvPicPr>
          <p:cNvPr id="255" name="Google Shape;2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150" y="546025"/>
            <a:ext cx="194863" cy="20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908" y="449275"/>
            <a:ext cx="151317" cy="281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0"/>
          <p:cNvCxnSpPr>
            <a:stCxn id="255" idx="2"/>
          </p:cNvCxnSpPr>
          <p:nvPr/>
        </p:nvCxnSpPr>
        <p:spPr>
          <a:xfrm>
            <a:off x="7515581" y="746406"/>
            <a:ext cx="23100" cy="423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58" name="Google Shape;258;p20"/>
          <p:cNvCxnSpPr>
            <a:stCxn id="256" idx="2"/>
          </p:cNvCxnSpPr>
          <p:nvPr/>
        </p:nvCxnSpPr>
        <p:spPr>
          <a:xfrm>
            <a:off x="8635566" y="730623"/>
            <a:ext cx="12900" cy="4211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59" name="Google Shape;259;p20"/>
          <p:cNvCxnSpPr/>
          <p:nvPr/>
        </p:nvCxnSpPr>
        <p:spPr>
          <a:xfrm>
            <a:off x="7521206" y="83945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0"/>
          <p:cNvCxnSpPr/>
          <p:nvPr/>
        </p:nvCxnSpPr>
        <p:spPr>
          <a:xfrm flipH="1">
            <a:off x="7523710" y="10004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0"/>
          <p:cNvCxnSpPr/>
          <p:nvPr/>
        </p:nvCxnSpPr>
        <p:spPr>
          <a:xfrm>
            <a:off x="7529312" y="118028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0"/>
          <p:cNvCxnSpPr/>
          <p:nvPr/>
        </p:nvCxnSpPr>
        <p:spPr>
          <a:xfrm flipH="1">
            <a:off x="7526806" y="136028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0"/>
          <p:cNvSpPr/>
          <p:nvPr/>
        </p:nvSpPr>
        <p:spPr>
          <a:xfrm>
            <a:off x="7303600" y="83945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 txBox="1"/>
          <p:nvPr/>
        </p:nvSpPr>
        <p:spPr>
          <a:xfrm>
            <a:off x="6626500" y="107195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5" name="Google Shape;265;p20"/>
          <p:cNvCxnSpPr/>
          <p:nvPr/>
        </p:nvCxnSpPr>
        <p:spPr>
          <a:xfrm>
            <a:off x="7539681" y="16584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0"/>
          <p:cNvCxnSpPr/>
          <p:nvPr/>
        </p:nvCxnSpPr>
        <p:spPr>
          <a:xfrm flipH="1">
            <a:off x="7542185" y="18193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0"/>
          <p:cNvCxnSpPr/>
          <p:nvPr/>
        </p:nvCxnSpPr>
        <p:spPr>
          <a:xfrm>
            <a:off x="7547787" y="19992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0"/>
          <p:cNvCxnSpPr/>
          <p:nvPr/>
        </p:nvCxnSpPr>
        <p:spPr>
          <a:xfrm flipH="1">
            <a:off x="7545281" y="21792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0"/>
          <p:cNvSpPr/>
          <p:nvPr/>
        </p:nvSpPr>
        <p:spPr>
          <a:xfrm>
            <a:off x="7322075" y="16584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6644975" y="18909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1st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1" name="Google Shape;271;p20"/>
          <p:cNvCxnSpPr/>
          <p:nvPr/>
        </p:nvCxnSpPr>
        <p:spPr>
          <a:xfrm>
            <a:off x="7539681" y="24312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0"/>
          <p:cNvCxnSpPr/>
          <p:nvPr/>
        </p:nvCxnSpPr>
        <p:spPr>
          <a:xfrm flipH="1">
            <a:off x="7542185" y="25921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20"/>
          <p:cNvCxnSpPr/>
          <p:nvPr/>
        </p:nvCxnSpPr>
        <p:spPr>
          <a:xfrm>
            <a:off x="7547787" y="27720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0"/>
          <p:cNvCxnSpPr/>
          <p:nvPr/>
        </p:nvCxnSpPr>
        <p:spPr>
          <a:xfrm flipH="1">
            <a:off x="7545281" y="29520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0"/>
          <p:cNvSpPr/>
          <p:nvPr/>
        </p:nvSpPr>
        <p:spPr>
          <a:xfrm>
            <a:off x="7322075" y="24312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6644975" y="26637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2nd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7" name="Google Shape;277;p20"/>
          <p:cNvCxnSpPr/>
          <p:nvPr/>
        </p:nvCxnSpPr>
        <p:spPr>
          <a:xfrm>
            <a:off x="7539681" y="40940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0"/>
          <p:cNvCxnSpPr/>
          <p:nvPr/>
        </p:nvCxnSpPr>
        <p:spPr>
          <a:xfrm flipH="1">
            <a:off x="7542185" y="425495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0"/>
          <p:cNvCxnSpPr/>
          <p:nvPr/>
        </p:nvCxnSpPr>
        <p:spPr>
          <a:xfrm>
            <a:off x="7547787" y="443483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0"/>
          <p:cNvCxnSpPr/>
          <p:nvPr/>
        </p:nvCxnSpPr>
        <p:spPr>
          <a:xfrm flipH="1">
            <a:off x="7545281" y="461483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0"/>
          <p:cNvSpPr/>
          <p:nvPr/>
        </p:nvSpPr>
        <p:spPr>
          <a:xfrm>
            <a:off x="7322075" y="409400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6644975" y="432650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nth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object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940275" y="3262025"/>
            <a:ext cx="29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1052550" y="2984625"/>
            <a:ext cx="55437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resolve n</a:t>
            </a:r>
            <a:r>
              <a:rPr lang="en"/>
              <a:t>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leave the connection open after sending response for a specific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Subsequent HTTP messages send over same connection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 sends requests as soon as it encounters a </a:t>
            </a:r>
            <a:r>
              <a:rPr lang="en"/>
              <a:t>referenced</a:t>
            </a:r>
            <a:r>
              <a:rPr lang="en"/>
              <a:t>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</a:t>
            </a:r>
            <a:r>
              <a:rPr lang="en"/>
              <a:t>response</a:t>
            </a:r>
            <a:r>
              <a:rPr lang="en"/>
              <a:t> time to as little s </a:t>
            </a:r>
            <a:r>
              <a:rPr lang="en">
                <a:solidFill>
                  <a:srgbClr val="FF0000"/>
                </a:solidFill>
              </a:rPr>
              <a:t>1 RTT</a:t>
            </a:r>
            <a:r>
              <a:rPr lang="en"/>
              <a:t> for all </a:t>
            </a:r>
            <a:r>
              <a:rPr lang="en"/>
              <a:t>referenced</a:t>
            </a:r>
            <a:r>
              <a:rPr lang="en"/>
              <a:t> objects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Persistent HTTP</a:t>
            </a:r>
            <a:endParaRPr/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1052550" y="1404600"/>
            <a:ext cx="5543700" cy="1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2 RTTs per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 overhead for each TCP connection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Browsers often open parallel TCP connections to fetch referenced objects</a:t>
            </a: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150" y="546025"/>
            <a:ext cx="194863" cy="20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9908" y="449275"/>
            <a:ext cx="151317" cy="281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21"/>
          <p:cNvCxnSpPr>
            <a:stCxn id="291" idx="2"/>
          </p:cNvCxnSpPr>
          <p:nvPr/>
        </p:nvCxnSpPr>
        <p:spPr>
          <a:xfrm>
            <a:off x="7515581" y="746406"/>
            <a:ext cx="23100" cy="4237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94" name="Google Shape;294;p21"/>
          <p:cNvCxnSpPr>
            <a:stCxn id="292" idx="2"/>
          </p:cNvCxnSpPr>
          <p:nvPr/>
        </p:nvCxnSpPr>
        <p:spPr>
          <a:xfrm>
            <a:off x="8635566" y="730623"/>
            <a:ext cx="12900" cy="4211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21"/>
          <p:cNvCxnSpPr/>
          <p:nvPr/>
        </p:nvCxnSpPr>
        <p:spPr>
          <a:xfrm>
            <a:off x="7521206" y="83945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1"/>
          <p:cNvCxnSpPr/>
          <p:nvPr/>
        </p:nvCxnSpPr>
        <p:spPr>
          <a:xfrm flipH="1">
            <a:off x="7523710" y="10004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1"/>
          <p:cNvCxnSpPr/>
          <p:nvPr/>
        </p:nvCxnSpPr>
        <p:spPr>
          <a:xfrm>
            <a:off x="7529312" y="1180287"/>
            <a:ext cx="1100700" cy="14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1"/>
          <p:cNvCxnSpPr/>
          <p:nvPr/>
        </p:nvCxnSpPr>
        <p:spPr>
          <a:xfrm flipH="1">
            <a:off x="7526806" y="1360280"/>
            <a:ext cx="1103100" cy="179700"/>
          </a:xfrm>
          <a:prstGeom prst="straightConnector1">
            <a:avLst/>
          </a:prstGeom>
          <a:noFill/>
          <a:ln cap="flat" cmpd="sng" w="1143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21"/>
          <p:cNvSpPr/>
          <p:nvPr/>
        </p:nvSpPr>
        <p:spPr>
          <a:xfrm>
            <a:off x="7303600" y="839450"/>
            <a:ext cx="137400" cy="7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 txBox="1"/>
          <p:nvPr/>
        </p:nvSpPr>
        <p:spPr>
          <a:xfrm>
            <a:off x="6626500" y="1071950"/>
            <a:ext cx="67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1"/>
          <p:cNvSpPr txBox="1"/>
          <p:nvPr>
            <p:ph idx="1" type="body"/>
          </p:nvPr>
        </p:nvSpPr>
        <p:spPr>
          <a:xfrm>
            <a:off x="1052550" y="2984625"/>
            <a:ext cx="55437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resolve non-persistent issues: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leave the connection open after sending response for a specific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Subsequent HTTP messages send over same connection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Client sends requests as soon as it encounters a referenced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Reduce response time to as little s </a:t>
            </a:r>
            <a:r>
              <a:rPr lang="en">
                <a:solidFill>
                  <a:srgbClr val="FF0000"/>
                </a:solidFill>
              </a:rPr>
              <a:t>1 RTT</a:t>
            </a:r>
            <a:r>
              <a:rPr lang="en"/>
              <a:t> for all referenced objects</a:t>
            </a:r>
            <a:endParaRPr/>
          </a:p>
        </p:txBody>
      </p:sp>
      <p:cxnSp>
        <p:nvCxnSpPr>
          <p:cNvPr id="302" name="Google Shape;302;p21"/>
          <p:cNvCxnSpPr/>
          <p:nvPr/>
        </p:nvCxnSpPr>
        <p:spPr>
          <a:xfrm>
            <a:off x="7526606" y="16584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1"/>
          <p:cNvSpPr txBox="1"/>
          <p:nvPr/>
        </p:nvSpPr>
        <p:spPr>
          <a:xfrm>
            <a:off x="5513375" y="1658400"/>
            <a:ext cx="186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Send request for all required objects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4" name="Google Shape;304;p21"/>
          <p:cNvCxnSpPr/>
          <p:nvPr/>
        </p:nvCxnSpPr>
        <p:spPr>
          <a:xfrm flipH="1">
            <a:off x="7529310" y="1822508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21"/>
          <p:cNvCxnSpPr/>
          <p:nvPr/>
        </p:nvCxnSpPr>
        <p:spPr>
          <a:xfrm>
            <a:off x="7526606" y="1746900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1"/>
          <p:cNvCxnSpPr/>
          <p:nvPr/>
        </p:nvCxnSpPr>
        <p:spPr>
          <a:xfrm>
            <a:off x="7526606" y="1841213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1"/>
          <p:cNvCxnSpPr/>
          <p:nvPr/>
        </p:nvCxnSpPr>
        <p:spPr>
          <a:xfrm>
            <a:off x="7521006" y="1940913"/>
            <a:ext cx="1106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1"/>
          <p:cNvCxnSpPr/>
          <p:nvPr/>
        </p:nvCxnSpPr>
        <p:spPr>
          <a:xfrm flipH="1">
            <a:off x="7528010" y="1910996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1"/>
          <p:cNvCxnSpPr/>
          <p:nvPr/>
        </p:nvCxnSpPr>
        <p:spPr>
          <a:xfrm flipH="1">
            <a:off x="7523710" y="2005321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1"/>
          <p:cNvCxnSpPr/>
          <p:nvPr/>
        </p:nvCxnSpPr>
        <p:spPr>
          <a:xfrm flipH="1">
            <a:off x="7529310" y="2105021"/>
            <a:ext cx="1100700" cy="170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1"/>
          <p:cNvSpPr/>
          <p:nvPr/>
        </p:nvSpPr>
        <p:spPr>
          <a:xfrm>
            <a:off x="7400200" y="1216425"/>
            <a:ext cx="1367700" cy="2421600"/>
          </a:xfrm>
          <a:prstGeom prst="bracePair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6324400" y="2262475"/>
            <a:ext cx="11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sort of timeout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3" name="Google Shape;313;p21"/>
          <p:cNvCxnSpPr>
            <a:stCxn id="314" idx="3"/>
          </p:cNvCxnSpPr>
          <p:nvPr/>
        </p:nvCxnSpPr>
        <p:spPr>
          <a:xfrm>
            <a:off x="7396925" y="3678825"/>
            <a:ext cx="1395600" cy="10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4" name="Google Shape;314;p21"/>
          <p:cNvSpPr txBox="1"/>
          <p:nvPr/>
        </p:nvSpPr>
        <p:spPr>
          <a:xfrm>
            <a:off x="6238625" y="3524925"/>
            <a:ext cx="115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Close TCP connection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21"/>
          <p:cNvSpPr/>
          <p:nvPr/>
        </p:nvSpPr>
        <p:spPr>
          <a:xfrm>
            <a:off x="7303600" y="1666875"/>
            <a:ext cx="137400" cy="28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7303600" y="1945100"/>
            <a:ext cx="137400" cy="28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 txBox="1"/>
          <p:nvPr/>
        </p:nvSpPr>
        <p:spPr>
          <a:xfrm>
            <a:off x="5304800" y="1936625"/>
            <a:ext cx="207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Receiving response for all required objects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