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e4702895a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e4702895a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627898de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627898de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creates ReplicaSet and ReplicaSet </a:t>
            </a:r>
            <a:r>
              <a:rPr lang="en"/>
              <a:t>controls</a:t>
            </a:r>
            <a:r>
              <a:rPr lang="en"/>
              <a:t> related Pods, </a:t>
            </a:r>
            <a:r>
              <a:rPr lang="en"/>
              <a:t>especially</a:t>
            </a:r>
            <a:r>
              <a:rPr lang="en"/>
              <a:t> their lifecycle, deploy strategie, number of them,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keep record of its created ReplicaSets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other functionality which we can access through Deployment like HPA which are not related to ReplicaSet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say that ReplicaSet is one of the important sub-module/method which Deployment uses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other example of state: which volume is for which Pod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7dfa6c4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7dfa6c4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Replicaset only take care of pods and apply whatever deployment 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if we need to attach anything else to our Pods, we have to attach it to deployment.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627898de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627898de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7c8120a7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7c8120a7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57dfa6c4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57dfa6c4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Label selector mechanism actually finds the pods.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57385ea2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57385ea2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5627898d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5627898d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5627898de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5627898de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627898de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627898de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b76b4e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b76b4e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57c8120a7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57c8120a7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5627898d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5627898d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For Service: Label selector mechanism actually finds the pods.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e46b925a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e46b925a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57c8120a7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57c8120a7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57c8120a7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57c8120a7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57c8120a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57c8120a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57c8120a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57c8120a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7c8120a74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7c8120a74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57c8120a7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57c8120a7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57c8120a7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57c8120a7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6c0000c0e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6c0000c0e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57859c8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57859c8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6c0000c0e_1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6c0000c0e_1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627898d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627898d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Yaml is more human readable than json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we’re calling different K8S’s API, and these calls are http call, it make </a:t>
            </a:r>
            <a:r>
              <a:rPr lang="en"/>
              <a:t>sense</a:t>
            </a:r>
            <a:r>
              <a:rPr lang="en"/>
              <a:t> that it translate to json which is a widely used format in http.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46b925a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46b925a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627898d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627898d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46b925ad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46b925ad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46b925a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46b925a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important but not that much being used: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ClusterRoleBinding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ClusterRole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RoleBinding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Endpoints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16" name="Google Shape;116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4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oogle Shape;53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7" name="Google Shape;77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8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3491200"/>
            <a:ext cx="1643700" cy="16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9" name="Google Shape;109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0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93300" y="190500"/>
            <a:ext cx="4759950" cy="47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ubernetes.io/docs/concepts/workloads/controllers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0" Type="http://schemas.openxmlformats.org/officeDocument/2006/relationships/image" Target="../media/image16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1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ubernetes.io/docs/concepts/workloads/pods/" TargetMode="External"/><Relationship Id="rId4" Type="http://schemas.openxmlformats.org/officeDocument/2006/relationships/hyperlink" Target="https://kubernetes.io/docs/concepts/workloads/pods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3" Type="http://schemas.openxmlformats.org/officeDocument/2006/relationships/image" Target="../media/image31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Relationship Id="rId14" Type="http://schemas.openxmlformats.org/officeDocument/2006/relationships/image" Target="../media/image2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kisphp.com/kubernetes-manifests" TargetMode="External"/><Relationship Id="rId4" Type="http://schemas.openxmlformats.org/officeDocument/2006/relationships/hyperlink" Target="https://codefresh.io/learn/software-deployment/kubernetes-deployment-yaml/" TargetMode="External"/><Relationship Id="rId5" Type="http://schemas.openxmlformats.org/officeDocument/2006/relationships/hyperlink" Target="https://medium.com/stakater/k8s-deployments-vs-statefulsets-vs-daemonsets-60582f0c62d4" TargetMode="External"/><Relationship Id="rId6" Type="http://schemas.openxmlformats.org/officeDocument/2006/relationships/hyperlink" Target="https://www.interviewbit.com/blog/kubectl-commands/" TargetMode="External"/><Relationship Id="rId7" Type="http://schemas.openxmlformats.org/officeDocument/2006/relationships/hyperlink" Target="https://kubernetes.io/docs/reference/kubectl/cheatsheet/" TargetMode="External"/><Relationship Id="rId8" Type="http://schemas.openxmlformats.org/officeDocument/2006/relationships/hyperlink" Target="https://belowthemalt.com/2022/04/08/kubernetes-cluster-process-flow-of-a-pod-creatio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Orchestration</a:t>
            </a:r>
            <a:endParaRPr/>
          </a:p>
        </p:txBody>
      </p:sp>
      <p:sp>
        <p:nvSpPr>
          <p:cNvPr id="145" name="Google Shape;14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Montserrat"/>
                <a:ea typeface="Montserrat"/>
                <a:cs typeface="Montserrat"/>
                <a:sym typeface="Montserrat"/>
              </a:rPr>
              <a:t>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not just create Pods?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OK to do but by doing so, you miss some important functionality of orchestration.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1297500" y="19524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you want to increase the number of the same Pod to handle load?</a:t>
            </a:r>
            <a:endParaRPr/>
          </a:p>
        </p:txBody>
      </p:sp>
      <p:sp>
        <p:nvSpPr>
          <p:cNvPr id="293" name="Google Shape;293;p22"/>
          <p:cNvSpPr txBox="1"/>
          <p:nvPr/>
        </p:nvSpPr>
        <p:spPr>
          <a:xfrm>
            <a:off x="1297500" y="23373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you want to implement something to do this increment automatically?</a:t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1297500" y="27222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What if you want to make sure that if anything happen to your Pod, K8S will run it again?</a:t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1297500" y="31071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/>
          </a:p>
        </p:txBody>
      </p:sp>
      <p:sp>
        <p:nvSpPr>
          <p:cNvPr id="296" name="Google Shape;296;p22"/>
          <p:cNvSpPr txBox="1"/>
          <p:nvPr/>
        </p:nvSpPr>
        <p:spPr>
          <a:xfrm>
            <a:off x="1297500" y="34920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 to gain these functionalities, we have to use other methods which will handle Pods for us.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vs. Statefulset vs. Daemonset</a:t>
            </a:r>
            <a:endParaRPr/>
          </a:p>
        </p:txBody>
      </p:sp>
      <p:sp>
        <p:nvSpPr>
          <p:cNvPr id="302" name="Google Shape;302;p23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of these types do the same thing considering creating Pods and running an application.</a:t>
            </a:r>
            <a:endParaRPr/>
          </a:p>
        </p:txBody>
      </p:sp>
      <p:sp>
        <p:nvSpPr>
          <p:cNvPr id="303" name="Google Shape;303;p23"/>
          <p:cNvSpPr txBox="1"/>
          <p:nvPr/>
        </p:nvSpPr>
        <p:spPr>
          <a:xfrm>
            <a:off x="1297500" y="19524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fully understand this, please read </a:t>
            </a:r>
            <a:r>
              <a:rPr lang="en" sz="13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section of K8S documentation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304" name="Google Shape;304;p23"/>
          <p:cNvSpPr txBox="1"/>
          <p:nvPr/>
        </p:nvSpPr>
        <p:spPr>
          <a:xfrm>
            <a:off x="1297500" y="2337350"/>
            <a:ext cx="70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Main differences can be categorized like this:</a:t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1297500" y="2722250"/>
            <a:ext cx="703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“Deployment” is the common choice which uses something called “ReplicaSet” to manage number of required Pods</a:t>
            </a:r>
            <a:endParaRPr/>
          </a:p>
        </p:txBody>
      </p:sp>
      <p:sp>
        <p:nvSpPr>
          <p:cNvPr id="306" name="Google Shape;306;p23"/>
          <p:cNvSpPr txBox="1"/>
          <p:nvPr/>
        </p:nvSpPr>
        <p:spPr>
          <a:xfrm>
            <a:off x="1297500" y="3337250"/>
            <a:ext cx="703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“Daemonset” is used to create Pods as many nodes as in cluster to be used like any other daemon in Linux (Only &amp; only one Pod per node)</a:t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1297500" y="3952250"/>
            <a:ext cx="70389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“Statefulset” is used when the state of Pod is important for us;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 refers to Pod name but not limited to this; It’s not refer to an application’s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Deployment, ReplicaSet &amp; Pod</a:t>
            </a:r>
            <a:endParaRPr/>
          </a:p>
        </p:txBody>
      </p:sp>
      <p:pic>
        <p:nvPicPr>
          <p:cNvPr id="313" name="Google Shape;3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875" y="2704450"/>
            <a:ext cx="746125" cy="6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 txBox="1"/>
          <p:nvPr/>
        </p:nvSpPr>
        <p:spPr>
          <a:xfrm>
            <a:off x="1348288" y="4271500"/>
            <a:ext cx="134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CTbackend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Replicas: 3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3092" y="2704450"/>
            <a:ext cx="746125" cy="69829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 txBox="1"/>
          <p:nvPr/>
        </p:nvSpPr>
        <p:spPr>
          <a:xfrm>
            <a:off x="3016862" y="4236575"/>
            <a:ext cx="241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ReplicaSet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CTbackend-&lt;REPLICA_NAME&gt;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Desired replicas: 3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7" name="Google Shape;3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105" y="1957575"/>
            <a:ext cx="746125" cy="69829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4"/>
          <p:cNvSpPr txBox="1"/>
          <p:nvPr/>
        </p:nvSpPr>
        <p:spPr>
          <a:xfrm>
            <a:off x="5680058" y="4348450"/>
            <a:ext cx="325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Name: CTbackend-&lt;REPLICA_NAME&gt;-&lt;POD_NAME&gt;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9" name="Google Shape;3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105" y="2704450"/>
            <a:ext cx="746125" cy="69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093" y="3451325"/>
            <a:ext cx="746125" cy="698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24"/>
          <p:cNvCxnSpPr>
            <a:stCxn id="313" idx="3"/>
            <a:endCxn id="315" idx="1"/>
          </p:cNvCxnSpPr>
          <p:nvPr/>
        </p:nvCxnSpPr>
        <p:spPr>
          <a:xfrm>
            <a:off x="2395000" y="3053600"/>
            <a:ext cx="145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4"/>
          <p:cNvCxnSpPr>
            <a:stCxn id="315" idx="3"/>
            <a:endCxn id="317" idx="1"/>
          </p:cNvCxnSpPr>
          <p:nvPr/>
        </p:nvCxnSpPr>
        <p:spPr>
          <a:xfrm flipH="1" rot="10800000">
            <a:off x="4599216" y="2306598"/>
            <a:ext cx="2332800" cy="747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4"/>
          <p:cNvCxnSpPr>
            <a:stCxn id="315" idx="3"/>
            <a:endCxn id="319" idx="1"/>
          </p:cNvCxnSpPr>
          <p:nvPr/>
        </p:nvCxnSpPr>
        <p:spPr>
          <a:xfrm>
            <a:off x="4599216" y="3053598"/>
            <a:ext cx="2332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4"/>
          <p:cNvCxnSpPr>
            <a:stCxn id="315" idx="3"/>
            <a:endCxn id="320" idx="1"/>
          </p:cNvCxnSpPr>
          <p:nvPr/>
        </p:nvCxnSpPr>
        <p:spPr>
          <a:xfrm>
            <a:off x="4599216" y="3053598"/>
            <a:ext cx="2332800" cy="747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5" name="Google Shape;32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725" y="2006148"/>
            <a:ext cx="746125" cy="698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3725" y="2704452"/>
            <a:ext cx="746125" cy="698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3725" y="1307842"/>
            <a:ext cx="746125" cy="69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3725" y="3402729"/>
            <a:ext cx="746125" cy="698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4"/>
          <p:cNvCxnSpPr>
            <a:stCxn id="327" idx="3"/>
            <a:endCxn id="313" idx="1"/>
          </p:cNvCxnSpPr>
          <p:nvPr/>
        </p:nvCxnSpPr>
        <p:spPr>
          <a:xfrm>
            <a:off x="959850" y="1656990"/>
            <a:ext cx="689100" cy="1396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" name="Google Shape;330;p24"/>
          <p:cNvCxnSpPr>
            <a:stCxn id="325" idx="3"/>
            <a:endCxn id="313" idx="1"/>
          </p:cNvCxnSpPr>
          <p:nvPr/>
        </p:nvCxnSpPr>
        <p:spPr>
          <a:xfrm>
            <a:off x="959850" y="2355300"/>
            <a:ext cx="689100" cy="698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1" name="Google Shape;331;p24"/>
          <p:cNvCxnSpPr>
            <a:stCxn id="326" idx="3"/>
            <a:endCxn id="313" idx="1"/>
          </p:cNvCxnSpPr>
          <p:nvPr/>
        </p:nvCxnSpPr>
        <p:spPr>
          <a:xfrm>
            <a:off x="959850" y="3053594"/>
            <a:ext cx="6891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" name="Google Shape;332;p24"/>
          <p:cNvCxnSpPr>
            <a:stCxn id="328" idx="3"/>
            <a:endCxn id="313" idx="1"/>
          </p:cNvCxnSpPr>
          <p:nvPr/>
        </p:nvCxnSpPr>
        <p:spPr>
          <a:xfrm flipH="1" rot="10800000">
            <a:off x="959850" y="3053477"/>
            <a:ext cx="689100" cy="6984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33" name="Google Shape;333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3725" y="4101054"/>
            <a:ext cx="746125" cy="698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4"/>
          <p:cNvCxnSpPr>
            <a:stCxn id="333" idx="3"/>
            <a:endCxn id="313" idx="1"/>
          </p:cNvCxnSpPr>
          <p:nvPr/>
        </p:nvCxnSpPr>
        <p:spPr>
          <a:xfrm flipH="1" rot="10800000">
            <a:off x="959850" y="3053702"/>
            <a:ext cx="689100" cy="13965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Exposure</a:t>
            </a:r>
            <a:endParaRPr/>
          </a:p>
        </p:txBody>
      </p:sp>
      <p:sp>
        <p:nvSpPr>
          <p:cNvPr id="340" name="Google Shape;340;p25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we creates any Pod in any available way, we define something called “containerPort”</a:t>
            </a:r>
            <a:endParaRPr/>
          </a:p>
        </p:txBody>
      </p:sp>
      <p:sp>
        <p:nvSpPr>
          <p:cNvPr id="341" name="Google Shape;341;p25"/>
          <p:cNvSpPr txBox="1"/>
          <p:nvPr>
            <p:ph idx="1" type="body"/>
          </p:nvPr>
        </p:nvSpPr>
        <p:spPr>
          <a:xfrm>
            <a:off x="1297500" y="1952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action enable us to access that port on that container in the Pod but we have to define how to access it first. This can be done by a specific kind called “Service”.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1297500" y="25717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Service also act as a load balancer; If we have multiple Pods with same configuration, we can load balance the traffic to all of them with service.</a:t>
            </a:r>
            <a:endParaRPr/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1297500" y="32120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Service uses something called label selector to find these Pods; but it’s a little more complicated than this :)</a:t>
            </a:r>
            <a:endParaRPr/>
          </a:p>
        </p:txBody>
      </p:sp>
      <p:sp>
        <p:nvSpPr>
          <p:cNvPr id="344" name="Google Shape;344;p25"/>
          <p:cNvSpPr txBox="1"/>
          <p:nvPr>
            <p:ph idx="1" type="body"/>
          </p:nvPr>
        </p:nvSpPr>
        <p:spPr>
          <a:xfrm>
            <a:off x="1297500" y="38060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now just know that like what we had for </a:t>
            </a:r>
            <a:r>
              <a:rPr lang="en">
                <a:solidFill>
                  <a:schemeClr val="accent2"/>
                </a:solidFill>
              </a:rPr>
              <a:t>deployment &amp; replicaset</a:t>
            </a:r>
            <a:r>
              <a:rPr lang="en"/>
              <a:t>, here we have </a:t>
            </a:r>
            <a:r>
              <a:rPr lang="en">
                <a:solidFill>
                  <a:schemeClr val="accent6"/>
                </a:solidFill>
              </a:rPr>
              <a:t>service &amp; endpoints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type</a:t>
            </a:r>
            <a:endParaRPr/>
          </a:p>
        </p:txBody>
      </p:sp>
      <p:sp>
        <p:nvSpPr>
          <p:cNvPr id="350" name="Google Shape;350;p26"/>
          <p:cNvSpPr txBox="1"/>
          <p:nvPr>
            <p:ph idx="1" type="body"/>
          </p:nvPr>
        </p:nvSpPr>
        <p:spPr>
          <a:xfrm>
            <a:off x="1297500" y="13078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4 main service types: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1297500" y="1571950"/>
            <a:ext cx="7038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expose on a cluster-internal IP.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reachable from within the cluster.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>
                <a:solidFill>
                  <a:srgbClr val="FF0000"/>
                </a:solidFill>
              </a:rPr>
              <a:t>Ingress</a:t>
            </a:r>
            <a:r>
              <a:rPr lang="en"/>
              <a:t> which is a L7 exposure kind, needs this type of service</a:t>
            </a:r>
            <a:r>
              <a:rPr lang="en"/>
              <a:t>.</a:t>
            </a:r>
            <a:endParaRPr/>
          </a:p>
        </p:txBody>
      </p:sp>
      <p:sp>
        <p:nvSpPr>
          <p:cNvPr id="352" name="Google Shape;352;p26"/>
          <p:cNvSpPr txBox="1"/>
          <p:nvPr>
            <p:ph idx="1" type="body"/>
          </p:nvPr>
        </p:nvSpPr>
        <p:spPr>
          <a:xfrm>
            <a:off x="1297500" y="2450300"/>
            <a:ext cx="703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NodePort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expose on each Node's IP at a static port.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static port has a specific range: default: 30000-32767</a:t>
            </a:r>
            <a:endParaRPr/>
          </a:p>
        </p:txBody>
      </p:sp>
      <p:sp>
        <p:nvSpPr>
          <p:cNvPr id="353" name="Google Shape;353;p26"/>
          <p:cNvSpPr txBox="1"/>
          <p:nvPr>
            <p:ph idx="1" type="body"/>
          </p:nvPr>
        </p:nvSpPr>
        <p:spPr>
          <a:xfrm>
            <a:off x="1297500" y="3147175"/>
            <a:ext cx="703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LoadBalancer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expose externally using an external load balancer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type is only available on cloud provider or using a self-hosted service called MetalLB.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297500" y="3823100"/>
            <a:ext cx="70389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ExternalName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will maps the service to a domain and add a CNAME record in CoreDNS.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415025" y="432967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is also another type called </a:t>
            </a:r>
            <a:r>
              <a:rPr lang="en">
                <a:solidFill>
                  <a:srgbClr val="FF0000"/>
                </a:solidFill>
              </a:rPr>
              <a:t>Headless</a:t>
            </a:r>
            <a:r>
              <a:rPr lang="en"/>
              <a:t> which is a special type of ClusterIP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56097" y="4599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of Endpoints, Service &amp; Ingress</a:t>
            </a:r>
            <a:endParaRPr/>
          </a:p>
        </p:txBody>
      </p:sp>
      <p:pic>
        <p:nvPicPr>
          <p:cNvPr id="362" name="Google Shape;3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800" y="2412750"/>
            <a:ext cx="746125" cy="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1075" y="2412750"/>
            <a:ext cx="746125" cy="6982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7"/>
          <p:cNvCxnSpPr>
            <a:stCxn id="362" idx="3"/>
            <a:endCxn id="363" idx="1"/>
          </p:cNvCxnSpPr>
          <p:nvPr/>
        </p:nvCxnSpPr>
        <p:spPr>
          <a:xfrm>
            <a:off x="2912925" y="2761900"/>
            <a:ext cx="331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pic>
        <p:nvPicPr>
          <p:cNvPr id="365" name="Google Shape;3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012" y="1538500"/>
            <a:ext cx="746125" cy="698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27"/>
          <p:cNvCxnSpPr>
            <a:stCxn id="362" idx="3"/>
            <a:endCxn id="365" idx="1"/>
          </p:cNvCxnSpPr>
          <p:nvPr/>
        </p:nvCxnSpPr>
        <p:spPr>
          <a:xfrm flipH="1" rot="10800000">
            <a:off x="2912925" y="1887700"/>
            <a:ext cx="1286100" cy="87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67" name="Google Shape;367;p27"/>
          <p:cNvCxnSpPr>
            <a:stCxn id="365" idx="3"/>
            <a:endCxn id="363" idx="1"/>
          </p:cNvCxnSpPr>
          <p:nvPr/>
        </p:nvCxnSpPr>
        <p:spPr>
          <a:xfrm>
            <a:off x="4945137" y="1887648"/>
            <a:ext cx="1285800" cy="8742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68" name="Google Shape;36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1075" y="3793675"/>
            <a:ext cx="746125" cy="69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27"/>
          <p:cNvCxnSpPr>
            <a:stCxn id="365" idx="2"/>
            <a:endCxn id="368" idx="1"/>
          </p:cNvCxnSpPr>
          <p:nvPr/>
        </p:nvCxnSpPr>
        <p:spPr>
          <a:xfrm flipH="1" rot="-5400000">
            <a:off x="4448625" y="2360246"/>
            <a:ext cx="1905900" cy="1659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27"/>
          <p:cNvCxnSpPr>
            <a:stCxn id="363" idx="2"/>
            <a:endCxn id="368" idx="0"/>
          </p:cNvCxnSpPr>
          <p:nvPr/>
        </p:nvCxnSpPr>
        <p:spPr>
          <a:xfrm>
            <a:off x="6604137" y="3111039"/>
            <a:ext cx="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Configuration</a:t>
            </a:r>
            <a:endParaRPr/>
          </a:p>
        </p:txBody>
      </p:sp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2 </a:t>
            </a:r>
            <a:r>
              <a:rPr lang="en"/>
              <a:t>essential ways for this: ConfigMaps &amp; Secrets.</a:t>
            </a:r>
            <a:endParaRPr/>
          </a:p>
        </p:txBody>
      </p:sp>
      <p:sp>
        <p:nvSpPr>
          <p:cNvPr id="377" name="Google Shape;377;p28"/>
          <p:cNvSpPr txBox="1"/>
          <p:nvPr>
            <p:ph idx="1" type="body"/>
          </p:nvPr>
        </p:nvSpPr>
        <p:spPr>
          <a:xfrm>
            <a:off x="1297500" y="1952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 the name of “Secrets” suggests, this is useful when we want to hide important piece of configuration but we need it in our application; like passwords.</a:t>
            </a:r>
            <a:endParaRPr/>
          </a:p>
        </p:txBody>
      </p:sp>
      <p:sp>
        <p:nvSpPr>
          <p:cNvPr id="378" name="Google Shape;378;p28"/>
          <p:cNvSpPr txBox="1"/>
          <p:nvPr>
            <p:ph idx="1" type="body"/>
          </p:nvPr>
        </p:nvSpPr>
        <p:spPr>
          <a:xfrm>
            <a:off x="1297500" y="2567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Also we can pass environment variables and configuration files with ConfigMaps.</a:t>
            </a:r>
            <a:endParaRPr/>
          </a:p>
        </p:txBody>
      </p:sp>
      <p:pic>
        <p:nvPicPr>
          <p:cNvPr id="379" name="Google Shape;379;p28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56097" y="536125"/>
            <a:ext cx="441400" cy="3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375" y="3610025"/>
            <a:ext cx="746125" cy="6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13" y="3062200"/>
            <a:ext cx="746100" cy="69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7513" y="4171850"/>
            <a:ext cx="746100" cy="698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28"/>
          <p:cNvCxnSpPr>
            <a:stCxn id="381" idx="1"/>
            <a:endCxn id="380" idx="3"/>
          </p:cNvCxnSpPr>
          <p:nvPr/>
        </p:nvCxnSpPr>
        <p:spPr>
          <a:xfrm flipH="1">
            <a:off x="4036513" y="3411337"/>
            <a:ext cx="1071000" cy="547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28"/>
          <p:cNvCxnSpPr>
            <a:stCxn id="382" idx="1"/>
            <a:endCxn id="380" idx="3"/>
          </p:cNvCxnSpPr>
          <p:nvPr/>
        </p:nvCxnSpPr>
        <p:spPr>
          <a:xfrm rot="10800000">
            <a:off x="4036513" y="3959087"/>
            <a:ext cx="1071000" cy="5619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Networking</a:t>
            </a:r>
            <a:endParaRPr/>
          </a:p>
        </p:txBody>
      </p:sp>
      <p:sp>
        <p:nvSpPr>
          <p:cNvPr id="390" name="Google Shape;390;p29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essentially 4 different kind of communications over network in K8S cluster: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1297500" y="1952450"/>
            <a:ext cx="24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Container to Container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1297500" y="2337350"/>
            <a:ext cx="24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 to Pod</a:t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1297500" y="2722250"/>
            <a:ext cx="24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 to Service</a:t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1297500" y="3073025"/>
            <a:ext cx="245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External to Service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3997650" y="1952450"/>
            <a:ext cx="42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localhost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communication inside a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Pod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3997650" y="2722250"/>
            <a:ext cx="42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solved by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kind.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3997650" y="3073025"/>
            <a:ext cx="42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is also solved by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kind.</a:t>
            </a:r>
            <a:endParaRPr/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1297500" y="34920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Pod to Pod communication, we need an addon → CNI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Addon: CNI</a:t>
            </a:r>
            <a:endParaRPr/>
          </a:p>
        </p:txBody>
      </p:sp>
      <p:sp>
        <p:nvSpPr>
          <p:cNvPr id="404" name="Google Shape;404;p30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Essentially there are 2 </a:t>
            </a:r>
            <a:r>
              <a:rPr lang="en"/>
              <a:t>virtual</a:t>
            </a:r>
            <a:r>
              <a:rPr lang="en"/>
              <a:t> private IP ranges that are being used in any K8S cluster:</a:t>
            </a:r>
            <a:endParaRPr/>
          </a:p>
        </p:txBody>
      </p:sp>
      <p:sp>
        <p:nvSpPr>
          <p:cNvPr id="405" name="Google Shape;405;p30"/>
          <p:cNvSpPr txBox="1"/>
          <p:nvPr>
            <p:ph idx="1" type="body"/>
          </p:nvPr>
        </p:nvSpPr>
        <p:spPr>
          <a:xfrm>
            <a:off x="1297500" y="195720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 for </a:t>
            </a:r>
            <a:r>
              <a:rPr lang="en"/>
              <a:t>Service</a:t>
            </a:r>
            <a:r>
              <a:rPr lang="en"/>
              <a:t> kind</a:t>
            </a:r>
            <a:endParaRPr/>
          </a:p>
        </p:txBody>
      </p:sp>
      <p:sp>
        <p:nvSpPr>
          <p:cNvPr id="406" name="Google Shape;406;p30"/>
          <p:cNvSpPr txBox="1"/>
          <p:nvPr>
            <p:ph idx="1" type="body"/>
          </p:nvPr>
        </p:nvSpPr>
        <p:spPr>
          <a:xfrm>
            <a:off x="1297500" y="234210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IP for </a:t>
            </a:r>
            <a:r>
              <a:rPr lang="en"/>
              <a:t>Pod</a:t>
            </a:r>
            <a:r>
              <a:rPr lang="en"/>
              <a:t> kind</a:t>
            </a:r>
            <a:endParaRPr/>
          </a:p>
        </p:txBody>
      </p:sp>
      <p:sp>
        <p:nvSpPr>
          <p:cNvPr id="407" name="Google Shape;407;p30"/>
          <p:cNvSpPr txBox="1"/>
          <p:nvPr>
            <p:ph idx="1" type="body"/>
          </p:nvPr>
        </p:nvSpPr>
        <p:spPr>
          <a:xfrm>
            <a:off x="1297500" y="272700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cluster handles the “Service” part but for Pods we need install something called CNI onto our cluster.</a:t>
            </a:r>
            <a:endParaRPr/>
          </a:p>
        </p:txBody>
      </p:sp>
      <p:sp>
        <p:nvSpPr>
          <p:cNvPr id="408" name="Google Shape;408;p30"/>
          <p:cNvSpPr txBox="1"/>
          <p:nvPr>
            <p:ph idx="1" type="body"/>
          </p:nvPr>
        </p:nvSpPr>
        <p:spPr>
          <a:xfrm>
            <a:off x="1297500" y="334200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CNI provides management and security capabilities: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1297500" y="3726900"/>
            <a:ext cx="703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Some of these provide only basic features of adding and removing network interfaces.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Some other provide more sophisticated solutions, such as integration with other container orchestration systems, running multiple CNI plugins &amp; advanced IPAM features.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Addon: CoreDNS</a:t>
            </a:r>
            <a:endParaRPr/>
          </a:p>
        </p:txBody>
      </p:sp>
      <p:sp>
        <p:nvSpPr>
          <p:cNvPr id="415" name="Google Shape;415;p31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CoreDNS is a flexible, extensible DNS server that can serve as the Kubernetes cluster DNS.</a:t>
            </a:r>
            <a:endParaRPr/>
          </a:p>
        </p:txBody>
      </p:sp>
      <p:sp>
        <p:nvSpPr>
          <p:cNvPr id="416" name="Google Shape;416;p31"/>
          <p:cNvSpPr txBox="1"/>
          <p:nvPr>
            <p:ph idx="1" type="body"/>
          </p:nvPr>
        </p:nvSpPr>
        <p:spPr>
          <a:xfrm>
            <a:off x="1297500" y="1952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any resource creates on K8S and gets an IP, its information will add automatically to CoreDNS.</a:t>
            </a:r>
            <a:endParaRPr/>
          </a:p>
        </p:txBody>
      </p:sp>
      <p:sp>
        <p:nvSpPr>
          <p:cNvPr id="417" name="Google Shape;417;p31"/>
          <p:cNvSpPr txBox="1"/>
          <p:nvPr>
            <p:ph idx="1" type="body"/>
          </p:nvPr>
        </p:nvSpPr>
        <p:spPr>
          <a:xfrm>
            <a:off x="1297500" y="2567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Other components and applications can use this information to access that resource via name, so it enable us to work with names, not IPs.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1297500" y="3182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way, we don’t care if IPs get change.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1297500" y="3567350"/>
            <a:ext cx="70389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records for this service are include these 2 important kinds but not limited to them: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Pod?</a:t>
            </a:r>
            <a:endParaRPr/>
          </a:p>
        </p:txBody>
      </p:sp>
      <p:sp>
        <p:nvSpPr>
          <p:cNvPr id="151" name="Google Shape;151;p14"/>
          <p:cNvSpPr txBox="1"/>
          <p:nvPr>
            <p:ph idx="1" type="body"/>
          </p:nvPr>
        </p:nvSpPr>
        <p:spPr>
          <a:xfrm>
            <a:off x="1297488" y="1153775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From K8S </a:t>
            </a:r>
            <a:r>
              <a:rPr i="1" lang="en" u="sng">
                <a:solidFill>
                  <a:schemeClr val="hlink"/>
                </a:solidFill>
                <a:hlinkClick r:id="rId4"/>
              </a:rPr>
              <a:t>documentation</a:t>
            </a:r>
            <a:r>
              <a:rPr lang="en"/>
              <a:t>: “Pods are the </a:t>
            </a:r>
            <a:r>
              <a:rPr lang="en">
                <a:solidFill>
                  <a:srgbClr val="FF0000"/>
                </a:solidFill>
              </a:rPr>
              <a:t>smallest deployable units</a:t>
            </a:r>
            <a:r>
              <a:rPr lang="en"/>
              <a:t> of computing that you can create and manage in Kubernetes.”</a:t>
            </a:r>
            <a:endParaRPr/>
          </a:p>
        </p:txBody>
      </p:sp>
      <p:sp>
        <p:nvSpPr>
          <p:cNvPr id="152" name="Google Shape;152;p14"/>
          <p:cNvSpPr txBox="1"/>
          <p:nvPr>
            <p:ph idx="1" type="body"/>
          </p:nvPr>
        </p:nvSpPr>
        <p:spPr>
          <a:xfrm>
            <a:off x="1327588" y="1763200"/>
            <a:ext cx="2889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So, </a:t>
            </a:r>
            <a:r>
              <a:rPr lang="en"/>
              <a:t>where</a:t>
            </a:r>
            <a:r>
              <a:rPr lang="en"/>
              <a:t> are my containers then?</a:t>
            </a:r>
            <a:endParaRPr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1327588" y="215240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have as much containers as you want inside a single pod.</a:t>
            </a:r>
            <a:endParaRPr/>
          </a:p>
        </p:txBody>
      </p:sp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4844188" y="1763200"/>
            <a:ext cx="35166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Inside pods</a:t>
            </a:r>
            <a:endParaRPr/>
          </a:p>
        </p:txBody>
      </p:sp>
      <p:cxnSp>
        <p:nvCxnSpPr>
          <p:cNvPr id="155" name="Google Shape;155;p14"/>
          <p:cNvCxnSpPr>
            <a:stCxn id="152" idx="3"/>
            <a:endCxn id="154" idx="1"/>
          </p:cNvCxnSpPr>
          <p:nvPr/>
        </p:nvCxnSpPr>
        <p:spPr>
          <a:xfrm>
            <a:off x="4217188" y="1955650"/>
            <a:ext cx="6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6" name="Google Shape;15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863" y="3025475"/>
            <a:ext cx="2718500" cy="15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2748" y="3025463"/>
            <a:ext cx="2718500" cy="153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57636" y="2992638"/>
            <a:ext cx="2718500" cy="153048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1297488" y="458452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So, if this is the case, and containers are isolated, why not K8S just uses the same old containers?</a:t>
            </a:r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1327588" y="253730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Now, l</a:t>
            </a:r>
            <a:r>
              <a:rPr lang="en"/>
              <a:t>et’s take a look at parts of what we did talked about in “Containers” section: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 Time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/>
          <p:nvPr/>
        </p:nvSpPr>
        <p:spPr>
          <a:xfrm>
            <a:off x="314125" y="1493775"/>
            <a:ext cx="8473800" cy="34062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4862225" y="1925950"/>
            <a:ext cx="1060500" cy="244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6179075" y="1925925"/>
            <a:ext cx="1060500" cy="244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7506425" y="1925975"/>
            <a:ext cx="1060500" cy="24465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4097350" y="2145825"/>
            <a:ext cx="4313700" cy="62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435" name="Google Shape;4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5" y="1274425"/>
            <a:ext cx="465550" cy="43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325" y="1710123"/>
            <a:ext cx="465550" cy="4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438" y="1710136"/>
            <a:ext cx="465550" cy="4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5750" y="1710136"/>
            <a:ext cx="465550" cy="435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700" y="22386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775" y="224939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900" y="22386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775" y="2238615"/>
            <a:ext cx="465550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/>
          <p:nvPr/>
        </p:nvSpPr>
        <p:spPr>
          <a:xfrm>
            <a:off x="4097400" y="2886225"/>
            <a:ext cx="4313700" cy="62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700" y="29790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775" y="297364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900" y="29790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775" y="2979015"/>
            <a:ext cx="465550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3"/>
          <p:cNvSpPr/>
          <p:nvPr/>
        </p:nvSpPr>
        <p:spPr>
          <a:xfrm>
            <a:off x="4097400" y="3626625"/>
            <a:ext cx="4313700" cy="62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9" name="Google Shape;4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9700" y="37194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900" y="37194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9775" y="3719415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325" y="297364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3775" y="371404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325" y="371404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81625" y="2988577"/>
            <a:ext cx="465550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33"/>
          <p:cNvSpPr txBox="1"/>
          <p:nvPr/>
        </p:nvSpPr>
        <p:spPr>
          <a:xfrm>
            <a:off x="4097350" y="2006288"/>
            <a:ext cx="6003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Revision 1</a:t>
            </a:r>
            <a:endParaRPr sz="6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33"/>
          <p:cNvSpPr txBox="1"/>
          <p:nvPr/>
        </p:nvSpPr>
        <p:spPr>
          <a:xfrm>
            <a:off x="4097350" y="2735913"/>
            <a:ext cx="6003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Revision 2</a:t>
            </a:r>
            <a:endParaRPr sz="6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33"/>
          <p:cNvSpPr txBox="1"/>
          <p:nvPr/>
        </p:nvSpPr>
        <p:spPr>
          <a:xfrm>
            <a:off x="4097350" y="3476313"/>
            <a:ext cx="6003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Revision 3</a:t>
            </a:r>
            <a:endParaRPr sz="6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9" name="Google Shape;459;p33"/>
          <p:cNvCxnSpPr>
            <a:stCxn id="456" idx="1"/>
            <a:endCxn id="457" idx="1"/>
          </p:cNvCxnSpPr>
          <p:nvPr/>
        </p:nvCxnSpPr>
        <p:spPr>
          <a:xfrm>
            <a:off x="4097350" y="2097038"/>
            <a:ext cx="600" cy="729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" name="Google Shape;460;p33"/>
          <p:cNvCxnSpPr>
            <a:stCxn id="457" idx="1"/>
            <a:endCxn id="458" idx="1"/>
          </p:cNvCxnSpPr>
          <p:nvPr/>
        </p:nvCxnSpPr>
        <p:spPr>
          <a:xfrm>
            <a:off x="4097350" y="2826663"/>
            <a:ext cx="600" cy="74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1" name="Google Shape;461;p33"/>
          <p:cNvSpPr txBox="1"/>
          <p:nvPr/>
        </p:nvSpPr>
        <p:spPr>
          <a:xfrm rot="-5400000">
            <a:off x="3337225" y="2371100"/>
            <a:ext cx="862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Deploy version 1.0.1</a:t>
            </a:r>
            <a:endParaRPr sz="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 rot="-5400000">
            <a:off x="3337225" y="3058475"/>
            <a:ext cx="8625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Deploy version 1.1.0</a:t>
            </a:r>
            <a:endParaRPr sz="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3" name="Google Shape;463;p33"/>
          <p:cNvCxnSpPr>
            <a:stCxn id="455" idx="3"/>
            <a:endCxn id="433" idx="1"/>
          </p:cNvCxnSpPr>
          <p:nvPr/>
        </p:nvCxnSpPr>
        <p:spPr>
          <a:xfrm flipH="1" rot="10800000">
            <a:off x="3347175" y="2456431"/>
            <a:ext cx="750300" cy="7500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4" name="Google Shape;464;p33"/>
          <p:cNvCxnSpPr>
            <a:stCxn id="455" idx="3"/>
            <a:endCxn id="443" idx="1"/>
          </p:cNvCxnSpPr>
          <p:nvPr/>
        </p:nvCxnSpPr>
        <p:spPr>
          <a:xfrm flipH="1" rot="10800000">
            <a:off x="3347175" y="3196831"/>
            <a:ext cx="750300" cy="9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5" name="Google Shape;465;p33"/>
          <p:cNvCxnSpPr>
            <a:stCxn id="455" idx="3"/>
            <a:endCxn id="448" idx="1"/>
          </p:cNvCxnSpPr>
          <p:nvPr/>
        </p:nvCxnSpPr>
        <p:spPr>
          <a:xfrm>
            <a:off x="3347175" y="3206431"/>
            <a:ext cx="750300" cy="7308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66" name="Google Shape;466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1350" y="1570590"/>
            <a:ext cx="465550" cy="435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33"/>
          <p:cNvCxnSpPr>
            <a:stCxn id="455" idx="0"/>
            <a:endCxn id="468" idx="2"/>
          </p:cNvCxnSpPr>
          <p:nvPr/>
        </p:nvCxnSpPr>
        <p:spPr>
          <a:xfrm flipH="1" rot="5400000">
            <a:off x="2471650" y="2345827"/>
            <a:ext cx="595500" cy="690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pic>
        <p:nvPicPr>
          <p:cNvPr id="469" name="Google Shape;469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3475" y="250894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3475" y="2988565"/>
            <a:ext cx="465550" cy="435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1" name="Google Shape;471;p33"/>
          <p:cNvCxnSpPr>
            <a:stCxn id="469" idx="3"/>
            <a:endCxn id="455" idx="1"/>
          </p:cNvCxnSpPr>
          <p:nvPr/>
        </p:nvCxnSpPr>
        <p:spPr>
          <a:xfrm>
            <a:off x="1349025" y="2726794"/>
            <a:ext cx="1532700" cy="479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2" name="Google Shape;472;p33"/>
          <p:cNvCxnSpPr>
            <a:stCxn id="470" idx="3"/>
            <a:endCxn id="455" idx="1"/>
          </p:cNvCxnSpPr>
          <p:nvPr/>
        </p:nvCxnSpPr>
        <p:spPr>
          <a:xfrm>
            <a:off x="1349025" y="3206419"/>
            <a:ext cx="15327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73" name="Google Shape;473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881625" y="4237565"/>
            <a:ext cx="465550" cy="435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4" name="Google Shape;474;p33"/>
          <p:cNvCxnSpPr>
            <a:stCxn id="473" idx="0"/>
            <a:endCxn id="455" idx="2"/>
          </p:cNvCxnSpPr>
          <p:nvPr/>
        </p:nvCxnSpPr>
        <p:spPr>
          <a:xfrm rot="10800000">
            <a:off x="3114400" y="3424265"/>
            <a:ext cx="0" cy="8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75" name="Google Shape;475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3475" y="3656615"/>
            <a:ext cx="465550" cy="435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6" name="Google Shape;476;p33"/>
          <p:cNvCxnSpPr>
            <a:stCxn id="475" idx="3"/>
            <a:endCxn id="455" idx="1"/>
          </p:cNvCxnSpPr>
          <p:nvPr/>
        </p:nvCxnSpPr>
        <p:spPr>
          <a:xfrm flipH="1" rot="10800000">
            <a:off x="1349025" y="3206369"/>
            <a:ext cx="1532700" cy="668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77" name="Google Shape;477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81625" y="1570590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9325" y="2249378"/>
            <a:ext cx="465550" cy="435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91488" y="1957422"/>
            <a:ext cx="465550" cy="4357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33"/>
          <p:cNvCxnSpPr>
            <a:stCxn id="468" idx="1"/>
            <a:endCxn id="466" idx="2"/>
          </p:cNvCxnSpPr>
          <p:nvPr/>
        </p:nvCxnSpPr>
        <p:spPr>
          <a:xfrm rot="10800000">
            <a:off x="1733988" y="2006378"/>
            <a:ext cx="457500" cy="16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0" name="Google Shape;480;p33"/>
          <p:cNvCxnSpPr>
            <a:stCxn id="468" idx="3"/>
            <a:endCxn id="477" idx="2"/>
          </p:cNvCxnSpPr>
          <p:nvPr/>
        </p:nvCxnSpPr>
        <p:spPr>
          <a:xfrm flipH="1" rot="10800000">
            <a:off x="2657038" y="2006378"/>
            <a:ext cx="457500" cy="16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1" name="Google Shape;481;p33"/>
          <p:cNvCxnSpPr>
            <a:stCxn id="466" idx="3"/>
            <a:endCxn id="477" idx="1"/>
          </p:cNvCxnSpPr>
          <p:nvPr/>
        </p:nvCxnSpPr>
        <p:spPr>
          <a:xfrm>
            <a:off x="1966900" y="1788444"/>
            <a:ext cx="9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34"/>
          <p:cNvPicPr preferRelativeResize="0"/>
          <p:nvPr/>
        </p:nvPicPr>
        <p:blipFill rotWithShape="1">
          <a:blip r:embed="rId3">
            <a:alphaModFix/>
          </a:blip>
          <a:srcRect b="0" l="0" r="33779" t="0"/>
          <a:stretch/>
        </p:blipFill>
        <p:spPr>
          <a:xfrm>
            <a:off x="3651150" y="1151050"/>
            <a:ext cx="3262375" cy="3881374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</a:t>
            </a:r>
            <a:r>
              <a:rPr lang="en"/>
              <a:t>example</a:t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3651150" y="1151050"/>
            <a:ext cx="2436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3651150" y="1328050"/>
            <a:ext cx="2436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4"/>
          <p:cNvSpPr/>
          <p:nvPr/>
        </p:nvSpPr>
        <p:spPr>
          <a:xfrm>
            <a:off x="3651150" y="1505050"/>
            <a:ext cx="2436300" cy="110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4"/>
          <p:cNvSpPr/>
          <p:nvPr/>
        </p:nvSpPr>
        <p:spPr>
          <a:xfrm>
            <a:off x="3651150" y="2613850"/>
            <a:ext cx="2436300" cy="2418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4"/>
          <p:cNvSpPr/>
          <p:nvPr/>
        </p:nvSpPr>
        <p:spPr>
          <a:xfrm>
            <a:off x="3551663" y="1672475"/>
            <a:ext cx="74700" cy="60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4"/>
          <p:cNvSpPr txBox="1"/>
          <p:nvPr/>
        </p:nvSpPr>
        <p:spPr>
          <a:xfrm>
            <a:off x="779850" y="1605875"/>
            <a:ext cx="271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These are our famose labels, you will see later how we link this </a:t>
            </a:r>
            <a:r>
              <a:rPr i="1"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file to other manifest(s)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3551675" y="4260525"/>
            <a:ext cx="74700" cy="77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"/>
          <p:cNvSpPr txBox="1"/>
          <p:nvPr/>
        </p:nvSpPr>
        <p:spPr>
          <a:xfrm>
            <a:off x="813100" y="4369425"/>
            <a:ext cx="271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This is how we tell K8S our required deploy strategy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example: continue of spec</a:t>
            </a:r>
            <a:endParaRPr/>
          </a:p>
        </p:txBody>
      </p:sp>
      <p:pic>
        <p:nvPicPr>
          <p:cNvPr id="501" name="Google Shape;50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5750" y="1307850"/>
            <a:ext cx="477513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5"/>
          <p:cNvSpPr/>
          <p:nvPr/>
        </p:nvSpPr>
        <p:spPr>
          <a:xfrm>
            <a:off x="3001475" y="1556575"/>
            <a:ext cx="90600" cy="1193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5"/>
          <p:cNvSpPr txBox="1"/>
          <p:nvPr/>
        </p:nvSpPr>
        <p:spPr>
          <a:xfrm>
            <a:off x="767975" y="1783975"/>
            <a:ext cx="2233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helps K8S scheduler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to follow Pigeonhole principle for Pods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placement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35"/>
          <p:cNvSpPr txBox="1"/>
          <p:nvPr/>
        </p:nvSpPr>
        <p:spPr>
          <a:xfrm>
            <a:off x="229250" y="3589900"/>
            <a:ext cx="168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Start of 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defining</a:t>
            </a: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our containers in each Pod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5" name="Google Shape;505;p35"/>
          <p:cNvCxnSpPr>
            <a:stCxn id="504" idx="3"/>
          </p:cNvCxnSpPr>
          <p:nvPr/>
        </p:nvCxnSpPr>
        <p:spPr>
          <a:xfrm flipH="1" rot="10800000">
            <a:off x="1912550" y="2868850"/>
            <a:ext cx="1640400" cy="99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example: continue of spec, containers</a:t>
            </a:r>
            <a:endParaRPr/>
          </a:p>
        </p:txBody>
      </p:sp>
      <p:pic>
        <p:nvPicPr>
          <p:cNvPr id="511" name="Google Shape;5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725" y="1307850"/>
            <a:ext cx="4775131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6"/>
          <p:cNvSpPr txBox="1"/>
          <p:nvPr/>
        </p:nvSpPr>
        <p:spPr>
          <a:xfrm>
            <a:off x="656150" y="3886350"/>
            <a:ext cx="1758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image &amp; pull policy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36"/>
          <p:cNvSpPr txBox="1"/>
          <p:nvPr/>
        </p:nvSpPr>
        <p:spPr>
          <a:xfrm>
            <a:off x="656150" y="4448350"/>
            <a:ext cx="17589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The container port(s)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36"/>
          <p:cNvSpPr/>
          <p:nvPr/>
        </p:nvSpPr>
        <p:spPr>
          <a:xfrm>
            <a:off x="3615725" y="3971700"/>
            <a:ext cx="62700" cy="237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3615725" y="4448350"/>
            <a:ext cx="62700" cy="408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6" name="Google Shape;516;p36"/>
          <p:cNvCxnSpPr>
            <a:stCxn id="512" idx="3"/>
            <a:endCxn id="514" idx="1"/>
          </p:cNvCxnSpPr>
          <p:nvPr/>
        </p:nvCxnSpPr>
        <p:spPr>
          <a:xfrm>
            <a:off x="2415050" y="4090350"/>
            <a:ext cx="1200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36"/>
          <p:cNvCxnSpPr>
            <a:stCxn id="513" idx="3"/>
            <a:endCxn id="515" idx="1"/>
          </p:cNvCxnSpPr>
          <p:nvPr/>
        </p:nvCxnSpPr>
        <p:spPr>
          <a:xfrm>
            <a:off x="2415050" y="4652350"/>
            <a:ext cx="1200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example: continue of spec, containers</a:t>
            </a:r>
            <a:endParaRPr/>
          </a:p>
        </p:txBody>
      </p:sp>
      <p:pic>
        <p:nvPicPr>
          <p:cNvPr id="523" name="Google Shape;5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13" y="1524225"/>
            <a:ext cx="337113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7"/>
          <p:cNvSpPr/>
          <p:nvPr/>
        </p:nvSpPr>
        <p:spPr>
          <a:xfrm>
            <a:off x="4982088" y="1557700"/>
            <a:ext cx="104700" cy="108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4982088" y="2706725"/>
            <a:ext cx="104700" cy="115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4982088" y="3928350"/>
            <a:ext cx="104700" cy="1081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 txBox="1"/>
          <p:nvPr/>
        </p:nvSpPr>
        <p:spPr>
          <a:xfrm>
            <a:off x="2894113" y="1919675"/>
            <a:ext cx="18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Container is started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 rot="-5400000">
            <a:off x="1280113" y="3102925"/>
            <a:ext cx="249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helps kubelet to know when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2894113" y="3012600"/>
            <a:ext cx="184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The container is ready to accept traffic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2894113" y="4290325"/>
            <a:ext cx="184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restart</a:t>
            </a: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 the container</a:t>
            </a:r>
            <a:endParaRPr sz="1200">
              <a:solidFill>
                <a:srgbClr val="0A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2796463" y="2010175"/>
            <a:ext cx="69900" cy="2554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7"/>
          <p:cNvSpPr txBox="1"/>
          <p:nvPr/>
        </p:nvSpPr>
        <p:spPr>
          <a:xfrm>
            <a:off x="1816775" y="1124025"/>
            <a:ext cx="51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Let’s see one of the way to help the </a:t>
            </a:r>
            <a:r>
              <a:rPr lang="en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lifecycle of our container(s)</a:t>
            </a:r>
            <a:endParaRPr>
              <a:solidFill>
                <a:srgbClr val="0A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159025" y="2403688"/>
            <a:ext cx="1897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some other ways other that calling an endpoint of container(s)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159025" y="3252213"/>
            <a:ext cx="1897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Also there some other ways like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hooks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which helps lifecycle of our container(s)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example: continue of spec</a:t>
            </a:r>
            <a:endParaRPr/>
          </a:p>
        </p:txBody>
      </p:sp>
      <p:pic>
        <p:nvPicPr>
          <p:cNvPr id="540" name="Google Shape;5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650" y="1307850"/>
            <a:ext cx="3548865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8"/>
          <p:cNvSpPr/>
          <p:nvPr/>
        </p:nvSpPr>
        <p:spPr>
          <a:xfrm>
            <a:off x="4474275" y="1340200"/>
            <a:ext cx="62700" cy="739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8"/>
          <p:cNvSpPr/>
          <p:nvPr/>
        </p:nvSpPr>
        <p:spPr>
          <a:xfrm>
            <a:off x="4474400" y="2310425"/>
            <a:ext cx="62700" cy="69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474400" y="3830950"/>
            <a:ext cx="62700" cy="914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4474275" y="3162000"/>
            <a:ext cx="62700" cy="2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 txBox="1"/>
          <p:nvPr/>
        </p:nvSpPr>
        <p:spPr>
          <a:xfrm>
            <a:off x="1794050" y="1156000"/>
            <a:ext cx="223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This is the resource that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guaranteed for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a container and the resource that K8S allow it to get.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This also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helps K8S scheduler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38"/>
          <p:cNvSpPr txBox="1"/>
          <p:nvPr/>
        </p:nvSpPr>
        <p:spPr>
          <a:xfrm>
            <a:off x="1794050" y="4010950"/>
            <a:ext cx="22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This is where we add our volumes to the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Pod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7" name="Google Shape;547;p38"/>
          <p:cNvSpPr txBox="1"/>
          <p:nvPr/>
        </p:nvSpPr>
        <p:spPr>
          <a:xfrm>
            <a:off x="1794050" y="2352588"/>
            <a:ext cx="22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This is where we add our volumes to the </a:t>
            </a:r>
            <a:r>
              <a:rPr lang="en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38"/>
          <p:cNvSpPr txBox="1"/>
          <p:nvPr/>
        </p:nvSpPr>
        <p:spPr>
          <a:xfrm>
            <a:off x="1794050" y="2995075"/>
            <a:ext cx="223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If our images needs credential to be pulled, we have to define a specific sort of secret and mention that secret here</a:t>
            </a:r>
            <a:endParaRPr sz="1200">
              <a:solidFill>
                <a:srgbClr val="0A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9" name="Google Shape;549;p38"/>
          <p:cNvSpPr txBox="1"/>
          <p:nvPr/>
        </p:nvSpPr>
        <p:spPr>
          <a:xfrm>
            <a:off x="279200" y="2699325"/>
            <a:ext cx="120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End</a:t>
            </a:r>
            <a:r>
              <a:rPr lang="en" sz="120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of defining our containers in each Pod</a:t>
            </a:r>
            <a:endParaRPr sz="120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0" name="Google Shape;550;p38"/>
          <p:cNvCxnSpPr>
            <a:stCxn id="549" idx="3"/>
          </p:cNvCxnSpPr>
          <p:nvPr/>
        </p:nvCxnSpPr>
        <p:spPr>
          <a:xfrm flipH="1" rot="10800000">
            <a:off x="1479800" y="3059775"/>
            <a:ext cx="3350400" cy="9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</a:t>
            </a:r>
            <a:r>
              <a:rPr lang="en"/>
              <a:t>example</a:t>
            </a:r>
            <a:endParaRPr/>
          </a:p>
        </p:txBody>
      </p:sp>
      <p:pic>
        <p:nvPicPr>
          <p:cNvPr id="556" name="Google Shape;556;p39"/>
          <p:cNvPicPr preferRelativeResize="0"/>
          <p:nvPr/>
        </p:nvPicPr>
        <p:blipFill rotWithShape="1">
          <a:blip r:embed="rId3">
            <a:alphaModFix/>
          </a:blip>
          <a:srcRect b="1019" l="0" r="5962" t="0"/>
          <a:stretch/>
        </p:blipFill>
        <p:spPr>
          <a:xfrm>
            <a:off x="4277675" y="1411400"/>
            <a:ext cx="2436300" cy="27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9"/>
          <p:cNvSpPr/>
          <p:nvPr/>
        </p:nvSpPr>
        <p:spPr>
          <a:xfrm>
            <a:off x="4277675" y="1411400"/>
            <a:ext cx="2436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9"/>
          <p:cNvSpPr/>
          <p:nvPr/>
        </p:nvSpPr>
        <p:spPr>
          <a:xfrm>
            <a:off x="4277675" y="1588400"/>
            <a:ext cx="24363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"/>
          <p:cNvSpPr/>
          <p:nvPr/>
        </p:nvSpPr>
        <p:spPr>
          <a:xfrm>
            <a:off x="4277675" y="1765400"/>
            <a:ext cx="2436300" cy="5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090375" y="2491925"/>
            <a:ext cx="104700" cy="663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9"/>
          <p:cNvSpPr/>
          <p:nvPr/>
        </p:nvSpPr>
        <p:spPr>
          <a:xfrm>
            <a:off x="4090375" y="3189325"/>
            <a:ext cx="104700" cy="663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9"/>
          <p:cNvSpPr txBox="1"/>
          <p:nvPr/>
        </p:nvSpPr>
        <p:spPr>
          <a:xfrm>
            <a:off x="1376575" y="2529675"/>
            <a:ext cx="271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We can map container port to any other port that want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39"/>
          <p:cNvSpPr txBox="1"/>
          <p:nvPr/>
        </p:nvSpPr>
        <p:spPr>
          <a:xfrm>
            <a:off x="1376575" y="3151375"/>
            <a:ext cx="271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As we talked about, we’re using label selector to match our service with our Pods</a:t>
            </a:r>
            <a:endParaRPr sz="12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ConfigMap </a:t>
            </a:r>
            <a:r>
              <a:rPr lang="en"/>
              <a:t>example</a:t>
            </a:r>
            <a:endParaRPr/>
          </a:p>
        </p:txBody>
      </p:sp>
      <p:pic>
        <p:nvPicPr>
          <p:cNvPr id="569" name="Google Shape;569;p40"/>
          <p:cNvPicPr preferRelativeResize="0"/>
          <p:nvPr/>
        </p:nvPicPr>
        <p:blipFill rotWithShape="1">
          <a:blip r:embed="rId3">
            <a:alphaModFix/>
          </a:blip>
          <a:srcRect b="0" l="0" r="21073" t="0"/>
          <a:stretch/>
        </p:blipFill>
        <p:spPr>
          <a:xfrm>
            <a:off x="2762250" y="1474225"/>
            <a:ext cx="28567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40"/>
          <p:cNvSpPr txBox="1"/>
          <p:nvPr/>
        </p:nvSpPr>
        <p:spPr>
          <a:xfrm>
            <a:off x="3210800" y="2666400"/>
            <a:ext cx="2052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Contents are removed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2762250" y="1474225"/>
            <a:ext cx="28569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0"/>
          <p:cNvSpPr/>
          <p:nvPr/>
        </p:nvSpPr>
        <p:spPr>
          <a:xfrm>
            <a:off x="2762250" y="3891850"/>
            <a:ext cx="28569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0"/>
          <p:cNvSpPr/>
          <p:nvPr/>
        </p:nvSpPr>
        <p:spPr>
          <a:xfrm>
            <a:off x="2762250" y="4068850"/>
            <a:ext cx="2856900" cy="53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0"/>
          <p:cNvSpPr/>
          <p:nvPr/>
        </p:nvSpPr>
        <p:spPr>
          <a:xfrm>
            <a:off x="2687350" y="1651225"/>
            <a:ext cx="642300" cy="209400"/>
          </a:xfrm>
          <a:prstGeom prst="ellipse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Ingress </a:t>
            </a:r>
            <a:r>
              <a:rPr lang="en"/>
              <a:t>example</a:t>
            </a:r>
            <a:endParaRPr/>
          </a:p>
        </p:txBody>
      </p:sp>
      <p:pic>
        <p:nvPicPr>
          <p:cNvPr id="580" name="Google Shape;5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925" y="1425350"/>
            <a:ext cx="3067050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1"/>
          <p:cNvSpPr/>
          <p:nvPr/>
        </p:nvSpPr>
        <p:spPr>
          <a:xfrm>
            <a:off x="3481850" y="1425350"/>
            <a:ext cx="30672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3481850" y="1602350"/>
            <a:ext cx="3067200" cy="177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1"/>
          <p:cNvSpPr/>
          <p:nvPr/>
        </p:nvSpPr>
        <p:spPr>
          <a:xfrm>
            <a:off x="3481850" y="1779350"/>
            <a:ext cx="3067200" cy="712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&amp; Volume of a Pod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1107000" y="1424350"/>
            <a:ext cx="7419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Pod is the smallest deployable unit in K8S, network &amp; volume will attach to Pod, not container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267125" y="2599363"/>
            <a:ext cx="351000" cy="336300"/>
          </a:xfrm>
          <a:prstGeom prst="cube">
            <a:avLst>
              <a:gd fmla="val 25000" name="adj"/>
            </a:avLst>
          </a:prstGeom>
          <a:solidFill>
            <a:srgbClr val="0A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267125" y="3230700"/>
            <a:ext cx="351000" cy="2778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700900" y="2613613"/>
            <a:ext cx="66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Container</a:t>
            </a:r>
            <a:endParaRPr sz="800">
              <a:solidFill>
                <a:srgbClr val="0A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750950" y="3215700"/>
            <a:ext cx="66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Volume</a:t>
            </a:r>
            <a:endParaRPr sz="8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67125" y="1874450"/>
            <a:ext cx="437700" cy="4299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831225" y="1935500"/>
            <a:ext cx="66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Pod</a:t>
            </a:r>
            <a:endParaRPr sz="800">
              <a:solidFill>
                <a:srgbClr val="93C47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267125" y="3850200"/>
            <a:ext cx="297325" cy="214475"/>
          </a:xfrm>
          <a:prstGeom prst="flowChartPredefined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704825" y="3803525"/>
            <a:ext cx="66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4A86E8"/>
                </a:solidFill>
                <a:latin typeface="Lato"/>
                <a:ea typeface="Lato"/>
                <a:cs typeface="Lato"/>
                <a:sym typeface="Lato"/>
              </a:rPr>
              <a:t>Network</a:t>
            </a:r>
            <a:endParaRPr sz="800">
              <a:solidFill>
                <a:srgbClr val="4A86E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186513" y="2078925"/>
            <a:ext cx="1666800" cy="1628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2513088" y="2646113"/>
            <a:ext cx="351000" cy="336300"/>
          </a:xfrm>
          <a:prstGeom prst="cube">
            <a:avLst>
              <a:gd fmla="val 25000" name="adj"/>
            </a:avLst>
          </a:prstGeom>
          <a:solidFill>
            <a:srgbClr val="0A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3229588" y="2532725"/>
            <a:ext cx="351000" cy="2778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2871250" y="3427600"/>
            <a:ext cx="297325" cy="214475"/>
          </a:xfrm>
          <a:prstGeom prst="flowChartPredefined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049200" y="2078925"/>
            <a:ext cx="1666800" cy="1628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244175" y="2599313"/>
            <a:ext cx="351000" cy="336300"/>
          </a:xfrm>
          <a:prstGeom prst="cube">
            <a:avLst>
              <a:gd fmla="val 25000" name="adj"/>
            </a:avLst>
          </a:prstGeom>
          <a:solidFill>
            <a:srgbClr val="0A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7222525" y="2599325"/>
            <a:ext cx="351000" cy="4299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733938" y="3427600"/>
            <a:ext cx="297325" cy="214475"/>
          </a:xfrm>
          <a:prstGeom prst="flowChartPredefined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6533050" y="2982425"/>
            <a:ext cx="260400" cy="246000"/>
          </a:xfrm>
          <a:prstGeom prst="cube">
            <a:avLst>
              <a:gd fmla="val 25000" name="adj"/>
            </a:avLst>
          </a:prstGeom>
          <a:solidFill>
            <a:srgbClr val="0A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6733950" y="2303975"/>
            <a:ext cx="437700" cy="429900"/>
          </a:xfrm>
          <a:prstGeom prst="cube">
            <a:avLst>
              <a:gd fmla="val 25000" name="adj"/>
            </a:avLst>
          </a:prstGeom>
          <a:solidFill>
            <a:srgbClr val="0AC7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010725" y="3031813"/>
            <a:ext cx="211800" cy="214500"/>
          </a:xfrm>
          <a:prstGeom prst="can">
            <a:avLst>
              <a:gd fmla="val 25000" name="adj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1107000" y="4106438"/>
            <a:ext cx="7419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If this is the case, how containers communicates and how volumes available for related containers?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7" name="Google Shape;187;p15"/>
          <p:cNvCxnSpPr>
            <a:stCxn id="180" idx="3"/>
            <a:endCxn id="186" idx="0"/>
          </p:cNvCxnSpPr>
          <p:nvPr/>
        </p:nvCxnSpPr>
        <p:spPr>
          <a:xfrm rot="5400000">
            <a:off x="5011888" y="2740763"/>
            <a:ext cx="1170900" cy="1560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Google Shape;188;p15"/>
          <p:cNvCxnSpPr>
            <a:stCxn id="183" idx="3"/>
            <a:endCxn id="186" idx="0"/>
          </p:cNvCxnSpPr>
          <p:nvPr/>
        </p:nvCxnSpPr>
        <p:spPr>
          <a:xfrm rot="5400000">
            <a:off x="5285650" y="2759675"/>
            <a:ext cx="878100" cy="18156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15"/>
          <p:cNvCxnSpPr>
            <a:stCxn id="184" idx="3"/>
            <a:endCxn id="186" idx="0"/>
          </p:cNvCxnSpPr>
          <p:nvPr/>
        </p:nvCxnSpPr>
        <p:spPr>
          <a:xfrm rot="5400000">
            <a:off x="5171813" y="2379125"/>
            <a:ext cx="1372500" cy="20820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15"/>
          <p:cNvCxnSpPr>
            <a:stCxn id="185" idx="3"/>
            <a:endCxn id="186" idx="0"/>
          </p:cNvCxnSpPr>
          <p:nvPr/>
        </p:nvCxnSpPr>
        <p:spPr>
          <a:xfrm rot="5400000">
            <a:off x="5536675" y="2526463"/>
            <a:ext cx="860100" cy="22998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1" name="Google Shape;191;p15"/>
          <p:cNvCxnSpPr>
            <a:stCxn id="181" idx="3"/>
            <a:endCxn id="186" idx="0"/>
          </p:cNvCxnSpPr>
          <p:nvPr/>
        </p:nvCxnSpPr>
        <p:spPr>
          <a:xfrm rot="5400000">
            <a:off x="5568775" y="2277275"/>
            <a:ext cx="1077300" cy="25812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107000" y="4498875"/>
            <a:ext cx="7419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Inside each Pod, network is localhost and all volumes are </a:t>
            </a:r>
            <a:r>
              <a:rPr lang="en"/>
              <a:t>available</a:t>
            </a:r>
            <a:r>
              <a:rPr lang="en"/>
              <a:t> for all containers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090863" y="2043625"/>
            <a:ext cx="1720800" cy="12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A Pod models an application-specific "</a:t>
            </a:r>
            <a:r>
              <a:rPr lang="en" sz="1000">
                <a:solidFill>
                  <a:schemeClr val="accent6"/>
                </a:solidFill>
              </a:rPr>
              <a:t>logical host</a:t>
            </a:r>
            <a:r>
              <a:rPr lang="en" sz="1000"/>
              <a:t>" and can contain different application containers which are relatively </a:t>
            </a:r>
            <a:r>
              <a:rPr lang="en" sz="1000">
                <a:solidFill>
                  <a:schemeClr val="accent2"/>
                </a:solidFill>
              </a:rPr>
              <a:t>tightly coupled</a:t>
            </a:r>
            <a:endParaRPr sz="10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Must read materials</a:t>
            </a:r>
            <a:endParaRPr/>
          </a:p>
        </p:txBody>
      </p:sp>
      <p:sp>
        <p:nvSpPr>
          <p:cNvPr id="589" name="Google Shape;589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of K8S manifests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K8S Deployment example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Deployment vs Statefulset vs Daemonset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Top kubectl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kubectl cheat sheet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Pod creation flow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enefits of Pod</a:t>
            </a:r>
            <a:endParaRPr/>
          </a:p>
        </p:txBody>
      </p:sp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Linux namespaces, cgroups, and potentially other facets of isolation are applied to Pods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1297500" y="1952450"/>
            <a:ext cx="48780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Enable us to have shared network between coupled containers.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1297500" y="23373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Enable us to grant multiple containers the access to the same volume.</a:t>
            </a: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5995250" y="1952450"/>
            <a:ext cx="291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→ why this considered as benefit?</a:t>
            </a:r>
            <a:endParaRPr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1297500" y="27222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Enable us to manage the lifecycle of coupled containers together.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297500" y="3433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00"/>
                </a:solidFill>
              </a:rPr>
              <a:t>How do we creates Pods?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manifests</a:t>
            </a:r>
            <a:endParaRPr/>
          </a:p>
        </p:txBody>
      </p:sp>
      <p:sp>
        <p:nvSpPr>
          <p:cNvPr id="210" name="Google Shape;210;p17"/>
          <p:cNvSpPr txBox="1"/>
          <p:nvPr>
            <p:ph idx="1" type="body"/>
          </p:nvPr>
        </p:nvSpPr>
        <p:spPr>
          <a:xfrm>
            <a:off x="1297500" y="11209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said, this is something like </a:t>
            </a:r>
            <a:r>
              <a:rPr i="1" lang="en"/>
              <a:t>docker-compose.yml</a:t>
            </a:r>
            <a:r>
              <a:rPr lang="en"/>
              <a:t> files.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1297500" y="1414400"/>
            <a:ext cx="70389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</a:t>
            </a:r>
            <a:r>
              <a:rPr lang="en">
                <a:solidFill>
                  <a:srgbClr val="FF0000"/>
                </a:solidFill>
              </a:rPr>
              <a:t>yaml files</a:t>
            </a:r>
            <a:r>
              <a:rPr lang="en"/>
              <a:t> contains details informations about any resource that we want to create, including: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Our application details like: name, image, replicas, port(s), …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how schedular should act about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lifecycle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Network and exposure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Any kind of required configurations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…</a:t>
            </a:r>
            <a:endParaRPr/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1297500" y="3084425"/>
            <a:ext cx="7038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3 fixed essential fields in each manifest: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apiVersion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kind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metadata</a:t>
            </a:r>
            <a:endParaRPr/>
          </a:p>
        </p:txBody>
      </p:sp>
      <p:sp>
        <p:nvSpPr>
          <p:cNvPr id="213" name="Google Shape;213;p17"/>
          <p:cNvSpPr txBox="1"/>
          <p:nvPr>
            <p:ph idx="1" type="body"/>
          </p:nvPr>
        </p:nvSpPr>
        <p:spPr>
          <a:xfrm>
            <a:off x="1297500" y="3939600"/>
            <a:ext cx="70389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And there is one more essential part that changes depending on </a:t>
            </a:r>
            <a:r>
              <a:rPr i="1" lang="en"/>
              <a:t>kind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spec / data / rules / subjects / …</a:t>
            </a:r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1297500" y="44414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</a:t>
            </a:r>
            <a:r>
              <a:rPr i="1" lang="en"/>
              <a:t>kubectl</a:t>
            </a:r>
            <a:r>
              <a:rPr lang="en"/>
              <a:t>” translate these “</a:t>
            </a:r>
            <a:r>
              <a:rPr i="1" lang="en"/>
              <a:t>yaml files</a:t>
            </a:r>
            <a:r>
              <a:rPr lang="en"/>
              <a:t>” to appropriate “</a:t>
            </a:r>
            <a:r>
              <a:rPr i="1" lang="en"/>
              <a:t>json</a:t>
            </a:r>
            <a:r>
              <a:rPr lang="en"/>
              <a:t>” format; so actually K8S understand json not yaml.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manifests: apiVersion</a:t>
            </a:r>
            <a:endParaRPr/>
          </a:p>
        </p:txBody>
      </p:sp>
      <p:sp>
        <p:nvSpPr>
          <p:cNvPr id="220" name="Google Shape;220;p18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K8S has </a:t>
            </a:r>
            <a:r>
              <a:rPr lang="en"/>
              <a:t>different</a:t>
            </a:r>
            <a:r>
              <a:rPr lang="en"/>
              <a:t> API versions.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1297500" y="1952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 ‘</a:t>
            </a:r>
            <a:r>
              <a:rPr i="1" lang="en"/>
              <a:t>kubectl api-version</a:t>
            </a:r>
            <a:r>
              <a:rPr lang="en"/>
              <a:t>’ to see all available versions.</a:t>
            </a:r>
            <a:endParaRPr/>
          </a:p>
        </p:txBody>
      </p:sp>
      <p:sp>
        <p:nvSpPr>
          <p:cNvPr id="222" name="Google Shape;222;p18"/>
          <p:cNvSpPr txBox="1"/>
          <p:nvPr>
            <p:ph idx="1" type="body"/>
          </p:nvPr>
        </p:nvSpPr>
        <p:spPr>
          <a:xfrm>
            <a:off x="1297500" y="23373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versions may differ on each cluster and K8S version.</a:t>
            </a:r>
            <a:endParaRPr/>
          </a:p>
        </p:txBody>
      </p:sp>
      <p:sp>
        <p:nvSpPr>
          <p:cNvPr id="223" name="Google Shape;223;p18"/>
          <p:cNvSpPr txBox="1"/>
          <p:nvPr>
            <p:ph idx="1" type="body"/>
          </p:nvPr>
        </p:nvSpPr>
        <p:spPr>
          <a:xfrm>
            <a:off x="1297500" y="27222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version covers specific “</a:t>
            </a:r>
            <a:r>
              <a:rPr i="1" lang="en"/>
              <a:t>kind</a:t>
            </a:r>
            <a:r>
              <a:rPr lang="en"/>
              <a:t>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manifests:</a:t>
            </a:r>
            <a:r>
              <a:rPr lang="en"/>
              <a:t> kind</a:t>
            </a:r>
            <a:endParaRPr/>
          </a:p>
        </p:txBody>
      </p:sp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297500" y="1567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</a:t>
            </a:r>
            <a:r>
              <a:rPr lang="en"/>
              <a:t>similar</a:t>
            </a:r>
            <a:r>
              <a:rPr lang="en"/>
              <a:t> to creating an “</a:t>
            </a:r>
            <a:r>
              <a:rPr i="1" lang="en"/>
              <a:t>object</a:t>
            </a:r>
            <a:r>
              <a:rPr lang="en"/>
              <a:t>” from a </a:t>
            </a:r>
            <a:r>
              <a:rPr lang="en"/>
              <a:t>class in “</a:t>
            </a:r>
            <a:r>
              <a:rPr i="1" lang="en"/>
              <a:t>object-oriented</a:t>
            </a:r>
            <a:r>
              <a:rPr lang="en"/>
              <a:t>” programming.</a:t>
            </a:r>
            <a:endParaRPr/>
          </a:p>
        </p:txBody>
      </p:sp>
      <p:sp>
        <p:nvSpPr>
          <p:cNvPr id="230" name="Google Shape;230;p19"/>
          <p:cNvSpPr txBox="1"/>
          <p:nvPr>
            <p:ph idx="1" type="body"/>
          </p:nvPr>
        </p:nvSpPr>
        <p:spPr>
          <a:xfrm>
            <a:off x="1297500" y="1952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Execute ‘</a:t>
            </a:r>
            <a:r>
              <a:rPr i="1" lang="en"/>
              <a:t>kubectl api-resources</a:t>
            </a:r>
            <a:r>
              <a:rPr lang="en"/>
              <a:t>’ to see all available versions.</a:t>
            </a:r>
            <a:endParaRPr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1297500" y="237397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represents the kind of object (ergo the name) that we want to specify in manifest.</a:t>
            </a:r>
            <a:endParaRPr/>
          </a:p>
        </p:txBody>
      </p:sp>
      <p:sp>
        <p:nvSpPr>
          <p:cNvPr id="232" name="Google Shape;232;p19"/>
          <p:cNvSpPr txBox="1"/>
          <p:nvPr>
            <p:ph idx="1" type="body"/>
          </p:nvPr>
        </p:nvSpPr>
        <p:spPr>
          <a:xfrm>
            <a:off x="1297500" y="2758875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one-way relation between “</a:t>
            </a:r>
            <a:r>
              <a:rPr i="1" lang="en"/>
              <a:t>apiVersion</a:t>
            </a:r>
            <a:r>
              <a:rPr lang="en"/>
              <a:t>” and “</a:t>
            </a:r>
            <a:r>
              <a:rPr i="1" lang="en"/>
              <a:t>kind</a:t>
            </a:r>
            <a:r>
              <a:rPr lang="en"/>
              <a:t>”.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manifests: metadata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297500" y="15675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section is used to describe some information of an object which allow for unique identification of it.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1297500" y="21825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section seems not that much important but it is extremely important</a:t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297500" y="2571750"/>
            <a:ext cx="70389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link any related resources to each other by the provided unique identification of this section</a:t>
            </a:r>
            <a:endParaRPr/>
          </a:p>
        </p:txBody>
      </p:sp>
      <p:sp>
        <p:nvSpPr>
          <p:cNvPr id="241" name="Google Shape;241;p20"/>
          <p:cNvSpPr txBox="1"/>
          <p:nvPr>
            <p:ph idx="1" type="body"/>
          </p:nvPr>
        </p:nvSpPr>
        <p:spPr>
          <a:xfrm>
            <a:off x="1297500" y="31867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linkage happens through something called </a:t>
            </a:r>
            <a:r>
              <a:rPr lang="en">
                <a:solidFill>
                  <a:srgbClr val="FF0000"/>
                </a:solidFill>
              </a:rPr>
              <a:t>Labels &amp; Selector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K8S manifests: most used</a:t>
            </a:r>
            <a:r>
              <a:rPr lang="en"/>
              <a:t> kinds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297500" y="1113450"/>
            <a:ext cx="70389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a lot of “</a:t>
            </a:r>
            <a:r>
              <a:rPr i="1" lang="en"/>
              <a:t>kind</a:t>
            </a:r>
            <a:r>
              <a:rPr lang="en"/>
              <a:t>” available for us but these are the most used ones: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1297500" y="183190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ConfigMap</a:t>
            </a:r>
            <a:endParaRPr sz="1100"/>
          </a:p>
        </p:txBody>
      </p:sp>
      <p:sp>
        <p:nvSpPr>
          <p:cNvPr id="249" name="Google Shape;249;p21"/>
          <p:cNvSpPr txBox="1"/>
          <p:nvPr/>
        </p:nvSpPr>
        <p:spPr>
          <a:xfrm>
            <a:off x="1297500" y="1519725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Namespace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1297500" y="246280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PersistentVolume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1297500" y="277505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PersistentVolumeClaim</a:t>
            </a:r>
            <a:endParaRPr/>
          </a:p>
        </p:txBody>
      </p:sp>
      <p:sp>
        <p:nvSpPr>
          <p:cNvPr id="252" name="Google Shape;252;p21"/>
          <p:cNvSpPr txBox="1"/>
          <p:nvPr/>
        </p:nvSpPr>
        <p:spPr>
          <a:xfrm>
            <a:off x="1297500" y="2151363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Secret</a:t>
            </a:r>
            <a:endParaRPr/>
          </a:p>
        </p:txBody>
      </p:sp>
      <p:sp>
        <p:nvSpPr>
          <p:cNvPr id="253" name="Google Shape;253;p21"/>
          <p:cNvSpPr txBox="1"/>
          <p:nvPr/>
        </p:nvSpPr>
        <p:spPr>
          <a:xfrm>
            <a:off x="1297500" y="309370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Service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1297500" y="372460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Deployment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1297500" y="4036025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DaemonSet</a:t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1297500" y="4355500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StatefulSet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1297500" y="3414625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Ingress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3316950" y="1836000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 on required env and config files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3316950" y="1519725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Logical divider for cluster (NO ISOLATION)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3316950" y="2470750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something like volume in Docker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1"/>
          <p:cNvSpPr txBox="1"/>
          <p:nvPr/>
        </p:nvSpPr>
        <p:spPr>
          <a:xfrm>
            <a:off x="3316950" y="2783000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Assigning created volume to something; like defining volume in “</a:t>
            </a:r>
            <a:r>
              <a:rPr i="1"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docker-compose.yml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21"/>
          <p:cNvSpPr txBox="1"/>
          <p:nvPr/>
        </p:nvSpPr>
        <p:spPr>
          <a:xfrm>
            <a:off x="3316950" y="2151363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hide something in cluster and refer to it somewhere else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3316950" y="3105500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Expose resources to be accessible to others (L4) 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3316950" y="3419775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Expose resources via HTTP(S) protocol (L7)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1"/>
          <p:cNvSpPr txBox="1"/>
          <p:nvPr/>
        </p:nvSpPr>
        <p:spPr>
          <a:xfrm>
            <a:off x="3316950" y="3682025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Pod(s) to run your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316950" y="4036025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Pod(s) to run your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3316950" y="4355500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Pod(s) to run your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1297500" y="4690825"/>
            <a:ext cx="1850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</a:t>
            </a:r>
            <a:endParaRPr/>
          </a:p>
        </p:txBody>
      </p:sp>
      <p:sp>
        <p:nvSpPr>
          <p:cNvPr id="269" name="Google Shape;269;p21"/>
          <p:cNvSpPr txBox="1"/>
          <p:nvPr/>
        </p:nvSpPr>
        <p:spPr>
          <a:xfrm>
            <a:off x="3316950" y="4690825"/>
            <a:ext cx="55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Create a Pod to run your application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6133250" y="3780850"/>
            <a:ext cx="154200" cy="1206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/>
        </p:nvSpPr>
        <p:spPr>
          <a:xfrm>
            <a:off x="6287450" y="4144050"/>
            <a:ext cx="237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Why not just create Pods?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1"/>
          <p:cNvSpPr txBox="1"/>
          <p:nvPr/>
        </p:nvSpPr>
        <p:spPr>
          <a:xfrm>
            <a:off x="475500" y="152208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475500" y="183836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475500" y="215373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475500" y="246516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475500" y="274971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475500" y="307063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475500" y="340823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475500" y="372696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0" name="Google Shape;280;p21"/>
          <p:cNvSpPr txBox="1"/>
          <p:nvPr/>
        </p:nvSpPr>
        <p:spPr>
          <a:xfrm>
            <a:off x="475500" y="4038388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475500" y="435131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475500" y="4704213"/>
            <a:ext cx="8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spec</a:t>
            </a:r>
            <a:endParaRPr sz="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575650" y="1637250"/>
            <a:ext cx="112200" cy="3304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AC7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 rot="-5400000">
            <a:off x="-1029350" y="3097850"/>
            <a:ext cx="284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C7A5"/>
                </a:solidFill>
                <a:latin typeface="Lato"/>
                <a:ea typeface="Lato"/>
                <a:cs typeface="Lato"/>
                <a:sym typeface="Lato"/>
              </a:rPr>
              <a:t>The other essential part for these</a:t>
            </a:r>
            <a:endParaRPr sz="1200">
              <a:solidFill>
                <a:srgbClr val="0A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27309" l="5856" r="5135" t="5934"/>
          <a:stretch/>
        </p:blipFill>
        <p:spPr>
          <a:xfrm>
            <a:off x="856097" y="459925"/>
            <a:ext cx="441400" cy="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 (CafeTechnical)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