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bb1c124c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bb1c124c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a94d649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a94d649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a94d649c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a94d649c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a94d649c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a94d649c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acf80ab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acf80ab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acf80ab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acf80ab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acf80ab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acf80ab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a94d649c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a94d649c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drive.google.com/file/d/1FxTe4A-pLVGPRpYfdEy28GclJLJ-fJcv/view?usp=sharing" TargetMode="External"/><Relationship Id="rId5" Type="http://schemas.openxmlformats.org/officeDocument/2006/relationships/hyperlink" Target="https://drive.google.com/file/d/1sqOHI0OfraqhJuWtuyoIPcDuaiB5YVh_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add/modify pages in a book?</a:t>
            </a:r>
            <a:endParaRPr/>
          </a:p>
        </p:txBody>
      </p:sp>
      <p:pic>
        <p:nvPicPr>
          <p:cNvPr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898" y="2028825"/>
            <a:ext cx="942137" cy="8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052" y="2434881"/>
            <a:ext cx="923472" cy="84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8625" y="2434891"/>
            <a:ext cx="1062264" cy="84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6">
            <a:alphaModFix/>
          </a:blip>
          <a:srcRect b="11871" l="1048" r="0" t="7038"/>
          <a:stretch/>
        </p:blipFill>
        <p:spPr>
          <a:xfrm>
            <a:off x="4387275" y="3452825"/>
            <a:ext cx="869125" cy="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/>
        </p:nvSpPr>
        <p:spPr>
          <a:xfrm rot="681748">
            <a:off x="4702811" y="3502726"/>
            <a:ext cx="449204" cy="370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>
                <a:latin typeface="Lato"/>
                <a:ea typeface="Lato"/>
                <a:cs typeface="Lato"/>
                <a:sym typeface="Lato"/>
              </a:rPr>
              <a:t>DevOps 101    </a:t>
            </a:r>
            <a:r>
              <a:rPr b="1" i="1" lang="en" sz="600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i="1" sz="600"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5" name="Google Shape;155;p14"/>
          <p:cNvCxnSpPr>
            <a:stCxn id="150" idx="2"/>
            <a:endCxn id="153" idx="0"/>
          </p:cNvCxnSpPr>
          <p:nvPr/>
        </p:nvCxnSpPr>
        <p:spPr>
          <a:xfrm>
            <a:off x="4816967" y="2877675"/>
            <a:ext cx="4800" cy="575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4"/>
          <p:cNvCxnSpPr>
            <a:stCxn id="152" idx="2"/>
            <a:endCxn id="153" idx="0"/>
          </p:cNvCxnSpPr>
          <p:nvPr/>
        </p:nvCxnSpPr>
        <p:spPr>
          <a:xfrm flipH="1" rot="-5400000">
            <a:off x="3821207" y="2452290"/>
            <a:ext cx="169200" cy="1832100"/>
          </a:xfrm>
          <a:prstGeom prst="bentConnector3">
            <a:avLst>
              <a:gd fmla="val 49966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4"/>
          <p:cNvCxnSpPr>
            <a:stCxn id="151" idx="2"/>
            <a:endCxn id="153" idx="0"/>
          </p:cNvCxnSpPr>
          <p:nvPr/>
        </p:nvCxnSpPr>
        <p:spPr>
          <a:xfrm rot="5400000">
            <a:off x="5613738" y="2491881"/>
            <a:ext cx="169200" cy="1752900"/>
          </a:xfrm>
          <a:prstGeom prst="bentConnector3">
            <a:avLst>
              <a:gd fmla="val 49969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4"/>
          <p:cNvSpPr txBox="1"/>
          <p:nvPr/>
        </p:nvSpPr>
        <p:spPr>
          <a:xfrm rot="1283930">
            <a:off x="4407979" y="3687130"/>
            <a:ext cx="666013" cy="26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EECE1A"/>
                </a:solidFill>
                <a:latin typeface="Lato"/>
                <a:ea typeface="Lato"/>
                <a:cs typeface="Lato"/>
                <a:sym typeface="Lato"/>
              </a:rPr>
              <a:t>Revision 1</a:t>
            </a:r>
            <a:endParaRPr sz="500">
              <a:solidFill>
                <a:srgbClr val="EECE1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14"/>
          <p:cNvPicPr preferRelativeResize="0"/>
          <p:nvPr/>
        </p:nvPicPr>
        <p:blipFill rotWithShape="1">
          <a:blip r:embed="rId6">
            <a:alphaModFix/>
          </a:blip>
          <a:srcRect b="11871" l="1048" r="0" t="7038"/>
          <a:stretch/>
        </p:blipFill>
        <p:spPr>
          <a:xfrm>
            <a:off x="4387287" y="4193000"/>
            <a:ext cx="869125" cy="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4"/>
          <p:cNvSpPr txBox="1"/>
          <p:nvPr/>
        </p:nvSpPr>
        <p:spPr>
          <a:xfrm rot="681748">
            <a:off x="4702823" y="4242901"/>
            <a:ext cx="449204" cy="370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>
                <a:latin typeface="Lato"/>
                <a:ea typeface="Lato"/>
                <a:cs typeface="Lato"/>
                <a:sym typeface="Lato"/>
              </a:rPr>
              <a:t>DevOps 101    </a:t>
            </a:r>
            <a:r>
              <a:rPr b="1" i="1" lang="en" sz="600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i="1" sz="600"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 rot="1283930">
            <a:off x="4407991" y="4427305"/>
            <a:ext cx="666013" cy="26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EECE1A"/>
                </a:solidFill>
                <a:latin typeface="Lato"/>
                <a:ea typeface="Lato"/>
                <a:cs typeface="Lato"/>
                <a:sym typeface="Lato"/>
              </a:rPr>
              <a:t>Revision 2</a:t>
            </a:r>
            <a:endParaRPr sz="500">
              <a:solidFill>
                <a:srgbClr val="EECE1A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" name="Google Shape;162;p14"/>
          <p:cNvCxnSpPr>
            <a:stCxn id="153" idx="2"/>
            <a:endCxn id="159" idx="0"/>
          </p:cNvCxnSpPr>
          <p:nvPr/>
        </p:nvCxnSpPr>
        <p:spPr>
          <a:xfrm>
            <a:off x="4821837" y="4063025"/>
            <a:ext cx="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4"/>
          <p:cNvSpPr txBox="1"/>
          <p:nvPr/>
        </p:nvSpPr>
        <p:spPr>
          <a:xfrm>
            <a:off x="1519050" y="1307850"/>
            <a:ext cx="65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solves a lot of our problems regarding to this issue, but how do we really accomplish this?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2262338" y="1635538"/>
            <a:ext cx="51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Let’s say 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want to add couple of pages to one of the chapters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4216000" y="1989650"/>
            <a:ext cx="1211700" cy="9141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 txBox="1"/>
          <p:nvPr/>
        </p:nvSpPr>
        <p:spPr>
          <a:xfrm>
            <a:off x="3598649" y="4731838"/>
            <a:ext cx="243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How to publish it effortlessly?</a:t>
            </a:r>
            <a:endParaRPr sz="12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CI/CD?</a:t>
            </a: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1297500" y="15675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CI/CD is a method to frequently deliver apps to customers by introducing automation into the </a:t>
            </a:r>
            <a:r>
              <a:rPr lang="en">
                <a:solidFill>
                  <a:srgbClr val="FF0000"/>
                </a:solidFill>
              </a:rPr>
              <a:t>stages of app development</a:t>
            </a:r>
            <a:r>
              <a:rPr lang="en"/>
              <a:t>.</a:t>
            </a:r>
            <a:endParaRPr/>
          </a:p>
        </p:txBody>
      </p:sp>
      <p:sp>
        <p:nvSpPr>
          <p:cNvPr id="173" name="Google Shape;173;p15"/>
          <p:cNvSpPr txBox="1"/>
          <p:nvPr>
            <p:ph idx="1" type="body"/>
          </p:nvPr>
        </p:nvSpPr>
        <p:spPr>
          <a:xfrm>
            <a:off x="1297500" y="21825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main concepts attributed to CI/CD are continuous integration, continuous delivery, and continuous deployment.</a:t>
            </a:r>
            <a:endParaRPr/>
          </a:p>
        </p:txBody>
      </p:sp>
      <p:sp>
        <p:nvSpPr>
          <p:cNvPr id="174" name="Google Shape;174;p15"/>
          <p:cNvSpPr txBox="1"/>
          <p:nvPr>
            <p:ph idx="1" type="body"/>
          </p:nvPr>
        </p:nvSpPr>
        <p:spPr>
          <a:xfrm>
            <a:off x="1297500" y="27975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CI/CD is a solution to the problems integrating new code can cause for development and operations teams (AKA "integration hell").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stages</a:t>
            </a:r>
            <a:endParaRPr/>
          </a:p>
        </p:txBody>
      </p:sp>
      <p:sp>
        <p:nvSpPr>
          <p:cNvPr id="180" name="Google Shape;180;p16"/>
          <p:cNvSpPr txBox="1"/>
          <p:nvPr>
            <p:ph idx="1" type="body"/>
          </p:nvPr>
        </p:nvSpPr>
        <p:spPr>
          <a:xfrm>
            <a:off x="785487" y="1776150"/>
            <a:ext cx="1128300" cy="4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Plan</a:t>
            </a:r>
            <a:endParaRPr b="1" sz="1700"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2933695" y="1776150"/>
            <a:ext cx="1128300" cy="4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Code</a:t>
            </a:r>
            <a:endParaRPr b="1" sz="1700"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5081924" y="1776150"/>
            <a:ext cx="1128300" cy="4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Build</a:t>
            </a:r>
            <a:endParaRPr b="1" sz="1700"/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7230127" y="1776138"/>
            <a:ext cx="1128300" cy="4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Test</a:t>
            </a:r>
            <a:endParaRPr b="1" sz="1700"/>
          </a:p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785549" y="3137300"/>
            <a:ext cx="1128300" cy="4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Release</a:t>
            </a:r>
            <a:endParaRPr b="1" sz="1700"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2933762" y="3137288"/>
            <a:ext cx="1128300" cy="4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Deploy</a:t>
            </a:r>
            <a:endParaRPr b="1" sz="1700"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5081959" y="3137300"/>
            <a:ext cx="1128300" cy="4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Operate</a:t>
            </a:r>
            <a:endParaRPr b="1" sz="1700"/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7230155" y="3137300"/>
            <a:ext cx="1128300" cy="4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Monitor</a:t>
            </a:r>
            <a:endParaRPr b="1" sz="1700"/>
          </a:p>
        </p:txBody>
      </p:sp>
      <p:cxnSp>
        <p:nvCxnSpPr>
          <p:cNvPr id="188" name="Google Shape;188;p16"/>
          <p:cNvCxnSpPr>
            <a:stCxn id="180" idx="3"/>
            <a:endCxn id="181" idx="1"/>
          </p:cNvCxnSpPr>
          <p:nvPr/>
        </p:nvCxnSpPr>
        <p:spPr>
          <a:xfrm>
            <a:off x="1913787" y="1999350"/>
            <a:ext cx="10200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9" name="Google Shape;189;p16"/>
          <p:cNvCxnSpPr>
            <a:stCxn id="181" idx="3"/>
            <a:endCxn id="182" idx="1"/>
          </p:cNvCxnSpPr>
          <p:nvPr/>
        </p:nvCxnSpPr>
        <p:spPr>
          <a:xfrm>
            <a:off x="4061995" y="1999350"/>
            <a:ext cx="10200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0" name="Google Shape;190;p16"/>
          <p:cNvCxnSpPr>
            <a:stCxn id="182" idx="3"/>
            <a:endCxn id="183" idx="1"/>
          </p:cNvCxnSpPr>
          <p:nvPr/>
        </p:nvCxnSpPr>
        <p:spPr>
          <a:xfrm>
            <a:off x="6210224" y="1999350"/>
            <a:ext cx="10200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1" name="Google Shape;191;p16"/>
          <p:cNvCxnSpPr>
            <a:stCxn id="184" idx="3"/>
            <a:endCxn id="185" idx="1"/>
          </p:cNvCxnSpPr>
          <p:nvPr/>
        </p:nvCxnSpPr>
        <p:spPr>
          <a:xfrm>
            <a:off x="1913849" y="3360500"/>
            <a:ext cx="1020000" cy="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" name="Google Shape;192;p16"/>
          <p:cNvCxnSpPr>
            <a:stCxn id="185" idx="3"/>
            <a:endCxn id="186" idx="1"/>
          </p:cNvCxnSpPr>
          <p:nvPr/>
        </p:nvCxnSpPr>
        <p:spPr>
          <a:xfrm>
            <a:off x="4062062" y="3360488"/>
            <a:ext cx="10200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" name="Google Shape;193;p16"/>
          <p:cNvCxnSpPr>
            <a:stCxn id="186" idx="3"/>
            <a:endCxn id="187" idx="1"/>
          </p:cNvCxnSpPr>
          <p:nvPr/>
        </p:nvCxnSpPr>
        <p:spPr>
          <a:xfrm>
            <a:off x="6210259" y="3360500"/>
            <a:ext cx="10200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" name="Google Shape;194;p16"/>
          <p:cNvCxnSpPr>
            <a:stCxn id="183" idx="3"/>
            <a:endCxn id="184" idx="1"/>
          </p:cNvCxnSpPr>
          <p:nvPr/>
        </p:nvCxnSpPr>
        <p:spPr>
          <a:xfrm flipH="1">
            <a:off x="785527" y="1999338"/>
            <a:ext cx="7572900" cy="1361100"/>
          </a:xfrm>
          <a:prstGeom prst="curvedConnector5">
            <a:avLst>
              <a:gd fmla="val -3144" name="adj1"/>
              <a:gd fmla="val 50002" name="adj2"/>
              <a:gd fmla="val 9931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" name="Google Shape;195;p16"/>
          <p:cNvCxnSpPr>
            <a:stCxn id="187" idx="3"/>
            <a:endCxn id="180" idx="1"/>
          </p:cNvCxnSpPr>
          <p:nvPr/>
        </p:nvCxnSpPr>
        <p:spPr>
          <a:xfrm rot="10800000">
            <a:off x="785555" y="1999400"/>
            <a:ext cx="7572900" cy="1361100"/>
          </a:xfrm>
          <a:prstGeom prst="curvedConnector5">
            <a:avLst>
              <a:gd fmla="val -3144" name="adj1"/>
              <a:gd fmla="val -118241" name="adj2"/>
              <a:gd fmla="val 103145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6" name="Google Shape;196;p16"/>
          <p:cNvSpPr txBox="1"/>
          <p:nvPr/>
        </p:nvSpPr>
        <p:spPr>
          <a:xfrm>
            <a:off x="3179363" y="4051950"/>
            <a:ext cx="278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How to start working on</a:t>
            </a:r>
            <a:r>
              <a:rPr b="1" lang="en" sz="1200">
                <a:solidFill>
                  <a:srgbClr val="EECE1A"/>
                </a:solidFill>
                <a:latin typeface="Lato"/>
                <a:ea typeface="Lato"/>
                <a:cs typeface="Lato"/>
                <a:sym typeface="Lato"/>
              </a:rPr>
              <a:t> Revision 2</a:t>
            </a:r>
            <a:r>
              <a:rPr b="1"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1200">
              <a:solidFill>
                <a:srgbClr val="EECE1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 rot="-3680965">
            <a:off x="-183047" y="2175049"/>
            <a:ext cx="1128128" cy="369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Start over</a:t>
            </a:r>
            <a:endParaRPr b="1" sz="12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796613" y="1650600"/>
            <a:ext cx="7550700" cy="69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796700" y="3011450"/>
            <a:ext cx="7550700" cy="69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785475" y="1630050"/>
            <a:ext cx="4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CI</a:t>
            </a:r>
            <a:endParaRPr b="1" sz="12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785475" y="2991150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CD</a:t>
            </a:r>
            <a:endParaRPr b="1" sz="12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6789125" y="2740075"/>
            <a:ext cx="201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CE1A"/>
                </a:solidFill>
                <a:latin typeface="Lato"/>
                <a:ea typeface="Lato"/>
                <a:cs typeface="Lato"/>
                <a:sym typeface="Lato"/>
              </a:rPr>
              <a:t>Revision 1 completed</a:t>
            </a:r>
            <a:endParaRPr b="1" sz="1200">
              <a:solidFill>
                <a:srgbClr val="EECE1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>
            <a:off x="4107037" y="2731043"/>
            <a:ext cx="950100" cy="7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708226" y="1954877"/>
            <a:ext cx="2347200" cy="231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2161916" y="1954893"/>
            <a:ext cx="2347200" cy="231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it easier to eyes</a:t>
            </a:r>
            <a:endParaRPr/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10771" l="8491" r="8258" t="10314"/>
          <a:stretch/>
        </p:blipFill>
        <p:spPr>
          <a:xfrm>
            <a:off x="1940475" y="1786925"/>
            <a:ext cx="5276999" cy="26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688" y="2472737"/>
            <a:ext cx="762024" cy="9775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223" name="Google Shape;2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800" y="1921875"/>
            <a:ext cx="1501176" cy="20728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9"/>
          <p:cNvSpPr txBox="1"/>
          <p:nvPr/>
        </p:nvSpPr>
        <p:spPr>
          <a:xfrm>
            <a:off x="759875" y="2219538"/>
            <a:ext cx="1451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Jobs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Plugins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Credentials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Nodes/Cloud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Global Configs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2127300" y="2205138"/>
            <a:ext cx="166500" cy="1506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600" y="1104225"/>
            <a:ext cx="729426" cy="97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 rotWithShape="1">
          <a:blip r:embed="rId4">
            <a:alphaModFix/>
          </a:blip>
          <a:srcRect b="0" l="26648" r="26844" t="0"/>
          <a:stretch/>
        </p:blipFill>
        <p:spPr>
          <a:xfrm>
            <a:off x="5984692" y="1824943"/>
            <a:ext cx="171997" cy="20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9"/>
          <p:cNvPicPr preferRelativeResize="0"/>
          <p:nvPr/>
        </p:nvPicPr>
        <p:blipFill rotWithShape="1">
          <a:blip r:embed="rId5">
            <a:alphaModFix/>
          </a:blip>
          <a:srcRect b="22900" l="30301" r="28915" t="23916"/>
          <a:stretch/>
        </p:blipFill>
        <p:spPr>
          <a:xfrm>
            <a:off x="6022167" y="3229019"/>
            <a:ext cx="179683" cy="161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7487" y="3892625"/>
            <a:ext cx="1370398" cy="97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19"/>
          <p:cNvCxnSpPr>
            <a:stCxn id="223" idx="3"/>
            <a:endCxn id="226" idx="1"/>
          </p:cNvCxnSpPr>
          <p:nvPr/>
        </p:nvCxnSpPr>
        <p:spPr>
          <a:xfrm flipH="1" rot="10800000">
            <a:off x="3891976" y="1593000"/>
            <a:ext cx="1795500" cy="1365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9"/>
          <p:cNvCxnSpPr>
            <a:stCxn id="223" idx="3"/>
            <a:endCxn id="221" idx="1"/>
          </p:cNvCxnSpPr>
          <p:nvPr/>
        </p:nvCxnSpPr>
        <p:spPr>
          <a:xfrm>
            <a:off x="3891976" y="2958300"/>
            <a:ext cx="1797600" cy="3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9"/>
          <p:cNvCxnSpPr>
            <a:stCxn id="223" idx="3"/>
            <a:endCxn id="229" idx="1"/>
          </p:cNvCxnSpPr>
          <p:nvPr/>
        </p:nvCxnSpPr>
        <p:spPr>
          <a:xfrm>
            <a:off x="3891976" y="2958300"/>
            <a:ext cx="1795500" cy="142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19"/>
          <p:cNvSpPr txBox="1"/>
          <p:nvPr/>
        </p:nvSpPr>
        <p:spPr>
          <a:xfrm>
            <a:off x="4807700" y="1223700"/>
            <a:ext cx="72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SSH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4655000" y="4381500"/>
            <a:ext cx="10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Cloud API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4502200" y="3697050"/>
            <a:ext cx="4292700" cy="1269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7572300" y="2091000"/>
            <a:ext cx="137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Static slaves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7572300" y="4196750"/>
            <a:ext cx="137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Dynamic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slaves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7405800" y="1313850"/>
            <a:ext cx="166500" cy="1923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work?</a:t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2373250" y="1765975"/>
            <a:ext cx="1884600" cy="2575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2373250" y="1765975"/>
            <a:ext cx="119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Jenkins Master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5904025" y="1765975"/>
            <a:ext cx="1884600" cy="118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5904025" y="1765975"/>
            <a:ext cx="119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Jenkins Slave</a:t>
            </a:r>
            <a:endParaRPr b="1" sz="1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5904025" y="3154975"/>
            <a:ext cx="1884600" cy="118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5904025" y="3154975"/>
            <a:ext cx="119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Jenkins Slave</a:t>
            </a:r>
            <a:endParaRPr b="1" sz="10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2540775" y="2226675"/>
            <a:ext cx="1493700" cy="544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Task </a:t>
            </a:r>
            <a:r>
              <a:rPr b="1" lang="en" sz="800">
                <a:solidFill>
                  <a:schemeClr val="accent6"/>
                </a:solidFill>
              </a:rPr>
              <a:t>Execution</a:t>
            </a:r>
            <a:r>
              <a:rPr lang="en" sz="800"/>
              <a:t> for job #1</a:t>
            </a:r>
            <a:endParaRPr sz="800"/>
          </a:p>
        </p:txBody>
      </p:sp>
      <p:sp>
        <p:nvSpPr>
          <p:cNvPr id="251" name="Google Shape;251;p20"/>
          <p:cNvSpPr/>
          <p:nvPr/>
        </p:nvSpPr>
        <p:spPr>
          <a:xfrm>
            <a:off x="2568700" y="3475975"/>
            <a:ext cx="1493700" cy="544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Task </a:t>
            </a:r>
            <a:r>
              <a:rPr b="1" lang="en" sz="800">
                <a:solidFill>
                  <a:schemeClr val="accent6"/>
                </a:solidFill>
              </a:rPr>
              <a:t>Execution</a:t>
            </a:r>
            <a:r>
              <a:rPr lang="en" sz="800"/>
              <a:t> for job #n</a:t>
            </a:r>
            <a:endParaRPr sz="800"/>
          </a:p>
        </p:txBody>
      </p:sp>
      <p:sp>
        <p:nvSpPr>
          <p:cNvPr id="252" name="Google Shape;252;p20"/>
          <p:cNvSpPr/>
          <p:nvPr/>
        </p:nvSpPr>
        <p:spPr>
          <a:xfrm>
            <a:off x="6099475" y="2226675"/>
            <a:ext cx="1493700" cy="544500"/>
          </a:xfrm>
          <a:prstGeom prst="roundRect">
            <a:avLst>
              <a:gd fmla="val 16667" name="adj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Task </a:t>
            </a:r>
            <a:r>
              <a:rPr b="1" lang="en" sz="800">
                <a:solidFill>
                  <a:schemeClr val="accent2"/>
                </a:solidFill>
              </a:rPr>
              <a:t>Executor</a:t>
            </a:r>
            <a:r>
              <a:rPr lang="en" sz="800"/>
              <a:t> for job #1</a:t>
            </a:r>
            <a:endParaRPr sz="800"/>
          </a:p>
        </p:txBody>
      </p:sp>
      <p:sp>
        <p:nvSpPr>
          <p:cNvPr id="253" name="Google Shape;253;p20"/>
          <p:cNvSpPr/>
          <p:nvPr/>
        </p:nvSpPr>
        <p:spPr>
          <a:xfrm>
            <a:off x="6099475" y="3475975"/>
            <a:ext cx="1493700" cy="544500"/>
          </a:xfrm>
          <a:prstGeom prst="roundRect">
            <a:avLst>
              <a:gd fmla="val 16667" name="adj"/>
            </a:avLst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Task </a:t>
            </a:r>
            <a:r>
              <a:rPr b="1" lang="en" sz="800">
                <a:solidFill>
                  <a:srgbClr val="00FFFF"/>
                </a:solidFill>
              </a:rPr>
              <a:t>Executor</a:t>
            </a:r>
            <a:r>
              <a:rPr lang="en" sz="800">
                <a:solidFill>
                  <a:schemeClr val="lt1"/>
                </a:solidFill>
              </a:rPr>
              <a:t> for job #n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300100" y="2877225"/>
            <a:ext cx="16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 required config, env, … will pass to </a:t>
            </a:r>
            <a:r>
              <a:rPr b="1"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execution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5" name="Google Shape;255;p20"/>
          <p:cNvCxnSpPr>
            <a:stCxn id="254" idx="3"/>
            <a:endCxn id="250" idx="2"/>
          </p:cNvCxnSpPr>
          <p:nvPr/>
        </p:nvCxnSpPr>
        <p:spPr>
          <a:xfrm flipH="1" rot="10800000">
            <a:off x="1961500" y="2771325"/>
            <a:ext cx="1326000" cy="352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0"/>
          <p:cNvCxnSpPr>
            <a:stCxn id="254" idx="3"/>
            <a:endCxn id="251" idx="0"/>
          </p:cNvCxnSpPr>
          <p:nvPr/>
        </p:nvCxnSpPr>
        <p:spPr>
          <a:xfrm>
            <a:off x="1961500" y="3123525"/>
            <a:ext cx="1354200" cy="35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0"/>
          <p:cNvCxnSpPr>
            <a:stCxn id="250" idx="3"/>
            <a:endCxn id="252" idx="1"/>
          </p:cNvCxnSpPr>
          <p:nvPr/>
        </p:nvCxnSpPr>
        <p:spPr>
          <a:xfrm>
            <a:off x="4034475" y="2498925"/>
            <a:ext cx="20649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0"/>
          <p:cNvCxnSpPr>
            <a:stCxn id="251" idx="3"/>
            <a:endCxn id="253" idx="1"/>
          </p:cNvCxnSpPr>
          <p:nvPr/>
        </p:nvCxnSpPr>
        <p:spPr>
          <a:xfrm>
            <a:off x="4062400" y="3748225"/>
            <a:ext cx="20370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0"/>
          <p:cNvSpPr txBox="1"/>
          <p:nvPr/>
        </p:nvSpPr>
        <p:spPr>
          <a:xfrm>
            <a:off x="4358088" y="2646725"/>
            <a:ext cx="1445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Slave will be chosen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according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provided config and a </a:t>
            </a:r>
            <a:r>
              <a:rPr lang="en" sz="1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exec</a:t>
            </a: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utor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will be created on slave (over TCP/IP)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Files</a:t>
            </a:r>
            <a:endParaRPr/>
          </a:p>
        </p:txBody>
      </p:sp>
      <p:pic>
        <p:nvPicPr>
          <p:cNvPr id="265" name="Google Shape;2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775" y="1926275"/>
            <a:ext cx="1857950" cy="20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2796400" y="2538950"/>
            <a:ext cx="14247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Build Sample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267" name="Google Shape;2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175" y="1926275"/>
            <a:ext cx="1857950" cy="20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1"/>
          <p:cNvSpPr txBox="1"/>
          <p:nvPr>
            <p:ph idx="1" type="body"/>
          </p:nvPr>
        </p:nvSpPr>
        <p:spPr>
          <a:xfrm>
            <a:off x="5412800" y="2538950"/>
            <a:ext cx="14247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Deploy Sample</a:t>
            </a:r>
            <a:endParaRPr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