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b609eb3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b609eb3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0c04c36c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0c04c36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0c04c36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0c04c36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0c04c36c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0c04c36c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0c04c36c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0c04c36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0c04c36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0c04c36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0c04c36c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0c04c36c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0c04c36c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0c04c36c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8.png"/><Relationship Id="rId13" Type="http://schemas.openxmlformats.org/officeDocument/2006/relationships/image" Target="../media/image11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5" Type="http://schemas.openxmlformats.org/officeDocument/2006/relationships/image" Target="../media/image7.png"/><Relationship Id="rId1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put </a:t>
            </a:r>
            <a:r>
              <a:rPr lang="en"/>
              <a:t>puzzle</a:t>
            </a:r>
            <a:r>
              <a:rPr lang="en"/>
              <a:t> parts together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/>
          <p:nvPr/>
        </p:nvSpPr>
        <p:spPr>
          <a:xfrm>
            <a:off x="6385685" y="1198205"/>
            <a:ext cx="327900" cy="383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talked about?</a:t>
            </a:r>
            <a:endParaRPr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1777600" y="1643500"/>
            <a:ext cx="3274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</a:t>
            </a:r>
            <a:endParaRPr/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1777600" y="3807225"/>
            <a:ext cx="3274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Visibility</a:t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777600" y="1789900"/>
            <a:ext cx="125400" cy="812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1777600" y="3937250"/>
            <a:ext cx="125400" cy="184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778000" y="1994325"/>
            <a:ext cx="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Alphabet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778000" y="3069525"/>
            <a:ext cx="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Base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778000" y="3829550"/>
            <a:ext cx="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Bonus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1777600" y="1873600"/>
            <a:ext cx="3274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Virtualization</a:t>
            </a:r>
            <a:endParaRPr/>
          </a:p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1777600" y="2116075"/>
            <a:ext cx="3274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Container</a:t>
            </a:r>
            <a:endParaRPr/>
          </a:p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1777600" y="2361925"/>
            <a:ext cx="3274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 &amp; noSQL</a:t>
            </a:r>
            <a:endParaRPr/>
          </a:p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777600" y="2717950"/>
            <a:ext cx="3274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Reverse Proxy</a:t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1777600" y="2864350"/>
            <a:ext cx="125400" cy="812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1777600" y="2948050"/>
            <a:ext cx="3274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Container Orchestration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1777600" y="3190525"/>
            <a:ext cx="3274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Control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1777600" y="3436375"/>
            <a:ext cx="3274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CI/CD</a:t>
            </a:r>
            <a:endParaRPr/>
          </a:p>
        </p:txBody>
      </p:sp>
      <p:pic>
        <p:nvPicPr>
          <p:cNvPr id="166" name="Google Shape;1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800" y="936775"/>
            <a:ext cx="1632699" cy="14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/>
          <p:nvPr/>
        </p:nvSpPr>
        <p:spPr>
          <a:xfrm>
            <a:off x="7835150" y="2902975"/>
            <a:ext cx="836100" cy="1030800"/>
          </a:xfrm>
          <a:prstGeom prst="rect">
            <a:avLst/>
          </a:prstGeom>
          <a:noFill/>
          <a:ln cap="flat" cmpd="sng" w="38100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68" name="Google Shape;168;p14"/>
          <p:cNvSpPr/>
          <p:nvPr/>
        </p:nvSpPr>
        <p:spPr>
          <a:xfrm>
            <a:off x="7856736" y="3717466"/>
            <a:ext cx="792900" cy="193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Hardware</a:t>
            </a:r>
            <a:endParaRPr sz="400"/>
          </a:p>
        </p:txBody>
      </p:sp>
      <p:sp>
        <p:nvSpPr>
          <p:cNvPr id="169" name="Google Shape;169;p14"/>
          <p:cNvSpPr/>
          <p:nvPr/>
        </p:nvSpPr>
        <p:spPr>
          <a:xfrm>
            <a:off x="7856736" y="3504084"/>
            <a:ext cx="792900" cy="19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OS</a:t>
            </a:r>
            <a:endParaRPr sz="400"/>
          </a:p>
        </p:txBody>
      </p:sp>
      <p:sp>
        <p:nvSpPr>
          <p:cNvPr id="170" name="Google Shape;170;p14"/>
          <p:cNvSpPr/>
          <p:nvPr/>
        </p:nvSpPr>
        <p:spPr>
          <a:xfrm>
            <a:off x="7856736" y="3294986"/>
            <a:ext cx="792900" cy="193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Hypervisor</a:t>
            </a:r>
            <a:endParaRPr sz="400"/>
          </a:p>
        </p:txBody>
      </p:sp>
      <p:sp>
        <p:nvSpPr>
          <p:cNvPr id="171" name="Google Shape;171;p14"/>
          <p:cNvSpPr/>
          <p:nvPr/>
        </p:nvSpPr>
        <p:spPr>
          <a:xfrm>
            <a:off x="7949274" y="2987031"/>
            <a:ext cx="291300" cy="248400"/>
          </a:xfrm>
          <a:prstGeom prst="rect">
            <a:avLst/>
          </a:prstGeom>
          <a:noFill/>
          <a:ln cap="flat" cmpd="sng" w="38100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72" name="Google Shape;172;p14"/>
          <p:cNvSpPr/>
          <p:nvPr/>
        </p:nvSpPr>
        <p:spPr>
          <a:xfrm>
            <a:off x="7956796" y="3154021"/>
            <a:ext cx="276000" cy="72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Hardware</a:t>
            </a:r>
            <a:endParaRPr sz="400"/>
          </a:p>
        </p:txBody>
      </p:sp>
      <p:sp>
        <p:nvSpPr>
          <p:cNvPr id="173" name="Google Shape;173;p14"/>
          <p:cNvSpPr/>
          <p:nvPr/>
        </p:nvSpPr>
        <p:spPr>
          <a:xfrm>
            <a:off x="7956796" y="3073576"/>
            <a:ext cx="276000" cy="72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OS</a:t>
            </a:r>
            <a:endParaRPr sz="400"/>
          </a:p>
        </p:txBody>
      </p:sp>
      <p:sp>
        <p:nvSpPr>
          <p:cNvPr id="174" name="Google Shape;174;p14"/>
          <p:cNvSpPr/>
          <p:nvPr/>
        </p:nvSpPr>
        <p:spPr>
          <a:xfrm>
            <a:off x="7956796" y="2993131"/>
            <a:ext cx="276000" cy="72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App</a:t>
            </a:r>
            <a:endParaRPr sz="400"/>
          </a:p>
        </p:txBody>
      </p:sp>
      <p:sp>
        <p:nvSpPr>
          <p:cNvPr id="175" name="Google Shape;175;p14"/>
          <p:cNvSpPr/>
          <p:nvPr/>
        </p:nvSpPr>
        <p:spPr>
          <a:xfrm>
            <a:off x="8296706" y="2987028"/>
            <a:ext cx="291300" cy="248400"/>
          </a:xfrm>
          <a:prstGeom prst="rect">
            <a:avLst/>
          </a:prstGeom>
          <a:noFill/>
          <a:ln cap="flat" cmpd="sng" w="38100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76" name="Google Shape;176;p14"/>
          <p:cNvSpPr/>
          <p:nvPr/>
        </p:nvSpPr>
        <p:spPr>
          <a:xfrm>
            <a:off x="8304228" y="3154017"/>
            <a:ext cx="276000" cy="72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Hardware</a:t>
            </a:r>
            <a:endParaRPr sz="400"/>
          </a:p>
        </p:txBody>
      </p:sp>
      <p:sp>
        <p:nvSpPr>
          <p:cNvPr id="177" name="Google Shape;177;p14"/>
          <p:cNvSpPr/>
          <p:nvPr/>
        </p:nvSpPr>
        <p:spPr>
          <a:xfrm>
            <a:off x="8304228" y="3073572"/>
            <a:ext cx="276000" cy="72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OS</a:t>
            </a:r>
            <a:endParaRPr sz="400"/>
          </a:p>
        </p:txBody>
      </p:sp>
      <p:sp>
        <p:nvSpPr>
          <p:cNvPr id="178" name="Google Shape;178;p14"/>
          <p:cNvSpPr/>
          <p:nvPr/>
        </p:nvSpPr>
        <p:spPr>
          <a:xfrm>
            <a:off x="8304228" y="2993127"/>
            <a:ext cx="276000" cy="72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App</a:t>
            </a:r>
            <a:endParaRPr sz="400"/>
          </a:p>
        </p:txBody>
      </p:sp>
      <p:pic>
        <p:nvPicPr>
          <p:cNvPr id="179" name="Google Shape;1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0325" y="2323563"/>
            <a:ext cx="1704676" cy="4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250" y="3141535"/>
            <a:ext cx="1556125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1125" y="3033963"/>
            <a:ext cx="487200" cy="4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3700" y="2940575"/>
            <a:ext cx="836198" cy="81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48401" y="802389"/>
            <a:ext cx="488965" cy="44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37378" y="1141958"/>
            <a:ext cx="460798" cy="44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40334" y="1136625"/>
            <a:ext cx="460795" cy="45770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4"/>
          <p:cNvSpPr/>
          <p:nvPr/>
        </p:nvSpPr>
        <p:spPr>
          <a:xfrm>
            <a:off x="5834819" y="4440677"/>
            <a:ext cx="280200" cy="19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6012102" y="4229980"/>
            <a:ext cx="692100" cy="629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5261225" y="4229984"/>
            <a:ext cx="692100" cy="629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11">
            <a:alphaModFix/>
          </a:blip>
          <a:srcRect b="10771" l="8491" r="8258" t="10314"/>
          <a:stretch/>
        </p:blipFill>
        <p:spPr>
          <a:xfrm>
            <a:off x="5195925" y="4184388"/>
            <a:ext cx="1556125" cy="7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39788" y="4151338"/>
            <a:ext cx="460799" cy="40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26650" y="4651692"/>
            <a:ext cx="460799" cy="40463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/>
          <p:nvPr/>
        </p:nvSpPr>
        <p:spPr>
          <a:xfrm>
            <a:off x="8002167" y="4229750"/>
            <a:ext cx="513000" cy="631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07147" y="4200000"/>
            <a:ext cx="692101" cy="67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628875" y="1779436"/>
            <a:ext cx="692100" cy="689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pic>
        <p:nvPicPr>
          <p:cNvPr id="200" name="Google Shape;2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66" y="2458628"/>
            <a:ext cx="688758" cy="6296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/>
          <p:nvPr/>
        </p:nvSpPr>
        <p:spPr>
          <a:xfrm>
            <a:off x="1989525" y="2588813"/>
            <a:ext cx="15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 &amp; Image registry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1874356" y="3546502"/>
            <a:ext cx="280200" cy="19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2051640" y="3335805"/>
            <a:ext cx="692100" cy="629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1300763" y="3335809"/>
            <a:ext cx="692100" cy="629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4">
            <a:alphaModFix/>
          </a:blip>
          <a:srcRect b="10771" l="8491" r="8258" t="10314"/>
          <a:stretch/>
        </p:blipFill>
        <p:spPr>
          <a:xfrm>
            <a:off x="1235462" y="3290213"/>
            <a:ext cx="1556125" cy="7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5"/>
          <p:cNvSpPr txBox="1"/>
          <p:nvPr/>
        </p:nvSpPr>
        <p:spPr>
          <a:xfrm>
            <a:off x="2743738" y="3466513"/>
            <a:ext cx="15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 &amp; Deploy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775" y="1399087"/>
            <a:ext cx="836198" cy="81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4300" y="4277086"/>
            <a:ext cx="692100" cy="689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5"/>
          <p:cNvSpPr txBox="1"/>
          <p:nvPr/>
        </p:nvSpPr>
        <p:spPr>
          <a:xfrm>
            <a:off x="2136963" y="1620475"/>
            <a:ext cx="15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Kubernetes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1986388" y="4437200"/>
            <a:ext cx="15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Reverse Proxy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pic>
        <p:nvPicPr>
          <p:cNvPr id="216" name="Google Shape;2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75" y="1399087"/>
            <a:ext cx="836198" cy="812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 txBox="1"/>
          <p:nvPr/>
        </p:nvSpPr>
        <p:spPr>
          <a:xfrm>
            <a:off x="2136963" y="1620475"/>
            <a:ext cx="15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Kubernetes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4258450" y="1307850"/>
            <a:ext cx="407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single node node cluster is OK as long as it has 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sufficient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resources but remember that this is not a production level cluster.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at least 2 namespaces: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 for our application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 for CI/CD worker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66" y="2458628"/>
            <a:ext cx="688758" cy="629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/>
          <p:nvPr/>
        </p:nvSpPr>
        <p:spPr>
          <a:xfrm>
            <a:off x="1989525" y="2588813"/>
            <a:ext cx="15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 &amp; Image registry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4258450" y="1307850"/>
            <a:ext cx="4077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2 functionalities here: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version control which I recommend using Gitlab (community edition)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docker registry for our images which Gitlab can provide it too. If you want, you can use any other services like Nexus.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Beware that you can use this as your CI (or even CD for our use case) which we will talk about later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one repository to store any K8S’s manifests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another one to store your application code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want, you can use any application that you want but to keep it simple, you can create a simple Nginx configuration with a simple html file.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Don’t forget to dockerize it by placing a “Dockerfile” in your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repository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which will package your application.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1874356" y="3546502"/>
            <a:ext cx="280200" cy="19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051640" y="3335805"/>
            <a:ext cx="692100" cy="629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300763" y="3335809"/>
            <a:ext cx="692100" cy="629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3">
            <a:alphaModFix/>
          </a:blip>
          <a:srcRect b="10771" l="8491" r="8258" t="10314"/>
          <a:stretch/>
        </p:blipFill>
        <p:spPr>
          <a:xfrm>
            <a:off x="1235462" y="3290213"/>
            <a:ext cx="1556125" cy="7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/>
        </p:nvSpPr>
        <p:spPr>
          <a:xfrm>
            <a:off x="2743738" y="3466513"/>
            <a:ext cx="15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 &amp; Deploy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4258450" y="1307850"/>
            <a:ext cx="4077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any CI/CD tool. You can use gitlab-ci alongside ArgoCD which is perfect or Jenkins. As long as CI is separated from CD, it doesn’t matter which tool(s) you use.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not going to implement the complete CI/CD and we simply it to only build (from CI) and deploy (from CD) which is perfect for a junior DevOps.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build pipeline, clone into your repository on Gitlab and build it via its Dockerfile and push the image to your registry.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Deploy pipeline, clone into the specific repository which holds your K8S’s manifests for your app and update,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apply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them (you can merge these two repositories as well if you want)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Connect you CI/CD tool to K8S to use a specific namespace for its workers which will run our pipelines.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1874356" y="3546502"/>
            <a:ext cx="280200" cy="19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2051640" y="3335805"/>
            <a:ext cx="692100" cy="629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300763" y="3335809"/>
            <a:ext cx="692100" cy="629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19"/>
          <p:cNvPicPr preferRelativeResize="0"/>
          <p:nvPr/>
        </p:nvPicPr>
        <p:blipFill rotWithShape="1">
          <a:blip r:embed="rId3">
            <a:alphaModFix/>
          </a:blip>
          <a:srcRect b="10771" l="8491" r="8258" t="10314"/>
          <a:stretch/>
        </p:blipFill>
        <p:spPr>
          <a:xfrm>
            <a:off x="1235462" y="3290213"/>
            <a:ext cx="1556125" cy="7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9"/>
          <p:cNvSpPr txBox="1"/>
          <p:nvPr/>
        </p:nvSpPr>
        <p:spPr>
          <a:xfrm>
            <a:off x="2743738" y="3466513"/>
            <a:ext cx="15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 &amp; Deploy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4258450" y="1307850"/>
            <a:ext cx="4077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Bonus: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Trigger CI from your version control by a merge event to master/main branch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Trigger CD if CI was successful (This is not recommended on production with current CI/CD which leveled down to only build and deploy but it’s OK for development environments)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pic>
        <p:nvPicPr>
          <p:cNvPr id="254" name="Google Shape;2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300" y="4277086"/>
            <a:ext cx="692100" cy="689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 txBox="1"/>
          <p:nvPr/>
        </p:nvSpPr>
        <p:spPr>
          <a:xfrm>
            <a:off x="1986388" y="4437200"/>
            <a:ext cx="15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Reverse Proxy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4258500" y="1307850"/>
            <a:ext cx="4077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Setup a HAproxy or Nginx which will handle all of your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incoming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traffics, including your own tools and your application on K8S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Considering your domain is: “cafetechnical.com”: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 your application on K8S through: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pp.cafetechnical.com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 your Gitlab through: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itlab.cafetechnical.com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 your Image registry through: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egistry.cafetechnical.com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do not mix this reverse proxy with the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load balancer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which you need for K8S.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Project: Extra</a:t>
            </a:r>
            <a:endParaRPr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setup a Prometheus server as well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“node exporter” to grab OS related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“cadvisor” to grab container related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“kube-state-metrics” for K8S related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Configure your prometheus to scrape from these exporters to hold on their exposed metrics.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setup an Elasticsearch as well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fluentd or fluentbit or filebit to read any log file as you want and send them to your Elasticsearch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are a little tricky since you need to handle something that you may never worked with before but there are a lot of </a:t>
            </a:r>
            <a:r>
              <a:rPr lang="en"/>
              <a:t>references</a:t>
            </a:r>
            <a:r>
              <a:rPr lang="en"/>
              <a:t> which help you to setup this. This is essential for your career to be able to handle such situations.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