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Montserrat"/>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60d46cb7a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60d46cb7a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60d46cb7a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60d46cb7a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60cf70470a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60cf70470a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60cf70470a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60cf70470a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60d46dacc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60d46dac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60cf70470a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60cf70470a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60cf7047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60cf7047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1200">
                <a:solidFill>
                  <a:schemeClr val="dk1"/>
                </a:solidFill>
                <a:latin typeface="Lato"/>
                <a:ea typeface="Lato"/>
                <a:cs typeface="Lato"/>
                <a:sym typeface="Lato"/>
              </a:rPr>
              <a:t>Trafform: Provisioning</a:t>
            </a:r>
            <a:endParaRPr sz="1200">
              <a:solidFill>
                <a:schemeClr val="dk1"/>
              </a:solidFill>
              <a:latin typeface="Lato"/>
              <a:ea typeface="Lato"/>
              <a:cs typeface="Lato"/>
              <a:sym typeface="Lato"/>
            </a:endParaRPr>
          </a:p>
          <a:p>
            <a:pPr indent="0" lvl="0" marL="457200" rtl="0" algn="l">
              <a:lnSpc>
                <a:spcPct val="115000"/>
              </a:lnSpc>
              <a:spcBef>
                <a:spcPts val="1200"/>
              </a:spcBef>
              <a:spcAft>
                <a:spcPts val="0"/>
              </a:spcAft>
              <a:buNone/>
            </a:pPr>
            <a:r>
              <a:rPr lang="en" sz="1200">
                <a:solidFill>
                  <a:schemeClr val="dk1"/>
                </a:solidFill>
                <a:latin typeface="Lato"/>
                <a:ea typeface="Lato"/>
                <a:cs typeface="Lato"/>
                <a:sym typeface="Lato"/>
              </a:rPr>
              <a:t> Ansible, Chef, Puppet: Configuration</a:t>
            </a:r>
            <a:endParaRPr sz="1200">
              <a:solidFill>
                <a:schemeClr val="dk1"/>
              </a:solidFill>
              <a:latin typeface="Lato"/>
              <a:ea typeface="Lato"/>
              <a:cs typeface="Lato"/>
              <a:sym typeface="Lato"/>
            </a:endParaRPr>
          </a:p>
          <a:p>
            <a:pPr indent="0" lvl="0" marL="457200" rtl="0" algn="l">
              <a:lnSpc>
                <a:spcPct val="115000"/>
              </a:lnSpc>
              <a:spcBef>
                <a:spcPts val="1200"/>
              </a:spcBef>
              <a:spcAft>
                <a:spcPts val="1200"/>
              </a:spcAft>
              <a:buNone/>
            </a:pPr>
            <a:r>
              <a:rPr lang="en" sz="1200">
                <a:solidFill>
                  <a:schemeClr val="dk1"/>
                </a:solidFill>
                <a:latin typeface="Lato"/>
                <a:ea typeface="Lato"/>
                <a:cs typeface="Lato"/>
                <a:sym typeface="Lato"/>
              </a:rPr>
              <a:t>Helm, Kustomize: K8S manifests</a:t>
            </a:r>
            <a:endParaRPr sz="12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60cf70470a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60cf70470a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4ba9548f2f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4ba9548f2f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60cf70470a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60cf70470a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Knowledge is not just hard skills. Soft skills are much more important.</a:t>
            </a:r>
            <a:endParaRPr/>
          </a:p>
          <a:p>
            <a:pPr indent="0" lvl="0" marL="0" rtl="0" algn="l">
              <a:spcBef>
                <a:spcPts val="0"/>
              </a:spcBef>
              <a:spcAft>
                <a:spcPts val="0"/>
              </a:spcAft>
              <a:buNone/>
            </a:pPr>
            <a:r>
              <a:rPr lang="en"/>
              <a:t>Why you may think you know more?</a:t>
            </a:r>
            <a:endParaRPr/>
          </a:p>
          <a:p>
            <a:pPr indent="0" lvl="0" marL="0" rtl="0" algn="l">
              <a:spcBef>
                <a:spcPts val="0"/>
              </a:spcBef>
              <a:spcAft>
                <a:spcPts val="0"/>
              </a:spcAft>
              <a:buNone/>
            </a:pPr>
            <a:r>
              <a:rPr lang="en"/>
              <a:t>Dunning–Kruger effect &amp; Johari window will help us to understand why.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60cf70470a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60cf70470a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60cf70470a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60cf70470a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i="1" lang="en">
                <a:solidFill>
                  <a:schemeClr val="dk1"/>
                </a:solidFill>
              </a:rPr>
              <a:t>A Johari window is a psychological tool created by Joseph Luft and Harry Ingham in 1955. It’s a simple and useful tool for understanding and training:</a:t>
            </a:r>
            <a:endParaRPr b="1" i="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self-awareness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personal development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improving communications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interpersonal relationships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group dynamics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team development; and</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inter group relationships</a:t>
            </a:r>
            <a:endParaRPr>
              <a:solidFill>
                <a:schemeClr val="dk1"/>
              </a:solidFill>
            </a:endParaRPr>
          </a:p>
          <a:p>
            <a:pPr indent="0" lvl="0" marL="0" rtl="0" algn="l">
              <a:lnSpc>
                <a:spcPct val="115000"/>
              </a:lnSpc>
              <a:spcBef>
                <a:spcPts val="1200"/>
              </a:spcBef>
              <a:spcAft>
                <a:spcPts val="1200"/>
              </a:spcAft>
              <a:buNone/>
            </a:pPr>
            <a:r>
              <a:rPr lang="en">
                <a:solidFill>
                  <a:schemeClr val="dk1"/>
                </a:solidFill>
              </a:rPr>
              <a:t>It is one of the few tools out there that has an emphasis on “soft skills” such as behaviour, empathy, co-operation, inter group development and interpersonal development.  It’s a great model to use because of its simplicity and also because it can be applied in a variety of situations and environments.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60cf70470a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60cf70470a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9" name="Google Shape;19;p2"/>
          <p:cNvPicPr preferRelativeResize="0"/>
          <p:nvPr/>
        </p:nvPicPr>
        <p:blipFill>
          <a:blip r:embed="rId2">
            <a:alphaModFix amt="50000"/>
          </a:blip>
          <a:stretch>
            <a:fillRect/>
          </a:stretch>
        </p:blipFill>
        <p:spPr>
          <a:xfrm>
            <a:off x="0" y="3491200"/>
            <a:ext cx="1643700" cy="16437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4" name="Shape 114"/>
        <p:cNvGrpSpPr/>
        <p:nvPr/>
      </p:nvGrpSpPr>
      <p:grpSpPr>
        <a:xfrm>
          <a:off x="0" y="0"/>
          <a:ext cx="0" cy="0"/>
          <a:chOff x="0" y="0"/>
          <a:chExt cx="0" cy="0"/>
        </a:xfrm>
      </p:grpSpPr>
      <p:grpSp>
        <p:nvGrpSpPr>
          <p:cNvPr id="115" name="Google Shape;115;p11"/>
          <p:cNvGrpSpPr/>
          <p:nvPr/>
        </p:nvGrpSpPr>
        <p:grpSpPr>
          <a:xfrm>
            <a:off x="4406400" y="0"/>
            <a:ext cx="4737600" cy="5143065"/>
            <a:chOff x="4406400" y="0"/>
            <a:chExt cx="4737600" cy="5143065"/>
          </a:xfrm>
        </p:grpSpPr>
        <p:sp>
          <p:nvSpPr>
            <p:cNvPr id="116" name="Google Shape;116;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 name="Google Shape;134;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35" name="Google Shape;135;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6" name="Google Shape;13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7" name="Shape 137"/>
        <p:cNvGrpSpPr/>
        <p:nvPr/>
      </p:nvGrpSpPr>
      <p:grpSpPr>
        <a:xfrm>
          <a:off x="0" y="0"/>
          <a:ext cx="0" cy="0"/>
          <a:chOff x="0" y="0"/>
          <a:chExt cx="0" cy="0"/>
        </a:xfrm>
      </p:grpSpPr>
      <p:sp>
        <p:nvSpPr>
          <p:cNvPr id="138" name="Google Shape;13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39" name="Google Shape;139;p12"/>
          <p:cNvPicPr preferRelativeResize="0"/>
          <p:nvPr/>
        </p:nvPicPr>
        <p:blipFill>
          <a:blip r:embed="rId2">
            <a:alphaModFix amt="50000"/>
          </a:blip>
          <a:stretch>
            <a:fillRect/>
          </a:stretch>
        </p:blipFill>
        <p:spPr>
          <a:xfrm>
            <a:off x="2193300" y="190500"/>
            <a:ext cx="4759950" cy="47599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grpSp>
        <p:nvGrpSpPr>
          <p:cNvPr id="21" name="Google Shape;21;p3"/>
          <p:cNvGrpSpPr/>
          <p:nvPr/>
        </p:nvGrpSpPr>
        <p:grpSpPr>
          <a:xfrm>
            <a:off x="4406400" y="0"/>
            <a:ext cx="4737600" cy="5143065"/>
            <a:chOff x="4406400" y="0"/>
            <a:chExt cx="4737600" cy="5143065"/>
          </a:xfrm>
        </p:grpSpPr>
        <p:sp>
          <p:nvSpPr>
            <p:cNvPr id="22" name="Google Shape;22;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1" name="Google Shape;41;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42" name="Google Shape;42;p3"/>
          <p:cNvPicPr preferRelativeResize="0"/>
          <p:nvPr/>
        </p:nvPicPr>
        <p:blipFill>
          <a:blip r:embed="rId2">
            <a:alphaModFix amt="50000"/>
          </a:blip>
          <a:stretch>
            <a:fillRect/>
          </a:stretch>
        </p:blipFill>
        <p:spPr>
          <a:xfrm>
            <a:off x="0" y="3491200"/>
            <a:ext cx="1643700" cy="16437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3" name="Shape 43"/>
        <p:cNvGrpSpPr/>
        <p:nvPr/>
      </p:nvGrpSpPr>
      <p:grpSpPr>
        <a:xfrm>
          <a:off x="0" y="0"/>
          <a:ext cx="0" cy="0"/>
          <a:chOff x="0" y="0"/>
          <a:chExt cx="0" cy="0"/>
        </a:xfrm>
      </p:grpSpPr>
      <p:pic>
        <p:nvPicPr>
          <p:cNvPr id="44" name="Google Shape;44;p4"/>
          <p:cNvPicPr preferRelativeResize="0"/>
          <p:nvPr/>
        </p:nvPicPr>
        <p:blipFill>
          <a:blip r:embed="rId2">
            <a:alphaModFix amt="50000"/>
          </a:blip>
          <a:stretch>
            <a:fillRect/>
          </a:stretch>
        </p:blipFill>
        <p:spPr>
          <a:xfrm>
            <a:off x="2193300" y="190500"/>
            <a:ext cx="4759950" cy="4759950"/>
          </a:xfrm>
          <a:prstGeom prst="rect">
            <a:avLst/>
          </a:prstGeom>
          <a:noFill/>
          <a:ln>
            <a:noFill/>
          </a:ln>
        </p:spPr>
      </p:pic>
      <p:grpSp>
        <p:nvGrpSpPr>
          <p:cNvPr id="45" name="Google Shape;45;p4"/>
          <p:cNvGrpSpPr/>
          <p:nvPr/>
        </p:nvGrpSpPr>
        <p:grpSpPr>
          <a:xfrm>
            <a:off x="0" y="381001"/>
            <a:ext cx="1037850" cy="1016287"/>
            <a:chOff x="0" y="381001"/>
            <a:chExt cx="1037850" cy="1016287"/>
          </a:xfrm>
        </p:grpSpPr>
        <p:sp>
          <p:nvSpPr>
            <p:cNvPr id="46" name="Google Shape;46;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 name="Google Shape;48;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9" name="Google Shape;49;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0" name="Google Shape;5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1" name="Shape 51"/>
        <p:cNvGrpSpPr/>
        <p:nvPr/>
      </p:nvGrpSpPr>
      <p:grpSpPr>
        <a:xfrm>
          <a:off x="0" y="0"/>
          <a:ext cx="0" cy="0"/>
          <a:chOff x="0" y="0"/>
          <a:chExt cx="0" cy="0"/>
        </a:xfrm>
      </p:grpSpPr>
      <p:pic>
        <p:nvPicPr>
          <p:cNvPr id="52" name="Google Shape;52;p5"/>
          <p:cNvPicPr preferRelativeResize="0"/>
          <p:nvPr/>
        </p:nvPicPr>
        <p:blipFill>
          <a:blip r:embed="rId2">
            <a:alphaModFix amt="50000"/>
          </a:blip>
          <a:stretch>
            <a:fillRect/>
          </a:stretch>
        </p:blipFill>
        <p:spPr>
          <a:xfrm>
            <a:off x="2193300" y="190500"/>
            <a:ext cx="4759950" cy="4759950"/>
          </a:xfrm>
          <a:prstGeom prst="rect">
            <a:avLst/>
          </a:prstGeom>
          <a:noFill/>
          <a:ln>
            <a:noFill/>
          </a:ln>
        </p:spPr>
      </p:pic>
      <p:grpSp>
        <p:nvGrpSpPr>
          <p:cNvPr id="53" name="Google Shape;53;p5"/>
          <p:cNvGrpSpPr/>
          <p:nvPr/>
        </p:nvGrpSpPr>
        <p:grpSpPr>
          <a:xfrm>
            <a:off x="0" y="381001"/>
            <a:ext cx="1037850" cy="1016287"/>
            <a:chOff x="0" y="381001"/>
            <a:chExt cx="1037850" cy="1016287"/>
          </a:xfrm>
        </p:grpSpPr>
        <p:sp>
          <p:nvSpPr>
            <p:cNvPr id="54" name="Google Shape;54;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7" name="Google Shape;57;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8" name="Google Shape;58;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9" name="Google Shape;5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grpSp>
        <p:nvGrpSpPr>
          <p:cNvPr id="61" name="Google Shape;61;p6"/>
          <p:cNvGrpSpPr/>
          <p:nvPr/>
        </p:nvGrpSpPr>
        <p:grpSpPr>
          <a:xfrm>
            <a:off x="0" y="381001"/>
            <a:ext cx="1037850" cy="1016287"/>
            <a:chOff x="0" y="381001"/>
            <a:chExt cx="1037850" cy="1016287"/>
          </a:xfrm>
        </p:grpSpPr>
        <p:sp>
          <p:nvSpPr>
            <p:cNvPr id="62" name="Google Shape;62;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 name="Google Shape;64;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5" name="Google Shape;6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66" name="Google Shape;66;p6"/>
          <p:cNvPicPr preferRelativeResize="0"/>
          <p:nvPr/>
        </p:nvPicPr>
        <p:blipFill>
          <a:blip r:embed="rId2">
            <a:alphaModFix amt="50000"/>
          </a:blip>
          <a:stretch>
            <a:fillRect/>
          </a:stretch>
        </p:blipFill>
        <p:spPr>
          <a:xfrm>
            <a:off x="2193300" y="190500"/>
            <a:ext cx="4759950" cy="47599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7" name="Shape 67"/>
        <p:cNvGrpSpPr/>
        <p:nvPr/>
      </p:nvGrpSpPr>
      <p:grpSpPr>
        <a:xfrm>
          <a:off x="0" y="0"/>
          <a:ext cx="0" cy="0"/>
          <a:chOff x="0" y="0"/>
          <a:chExt cx="0" cy="0"/>
        </a:xfrm>
      </p:grpSpPr>
      <p:grpSp>
        <p:nvGrpSpPr>
          <p:cNvPr id="68" name="Google Shape;68;p7"/>
          <p:cNvGrpSpPr/>
          <p:nvPr/>
        </p:nvGrpSpPr>
        <p:grpSpPr>
          <a:xfrm>
            <a:off x="0" y="381001"/>
            <a:ext cx="1037850" cy="1016287"/>
            <a:chOff x="0" y="381001"/>
            <a:chExt cx="1037850" cy="1016287"/>
          </a:xfrm>
        </p:grpSpPr>
        <p:sp>
          <p:nvSpPr>
            <p:cNvPr id="69" name="Google Shape;69;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 name="Google Shape;71;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2" name="Google Shape;72;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3" name="Google Shape;73;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74" name="Google Shape;74;p7"/>
          <p:cNvPicPr preferRelativeResize="0"/>
          <p:nvPr/>
        </p:nvPicPr>
        <p:blipFill>
          <a:blip r:embed="rId2">
            <a:alphaModFix amt="50000"/>
          </a:blip>
          <a:stretch>
            <a:fillRect/>
          </a:stretch>
        </p:blipFill>
        <p:spPr>
          <a:xfrm>
            <a:off x="2193300" y="190500"/>
            <a:ext cx="4759950" cy="47599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5" name="Shape 75"/>
        <p:cNvGrpSpPr/>
        <p:nvPr/>
      </p:nvGrpSpPr>
      <p:grpSpPr>
        <a:xfrm>
          <a:off x="0" y="0"/>
          <a:ext cx="0" cy="0"/>
          <a:chOff x="0" y="0"/>
          <a:chExt cx="0" cy="0"/>
        </a:xfrm>
      </p:grpSpPr>
      <p:grpSp>
        <p:nvGrpSpPr>
          <p:cNvPr id="76" name="Google Shape;76;p8"/>
          <p:cNvGrpSpPr/>
          <p:nvPr/>
        </p:nvGrpSpPr>
        <p:grpSpPr>
          <a:xfrm>
            <a:off x="4406400" y="0"/>
            <a:ext cx="4737600" cy="5143500"/>
            <a:chOff x="4406400" y="0"/>
            <a:chExt cx="4737600" cy="5143500"/>
          </a:xfrm>
        </p:grpSpPr>
        <p:sp>
          <p:nvSpPr>
            <p:cNvPr id="77" name="Google Shape;77;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97" name="Google Shape;97;p8"/>
          <p:cNvPicPr preferRelativeResize="0"/>
          <p:nvPr/>
        </p:nvPicPr>
        <p:blipFill>
          <a:blip r:embed="rId2">
            <a:alphaModFix amt="50000"/>
          </a:blip>
          <a:stretch>
            <a:fillRect/>
          </a:stretch>
        </p:blipFill>
        <p:spPr>
          <a:xfrm>
            <a:off x="0" y="3491200"/>
            <a:ext cx="1643700" cy="16437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8" name="Shape 98"/>
        <p:cNvGrpSpPr/>
        <p:nvPr/>
      </p:nvGrpSpPr>
      <p:grpSpPr>
        <a:xfrm>
          <a:off x="0" y="0"/>
          <a:ext cx="0" cy="0"/>
          <a:chOff x="0" y="0"/>
          <a:chExt cx="0" cy="0"/>
        </a:xfrm>
      </p:grpSpPr>
      <p:grpSp>
        <p:nvGrpSpPr>
          <p:cNvPr id="99" name="Google Shape;99;p9"/>
          <p:cNvGrpSpPr/>
          <p:nvPr/>
        </p:nvGrpSpPr>
        <p:grpSpPr>
          <a:xfrm>
            <a:off x="0" y="381001"/>
            <a:ext cx="1037850" cy="1016287"/>
            <a:chOff x="0" y="381001"/>
            <a:chExt cx="1037850" cy="1016287"/>
          </a:xfrm>
        </p:grpSpPr>
        <p:sp>
          <p:nvSpPr>
            <p:cNvPr id="100" name="Google Shape;100;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 name="Google Shape;102;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03" name="Google Shape;103;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04" name="Google Shape;104;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5" name="Google Shape;10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06" name="Google Shape;106;p9"/>
          <p:cNvPicPr preferRelativeResize="0"/>
          <p:nvPr/>
        </p:nvPicPr>
        <p:blipFill>
          <a:blip r:embed="rId2">
            <a:alphaModFix amt="50000"/>
          </a:blip>
          <a:stretch>
            <a:fillRect/>
          </a:stretch>
        </p:blipFill>
        <p:spPr>
          <a:xfrm>
            <a:off x="2193300" y="190500"/>
            <a:ext cx="4759950" cy="47599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7" name="Shape 107"/>
        <p:cNvGrpSpPr/>
        <p:nvPr/>
      </p:nvGrpSpPr>
      <p:grpSpPr>
        <a:xfrm>
          <a:off x="0" y="0"/>
          <a:ext cx="0" cy="0"/>
          <a:chOff x="0" y="0"/>
          <a:chExt cx="0" cy="0"/>
        </a:xfrm>
      </p:grpSpPr>
      <p:grpSp>
        <p:nvGrpSpPr>
          <p:cNvPr id="108" name="Google Shape;108;p10"/>
          <p:cNvGrpSpPr/>
          <p:nvPr/>
        </p:nvGrpSpPr>
        <p:grpSpPr>
          <a:xfrm>
            <a:off x="0" y="4128572"/>
            <a:ext cx="698925" cy="684657"/>
            <a:chOff x="0" y="3785672"/>
            <a:chExt cx="698925" cy="684657"/>
          </a:xfrm>
        </p:grpSpPr>
        <p:sp>
          <p:nvSpPr>
            <p:cNvPr id="109" name="Google Shape;109;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12" name="Google Shape;112;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13" name="Google Shape;113;p10"/>
          <p:cNvPicPr preferRelativeResize="0"/>
          <p:nvPr/>
        </p:nvPicPr>
        <p:blipFill>
          <a:blip r:embed="rId2">
            <a:alphaModFix amt="50000"/>
          </a:blip>
          <a:stretch>
            <a:fillRect/>
          </a:stretch>
        </p:blipFill>
        <p:spPr>
          <a:xfrm>
            <a:off x="2193300" y="190500"/>
            <a:ext cx="4759950" cy="47599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to proceed?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Glasser's choice theory</a:t>
            </a:r>
            <a:endParaRPr/>
          </a:p>
        </p:txBody>
      </p:sp>
      <p:sp>
        <p:nvSpPr>
          <p:cNvPr id="234" name="Google Shape;234;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Choice theory posits that the behaviors we choose are central to our existence.</a:t>
            </a:r>
            <a:endParaRPr/>
          </a:p>
          <a:p>
            <a:pPr indent="-311150" lvl="0" marL="457200" rtl="0" algn="l">
              <a:spcBef>
                <a:spcPts val="0"/>
              </a:spcBef>
              <a:spcAft>
                <a:spcPts val="0"/>
              </a:spcAft>
              <a:buSzPts val="1300"/>
              <a:buChar char="●"/>
            </a:pPr>
            <a:r>
              <a:rPr lang="en"/>
              <a:t>Our behavior (choices) is driven by five genetically driven needs in </a:t>
            </a:r>
            <a:r>
              <a:rPr lang="en">
                <a:solidFill>
                  <a:srgbClr val="FF0000"/>
                </a:solidFill>
              </a:rPr>
              <a:t>hierarchical order</a:t>
            </a:r>
            <a:r>
              <a:rPr lang="en"/>
              <a:t>:</a:t>
            </a:r>
            <a:endParaRPr/>
          </a:p>
          <a:p>
            <a:pPr indent="-298450" lvl="1" marL="914400" rtl="0" algn="l">
              <a:spcBef>
                <a:spcPts val="0"/>
              </a:spcBef>
              <a:spcAft>
                <a:spcPts val="0"/>
              </a:spcAft>
              <a:buSzPts val="1100"/>
              <a:buChar char="○"/>
            </a:pPr>
            <a:r>
              <a:rPr lang="en"/>
              <a:t>Survival</a:t>
            </a:r>
            <a:endParaRPr/>
          </a:p>
          <a:p>
            <a:pPr indent="-298450" lvl="1" marL="914400" rtl="0" algn="l">
              <a:spcBef>
                <a:spcPts val="0"/>
              </a:spcBef>
              <a:spcAft>
                <a:spcPts val="0"/>
              </a:spcAft>
              <a:buSzPts val="1100"/>
              <a:buChar char="○"/>
            </a:pPr>
            <a:r>
              <a:rPr lang="en"/>
              <a:t>Love</a:t>
            </a:r>
            <a:endParaRPr/>
          </a:p>
          <a:p>
            <a:pPr indent="-298450" lvl="1" marL="914400" rtl="0" algn="l">
              <a:spcBef>
                <a:spcPts val="0"/>
              </a:spcBef>
              <a:spcAft>
                <a:spcPts val="0"/>
              </a:spcAft>
              <a:buSzPts val="1100"/>
              <a:buChar char="○"/>
            </a:pPr>
            <a:r>
              <a:rPr lang="en"/>
              <a:t>Power</a:t>
            </a:r>
            <a:endParaRPr/>
          </a:p>
          <a:p>
            <a:pPr indent="-298450" lvl="1" marL="914400" rtl="0" algn="l">
              <a:spcBef>
                <a:spcPts val="0"/>
              </a:spcBef>
              <a:spcAft>
                <a:spcPts val="0"/>
              </a:spcAft>
              <a:buSzPts val="1100"/>
              <a:buChar char="○"/>
            </a:pPr>
            <a:r>
              <a:rPr lang="en"/>
              <a:t>Freedom</a:t>
            </a:r>
            <a:endParaRPr/>
          </a:p>
          <a:p>
            <a:pPr indent="-298450" lvl="1" marL="914400" rtl="0" algn="l">
              <a:spcBef>
                <a:spcPts val="0"/>
              </a:spcBef>
              <a:spcAft>
                <a:spcPts val="0"/>
              </a:spcAft>
              <a:buSzPts val="1100"/>
              <a:buChar char="○"/>
            </a:pPr>
            <a:r>
              <a:rPr lang="en"/>
              <a:t>Fun</a:t>
            </a:r>
            <a:endParaRPr/>
          </a:p>
          <a:p>
            <a:pPr indent="-311150" lvl="0" marL="457200" rtl="0" algn="l">
              <a:spcBef>
                <a:spcPts val="0"/>
              </a:spcBef>
              <a:spcAft>
                <a:spcPts val="0"/>
              </a:spcAft>
              <a:buSzPts val="1300"/>
              <a:buChar char="●"/>
            </a:pPr>
            <a:r>
              <a:rPr lang="en"/>
              <a:t>Read this book to understand more: “Glasser's choice theory” by William Glasser, MD</a:t>
            </a:r>
            <a:endParaRPr/>
          </a:p>
          <a:p>
            <a:pPr indent="-311150" lvl="0" marL="457200" rtl="0" algn="l">
              <a:spcBef>
                <a:spcPts val="0"/>
              </a:spcBef>
              <a:spcAft>
                <a:spcPts val="0"/>
              </a:spcAft>
              <a:buSzPts val="1300"/>
              <a:buChar char="●"/>
            </a:pPr>
            <a:r>
              <a:rPr lang="en"/>
              <a:t>This will help us to better understand our relationships and decision making.</a:t>
            </a:r>
            <a:endParaRPr/>
          </a:p>
          <a:p>
            <a:pPr indent="-311150" lvl="0" marL="457200" rtl="0" algn="l">
              <a:spcBef>
                <a:spcPts val="0"/>
              </a:spcBef>
              <a:spcAft>
                <a:spcPts val="0"/>
              </a:spcAft>
              <a:buSzPts val="1300"/>
              <a:buChar char="●"/>
            </a:pPr>
            <a:r>
              <a:rPr lang="en"/>
              <a:t>No one can make us a successful or a failed person, since we can only pass or get information.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Ten Axioms of Choice</a:t>
            </a:r>
            <a:endParaRPr/>
          </a:p>
        </p:txBody>
      </p:sp>
      <p:sp>
        <p:nvSpPr>
          <p:cNvPr id="240" name="Google Shape;240;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294322" lvl="0" marL="457200" rtl="0" algn="l">
              <a:lnSpc>
                <a:spcPct val="105000"/>
              </a:lnSpc>
              <a:spcBef>
                <a:spcPts val="1200"/>
              </a:spcBef>
              <a:spcAft>
                <a:spcPts val="0"/>
              </a:spcAft>
              <a:buClr>
                <a:schemeClr val="lt1"/>
              </a:buClr>
              <a:buSzPts val="1035"/>
              <a:buFont typeface="Arial"/>
              <a:buAutoNum type="arabicPeriod"/>
            </a:pPr>
            <a:r>
              <a:rPr lang="en" sz="1205"/>
              <a:t>The only person whose behavior we can control is ourselves.</a:t>
            </a:r>
            <a:endParaRPr sz="1205"/>
          </a:p>
          <a:p>
            <a:pPr indent="-294322" lvl="0" marL="457200" rtl="0" algn="l">
              <a:lnSpc>
                <a:spcPct val="105000"/>
              </a:lnSpc>
              <a:spcBef>
                <a:spcPts val="0"/>
              </a:spcBef>
              <a:spcAft>
                <a:spcPts val="0"/>
              </a:spcAft>
              <a:buClr>
                <a:schemeClr val="lt1"/>
              </a:buClr>
              <a:buSzPts val="1035"/>
              <a:buFont typeface="Arial"/>
              <a:buAutoNum type="arabicPeriod"/>
            </a:pPr>
            <a:r>
              <a:rPr lang="en" sz="1205"/>
              <a:t>All we can give another person is information.</a:t>
            </a:r>
            <a:endParaRPr sz="1205"/>
          </a:p>
          <a:p>
            <a:pPr indent="-294322" lvl="0" marL="457200" rtl="0" algn="l">
              <a:lnSpc>
                <a:spcPct val="105000"/>
              </a:lnSpc>
              <a:spcBef>
                <a:spcPts val="0"/>
              </a:spcBef>
              <a:spcAft>
                <a:spcPts val="0"/>
              </a:spcAft>
              <a:buClr>
                <a:schemeClr val="lt1"/>
              </a:buClr>
              <a:buSzPts val="1035"/>
              <a:buFont typeface="Arial"/>
              <a:buAutoNum type="arabicPeriod"/>
            </a:pPr>
            <a:r>
              <a:rPr lang="en" sz="1205"/>
              <a:t>All long-lasting psychological problems are relationship problems.</a:t>
            </a:r>
            <a:endParaRPr sz="1205"/>
          </a:p>
          <a:p>
            <a:pPr indent="-294322" lvl="0" marL="457200" rtl="0" algn="l">
              <a:lnSpc>
                <a:spcPct val="105000"/>
              </a:lnSpc>
              <a:spcBef>
                <a:spcPts val="0"/>
              </a:spcBef>
              <a:spcAft>
                <a:spcPts val="0"/>
              </a:spcAft>
              <a:buClr>
                <a:schemeClr val="lt1"/>
              </a:buClr>
              <a:buSzPts val="1035"/>
              <a:buFont typeface="Arial"/>
              <a:buAutoNum type="arabicPeriod"/>
            </a:pPr>
            <a:r>
              <a:rPr lang="en" sz="1205"/>
              <a:t>The problem relationship is always part of our present life.</a:t>
            </a:r>
            <a:endParaRPr sz="1205"/>
          </a:p>
          <a:p>
            <a:pPr indent="-294322" lvl="0" marL="457200" rtl="0" algn="l">
              <a:lnSpc>
                <a:spcPct val="105000"/>
              </a:lnSpc>
              <a:spcBef>
                <a:spcPts val="0"/>
              </a:spcBef>
              <a:spcAft>
                <a:spcPts val="0"/>
              </a:spcAft>
              <a:buClr>
                <a:schemeClr val="lt1"/>
              </a:buClr>
              <a:buSzPts val="1035"/>
              <a:buFont typeface="Arial"/>
              <a:buAutoNum type="arabicPeriod"/>
            </a:pPr>
            <a:r>
              <a:rPr lang="en" sz="1205"/>
              <a:t>What happened in the past has everything to do with who we are today, but we can only satisfy our basic needs right now and plan to continue satisfying them in the future.</a:t>
            </a:r>
            <a:endParaRPr sz="1205"/>
          </a:p>
          <a:p>
            <a:pPr indent="-294322" lvl="0" marL="457200" rtl="0" algn="l">
              <a:lnSpc>
                <a:spcPct val="105000"/>
              </a:lnSpc>
              <a:spcBef>
                <a:spcPts val="0"/>
              </a:spcBef>
              <a:spcAft>
                <a:spcPts val="0"/>
              </a:spcAft>
              <a:buClr>
                <a:schemeClr val="lt1"/>
              </a:buClr>
              <a:buSzPts val="1035"/>
              <a:buFont typeface="Arial"/>
              <a:buAutoNum type="arabicPeriod"/>
            </a:pPr>
            <a:r>
              <a:rPr lang="en" sz="1205"/>
              <a:t>We can only satisfy our needs by satisfying the pictures in our quality world.</a:t>
            </a:r>
            <a:endParaRPr sz="1205"/>
          </a:p>
          <a:p>
            <a:pPr indent="-294322" lvl="0" marL="457200" rtl="0" algn="l">
              <a:lnSpc>
                <a:spcPct val="105000"/>
              </a:lnSpc>
              <a:spcBef>
                <a:spcPts val="0"/>
              </a:spcBef>
              <a:spcAft>
                <a:spcPts val="0"/>
              </a:spcAft>
              <a:buClr>
                <a:schemeClr val="lt1"/>
              </a:buClr>
              <a:buSzPts val="1035"/>
              <a:buFont typeface="Arial"/>
              <a:buAutoNum type="arabicPeriod"/>
            </a:pPr>
            <a:r>
              <a:rPr lang="en" sz="1205"/>
              <a:t>All we do is behave.</a:t>
            </a:r>
            <a:endParaRPr sz="1205"/>
          </a:p>
          <a:p>
            <a:pPr indent="-294322" lvl="0" marL="457200" rtl="0" algn="l">
              <a:lnSpc>
                <a:spcPct val="105000"/>
              </a:lnSpc>
              <a:spcBef>
                <a:spcPts val="0"/>
              </a:spcBef>
              <a:spcAft>
                <a:spcPts val="0"/>
              </a:spcAft>
              <a:buClr>
                <a:schemeClr val="lt1"/>
              </a:buClr>
              <a:buSzPts val="1035"/>
              <a:buFont typeface="Arial"/>
              <a:buAutoNum type="arabicPeriod"/>
            </a:pPr>
            <a:r>
              <a:rPr lang="en" sz="1205"/>
              <a:t>All behavior is total behavior and is made up of four components: acting, thinking, feeling, and physiology.</a:t>
            </a:r>
            <a:endParaRPr sz="1205"/>
          </a:p>
          <a:p>
            <a:pPr indent="-294322" lvl="0" marL="457200" rtl="0" algn="l">
              <a:lnSpc>
                <a:spcPct val="105000"/>
              </a:lnSpc>
              <a:spcBef>
                <a:spcPts val="0"/>
              </a:spcBef>
              <a:spcAft>
                <a:spcPts val="0"/>
              </a:spcAft>
              <a:buClr>
                <a:schemeClr val="lt1"/>
              </a:buClr>
              <a:buSzPts val="1035"/>
              <a:buFont typeface="Arial"/>
              <a:buAutoNum type="arabicPeriod"/>
            </a:pPr>
            <a:r>
              <a:rPr lang="en" sz="1205"/>
              <a:t>All of our total behavior is chosen, but we only have direct control over the acting and thinking components. We can only control our feelings and physiology indirectly through how we choose to act and think.</a:t>
            </a:r>
            <a:endParaRPr sz="1205"/>
          </a:p>
          <a:p>
            <a:pPr indent="-294322" lvl="0" marL="457200" rtl="0" algn="l">
              <a:lnSpc>
                <a:spcPct val="105000"/>
              </a:lnSpc>
              <a:spcBef>
                <a:spcPts val="0"/>
              </a:spcBef>
              <a:spcAft>
                <a:spcPts val="0"/>
              </a:spcAft>
              <a:buClr>
                <a:schemeClr val="lt1"/>
              </a:buClr>
              <a:buSzPts val="1035"/>
              <a:buFont typeface="Arial"/>
              <a:buAutoNum type="arabicPeriod"/>
            </a:pPr>
            <a:r>
              <a:rPr lang="en" sz="1205"/>
              <a:t>All total behavior is designated by verbs and named by the part that is the most recognizable.</a:t>
            </a:r>
            <a:endParaRPr sz="1205"/>
          </a:p>
          <a:p>
            <a:pPr indent="0" lvl="0" marL="0" rtl="0" algn="l">
              <a:lnSpc>
                <a:spcPct val="105000"/>
              </a:lnSpc>
              <a:spcBef>
                <a:spcPts val="1200"/>
              </a:spcBef>
              <a:spcAft>
                <a:spcPts val="1200"/>
              </a:spcAft>
              <a:buSzPts val="935"/>
              <a:buNone/>
            </a:pPr>
            <a:r>
              <a:t/>
            </a:r>
            <a:endParaRPr sz="1205"/>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4"/>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My struggle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My country, My heart</a:t>
            </a:r>
            <a:endParaRPr/>
          </a:p>
        </p:txBody>
      </p:sp>
      <p:sp>
        <p:nvSpPr>
          <p:cNvPr id="251" name="Google Shape;251;p25"/>
          <p:cNvSpPr txBox="1"/>
          <p:nvPr>
            <p:ph idx="1" type="body"/>
          </p:nvPr>
        </p:nvSpPr>
        <p:spPr>
          <a:xfrm>
            <a:off x="1297500" y="1189850"/>
            <a:ext cx="7038900" cy="3849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a:t>I don’t care who’s running our country</a:t>
            </a:r>
            <a:endParaRPr/>
          </a:p>
        </p:txBody>
      </p:sp>
      <p:sp>
        <p:nvSpPr>
          <p:cNvPr id="252" name="Google Shape;252;p25"/>
          <p:cNvSpPr txBox="1"/>
          <p:nvPr>
            <p:ph idx="1" type="body"/>
          </p:nvPr>
        </p:nvSpPr>
        <p:spPr>
          <a:xfrm>
            <a:off x="1297500" y="1574750"/>
            <a:ext cx="7038900" cy="3849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a:t>I don’t care if I don’t get what I deserve</a:t>
            </a:r>
            <a:endParaRPr/>
          </a:p>
        </p:txBody>
      </p:sp>
      <p:sp>
        <p:nvSpPr>
          <p:cNvPr id="253" name="Google Shape;253;p25"/>
          <p:cNvSpPr txBox="1"/>
          <p:nvPr>
            <p:ph idx="1" type="body"/>
          </p:nvPr>
        </p:nvSpPr>
        <p:spPr>
          <a:xfrm>
            <a:off x="1297500" y="1959650"/>
            <a:ext cx="7038900" cy="3849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a:t>I only care about my country, our country</a:t>
            </a:r>
            <a:endParaRPr/>
          </a:p>
        </p:txBody>
      </p:sp>
      <p:sp>
        <p:nvSpPr>
          <p:cNvPr id="254" name="Google Shape;254;p25"/>
          <p:cNvSpPr txBox="1"/>
          <p:nvPr>
            <p:ph idx="1" type="body"/>
          </p:nvPr>
        </p:nvSpPr>
        <p:spPr>
          <a:xfrm>
            <a:off x="1297500" y="2344550"/>
            <a:ext cx="7038900" cy="3849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a:t>Thousands of men and women gave their lives through out the history for us</a:t>
            </a:r>
            <a:endParaRPr/>
          </a:p>
        </p:txBody>
      </p:sp>
      <p:sp>
        <p:nvSpPr>
          <p:cNvPr id="255" name="Google Shape;255;p25"/>
          <p:cNvSpPr txBox="1"/>
          <p:nvPr>
            <p:ph idx="1" type="body"/>
          </p:nvPr>
        </p:nvSpPr>
        <p:spPr>
          <a:xfrm>
            <a:off x="1297500" y="2729450"/>
            <a:ext cx="7038900" cy="3849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a:t>I don’t let it go just because I don’t get what I deserve</a:t>
            </a:r>
            <a:endParaRPr/>
          </a:p>
        </p:txBody>
      </p:sp>
      <p:sp>
        <p:nvSpPr>
          <p:cNvPr id="256" name="Google Shape;256;p25"/>
          <p:cNvSpPr txBox="1"/>
          <p:nvPr>
            <p:ph idx="1" type="body"/>
          </p:nvPr>
        </p:nvSpPr>
        <p:spPr>
          <a:xfrm>
            <a:off x="1297500" y="3114350"/>
            <a:ext cx="7038900" cy="3849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a:t>Be friendly to everyone and try your best to help others</a:t>
            </a:r>
            <a:endParaRPr/>
          </a:p>
        </p:txBody>
      </p:sp>
      <p:sp>
        <p:nvSpPr>
          <p:cNvPr id="257" name="Google Shape;257;p25"/>
          <p:cNvSpPr txBox="1"/>
          <p:nvPr>
            <p:ph idx="1" type="body"/>
          </p:nvPr>
        </p:nvSpPr>
        <p:spPr>
          <a:xfrm>
            <a:off x="1297500" y="3884150"/>
            <a:ext cx="7038900" cy="3849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a:t>The future is ours, I serve my country and my countryman forever</a:t>
            </a:r>
            <a:endParaRPr/>
          </a:p>
        </p:txBody>
      </p:sp>
      <p:sp>
        <p:nvSpPr>
          <p:cNvPr id="258" name="Google Shape;258;p25"/>
          <p:cNvSpPr txBox="1"/>
          <p:nvPr>
            <p:ph idx="1" type="body"/>
          </p:nvPr>
        </p:nvSpPr>
        <p:spPr>
          <a:xfrm>
            <a:off x="1297500" y="3499250"/>
            <a:ext cx="7038900" cy="3849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a:t>Don’t let yourself go to the media; Media are tools</a:t>
            </a:r>
            <a:endParaRPr/>
          </a:p>
        </p:txBody>
      </p:sp>
      <p:sp>
        <p:nvSpPr>
          <p:cNvPr id="259" name="Google Shape;259;p25"/>
          <p:cNvSpPr txBox="1"/>
          <p:nvPr>
            <p:ph idx="1" type="body"/>
          </p:nvPr>
        </p:nvSpPr>
        <p:spPr>
          <a:xfrm>
            <a:off x="1297500" y="4269050"/>
            <a:ext cx="7038900" cy="8451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a:t>Remember that you may reach a conclusion that you are more effective someplace else (like professor Samii) which is not a bad thing or vice versa like Dr. Hessabi; they are both great men and we all love them</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Last word</a:t>
            </a:r>
            <a:endParaRPr/>
          </a:p>
        </p:txBody>
      </p:sp>
      <p:sp>
        <p:nvSpPr>
          <p:cNvPr id="265" name="Google Shape;265;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Enjoy your life and open your heart</a:t>
            </a:r>
            <a:endParaRPr/>
          </a:p>
          <a:p>
            <a:pPr indent="0" lvl="0" marL="0" rtl="0" algn="l">
              <a:spcBef>
                <a:spcPts val="1200"/>
              </a:spcBef>
              <a:spcAft>
                <a:spcPts val="0"/>
              </a:spcAft>
              <a:buNone/>
            </a:pPr>
            <a:r>
              <a:rPr lang="en"/>
              <a:t>Work hard</a:t>
            </a:r>
            <a:endParaRPr/>
          </a:p>
          <a:p>
            <a:pPr indent="0" lvl="0" marL="0" rtl="0" algn="l">
              <a:spcBef>
                <a:spcPts val="1200"/>
              </a:spcBef>
              <a:spcAft>
                <a:spcPts val="0"/>
              </a:spcAft>
              <a:buNone/>
            </a:pPr>
            <a:r>
              <a:rPr lang="en"/>
              <a:t>Gain everyone trust</a:t>
            </a:r>
            <a:endParaRPr/>
          </a:p>
          <a:p>
            <a:pPr indent="0" lvl="0" marL="0" rtl="0" algn="l">
              <a:spcBef>
                <a:spcPts val="1200"/>
              </a:spcBef>
              <a:spcAft>
                <a:spcPts val="0"/>
              </a:spcAft>
              <a:buNone/>
            </a:pPr>
            <a:r>
              <a:rPr lang="en"/>
              <a:t>Lose yourself to find yourself</a:t>
            </a:r>
            <a:endParaRPr/>
          </a:p>
          <a:p>
            <a:pPr indent="0" lvl="0" marL="0" rtl="0" algn="l">
              <a:spcBef>
                <a:spcPts val="1200"/>
              </a:spcBef>
              <a:spcAft>
                <a:spcPts val="1200"/>
              </a:spcAft>
              <a:buNone/>
            </a:pPr>
            <a:r>
              <a:rPr lang="en"/>
              <a:t>Be an engineer, not an operator; so think and question anything you don’t understand and seek answer until you do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4"/>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Hard Skills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Where to go?</a:t>
            </a:r>
            <a:endParaRPr/>
          </a:p>
        </p:txBody>
      </p:sp>
      <p:sp>
        <p:nvSpPr>
          <p:cNvPr id="155" name="Google Shape;155;p15"/>
          <p:cNvSpPr txBox="1"/>
          <p:nvPr>
            <p:ph idx="1" type="body"/>
          </p:nvPr>
        </p:nvSpPr>
        <p:spPr>
          <a:xfrm>
            <a:off x="1297500" y="1567550"/>
            <a:ext cx="7038900" cy="3849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a:t>There are a lot of tools in our business; but tools are not important.</a:t>
            </a:r>
            <a:endParaRPr/>
          </a:p>
        </p:txBody>
      </p:sp>
      <p:sp>
        <p:nvSpPr>
          <p:cNvPr id="156" name="Google Shape;156;p15"/>
          <p:cNvSpPr txBox="1"/>
          <p:nvPr>
            <p:ph idx="1" type="body"/>
          </p:nvPr>
        </p:nvSpPr>
        <p:spPr>
          <a:xfrm>
            <a:off x="1297500" y="1768825"/>
            <a:ext cx="7038900" cy="3849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a:t>If you know the basics of computer engineering, you will learn them as you need.</a:t>
            </a:r>
            <a:endParaRPr/>
          </a:p>
        </p:txBody>
      </p:sp>
      <p:sp>
        <p:nvSpPr>
          <p:cNvPr id="157" name="Google Shape;157;p15"/>
          <p:cNvSpPr txBox="1"/>
          <p:nvPr>
            <p:ph idx="1" type="body"/>
          </p:nvPr>
        </p:nvSpPr>
        <p:spPr>
          <a:xfrm>
            <a:off x="1297500" y="1980375"/>
            <a:ext cx="7038900" cy="3849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a:t>Do NOT try to find someone to teach you how to use a tool; You are NOT an operator.</a:t>
            </a:r>
            <a:endParaRPr/>
          </a:p>
        </p:txBody>
      </p:sp>
      <p:sp>
        <p:nvSpPr>
          <p:cNvPr id="158" name="Google Shape;158;p15"/>
          <p:cNvSpPr txBox="1"/>
          <p:nvPr>
            <p:ph idx="1" type="body"/>
          </p:nvPr>
        </p:nvSpPr>
        <p:spPr>
          <a:xfrm>
            <a:off x="1297500" y="2212150"/>
            <a:ext cx="7038900" cy="3849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a:t>Do try to find someone to show you the way and keep you on track.</a:t>
            </a:r>
            <a:endParaRPr/>
          </a:p>
        </p:txBody>
      </p:sp>
      <p:sp>
        <p:nvSpPr>
          <p:cNvPr id="159" name="Google Shape;159;p15"/>
          <p:cNvSpPr txBox="1"/>
          <p:nvPr>
            <p:ph idx="1" type="body"/>
          </p:nvPr>
        </p:nvSpPr>
        <p:spPr>
          <a:xfrm>
            <a:off x="1297500" y="2448300"/>
            <a:ext cx="7038900" cy="3849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a:t>Considering these, here what you should try to learn more about:</a:t>
            </a:r>
            <a:endParaRPr/>
          </a:p>
        </p:txBody>
      </p:sp>
      <p:sp>
        <p:nvSpPr>
          <p:cNvPr id="160" name="Google Shape;160;p15"/>
          <p:cNvSpPr txBox="1"/>
          <p:nvPr>
            <p:ph idx="1" type="body"/>
          </p:nvPr>
        </p:nvSpPr>
        <p:spPr>
          <a:xfrm>
            <a:off x="1297500" y="2683400"/>
            <a:ext cx="7038900" cy="354000"/>
          </a:xfrm>
          <a:prstGeom prst="rect">
            <a:avLst/>
          </a:prstGeom>
        </p:spPr>
        <p:txBody>
          <a:bodyPr anchorCtr="0" anchor="t" bIns="91425" lIns="91425" spcFirstLastPara="1" rIns="91425" wrap="square" tIns="91425">
            <a:spAutoFit/>
          </a:bodyPr>
          <a:lstStyle/>
          <a:p>
            <a:pPr indent="-298450" lvl="1" marL="914400" rtl="0" algn="l">
              <a:spcBef>
                <a:spcPts val="0"/>
              </a:spcBef>
              <a:spcAft>
                <a:spcPts val="0"/>
              </a:spcAft>
              <a:buSzPts val="1100"/>
              <a:buChar char="○"/>
            </a:pPr>
            <a:r>
              <a:rPr lang="en"/>
              <a:t>Operating System</a:t>
            </a:r>
            <a:endParaRPr/>
          </a:p>
        </p:txBody>
      </p:sp>
      <p:sp>
        <p:nvSpPr>
          <p:cNvPr id="161" name="Google Shape;161;p15"/>
          <p:cNvSpPr txBox="1"/>
          <p:nvPr>
            <p:ph idx="1" type="body"/>
          </p:nvPr>
        </p:nvSpPr>
        <p:spPr>
          <a:xfrm>
            <a:off x="1297500" y="2856750"/>
            <a:ext cx="7038900" cy="1716900"/>
          </a:xfrm>
          <a:prstGeom prst="rect">
            <a:avLst/>
          </a:prstGeom>
        </p:spPr>
        <p:txBody>
          <a:bodyPr anchorCtr="0" anchor="t" bIns="91425" lIns="91425" spcFirstLastPara="1" rIns="91425" wrap="square" tIns="91425">
            <a:spAutoFit/>
          </a:bodyPr>
          <a:lstStyle/>
          <a:p>
            <a:pPr indent="-298450" lvl="1" marL="914400" rtl="0" algn="l">
              <a:spcBef>
                <a:spcPts val="0"/>
              </a:spcBef>
              <a:spcAft>
                <a:spcPts val="0"/>
              </a:spcAft>
              <a:buSzPts val="1100"/>
              <a:buChar char="○"/>
            </a:pPr>
            <a:r>
              <a:rPr lang="en"/>
              <a:t>Network</a:t>
            </a:r>
            <a:endParaRPr/>
          </a:p>
          <a:p>
            <a:pPr indent="-298450" lvl="1" marL="914400" rtl="0" algn="l">
              <a:spcBef>
                <a:spcPts val="0"/>
              </a:spcBef>
              <a:spcAft>
                <a:spcPts val="0"/>
              </a:spcAft>
              <a:buSzPts val="1100"/>
              <a:buChar char="○"/>
            </a:pPr>
            <a:r>
              <a:rPr lang="en"/>
              <a:t>Virtualization</a:t>
            </a:r>
            <a:endParaRPr/>
          </a:p>
          <a:p>
            <a:pPr indent="-298450" lvl="1" marL="914400" rtl="0" algn="l">
              <a:spcBef>
                <a:spcPts val="0"/>
              </a:spcBef>
              <a:spcAft>
                <a:spcPts val="0"/>
              </a:spcAft>
              <a:buSzPts val="1100"/>
              <a:buChar char="○"/>
            </a:pPr>
            <a:r>
              <a:rPr lang="en"/>
              <a:t>Container &amp; Container orchestration</a:t>
            </a:r>
            <a:endParaRPr/>
          </a:p>
          <a:p>
            <a:pPr indent="-298450" lvl="1" marL="914400" rtl="0" algn="l">
              <a:spcBef>
                <a:spcPts val="0"/>
              </a:spcBef>
              <a:spcAft>
                <a:spcPts val="0"/>
              </a:spcAft>
              <a:buSzPts val="1100"/>
              <a:buChar char="○"/>
            </a:pPr>
            <a:r>
              <a:rPr lang="en"/>
              <a:t>Reverse Proxy</a:t>
            </a:r>
            <a:endParaRPr/>
          </a:p>
          <a:p>
            <a:pPr indent="-298450" lvl="1" marL="914400" rtl="0" algn="l">
              <a:spcBef>
                <a:spcPts val="0"/>
              </a:spcBef>
              <a:spcAft>
                <a:spcPts val="0"/>
              </a:spcAft>
              <a:buSzPts val="1100"/>
              <a:buChar char="○"/>
            </a:pPr>
            <a:r>
              <a:rPr lang="en"/>
              <a:t>Databases</a:t>
            </a:r>
            <a:endParaRPr/>
          </a:p>
          <a:p>
            <a:pPr indent="-298450" lvl="1" marL="914400" rtl="0" algn="l">
              <a:spcBef>
                <a:spcPts val="0"/>
              </a:spcBef>
              <a:spcAft>
                <a:spcPts val="0"/>
              </a:spcAft>
              <a:buSzPts val="1100"/>
              <a:buChar char="○"/>
            </a:pPr>
            <a:r>
              <a:rPr lang="en"/>
              <a:t>Version control</a:t>
            </a:r>
            <a:endParaRPr/>
          </a:p>
          <a:p>
            <a:pPr indent="-298450" lvl="1" marL="914400" rtl="0" algn="l">
              <a:spcBef>
                <a:spcPts val="0"/>
              </a:spcBef>
              <a:spcAft>
                <a:spcPts val="0"/>
              </a:spcAft>
              <a:buSzPts val="1100"/>
              <a:buChar char="○"/>
            </a:pPr>
            <a:r>
              <a:rPr lang="en"/>
              <a:t>CI/CD</a:t>
            </a:r>
            <a:endParaRPr/>
          </a:p>
          <a:p>
            <a:pPr indent="-298450" lvl="1" marL="914400" rtl="0" algn="l">
              <a:spcBef>
                <a:spcPts val="0"/>
              </a:spcBef>
              <a:spcAft>
                <a:spcPts val="0"/>
              </a:spcAft>
              <a:buSzPts val="1100"/>
              <a:buChar char="○"/>
            </a:pPr>
            <a:r>
              <a:rPr lang="en"/>
              <a:t>Visibility</a:t>
            </a:r>
            <a:endParaRPr/>
          </a:p>
        </p:txBody>
      </p:sp>
      <p:sp>
        <p:nvSpPr>
          <p:cNvPr id="162" name="Google Shape;162;p15"/>
          <p:cNvSpPr txBox="1"/>
          <p:nvPr>
            <p:ph idx="1" type="body"/>
          </p:nvPr>
        </p:nvSpPr>
        <p:spPr>
          <a:xfrm>
            <a:off x="1297500" y="4385025"/>
            <a:ext cx="7038900" cy="354000"/>
          </a:xfrm>
          <a:prstGeom prst="rect">
            <a:avLst/>
          </a:prstGeom>
        </p:spPr>
        <p:txBody>
          <a:bodyPr anchorCtr="0" anchor="t" bIns="91425" lIns="91425" spcFirstLastPara="1" rIns="91425" wrap="square" tIns="91425">
            <a:spAutoFit/>
          </a:bodyPr>
          <a:lstStyle/>
          <a:p>
            <a:pPr indent="-298450" lvl="1" marL="914400" rtl="0" algn="l">
              <a:spcBef>
                <a:spcPts val="0"/>
              </a:spcBef>
              <a:spcAft>
                <a:spcPts val="0"/>
              </a:spcAft>
              <a:buSzPts val="1100"/>
              <a:buChar char="○"/>
            </a:pPr>
            <a:r>
              <a:rPr lang="en"/>
              <a:t>IaC (Trafform, Ansible, Chef, Puppet, Helm, Kustomize)</a:t>
            </a:r>
            <a:endParaRPr/>
          </a:p>
        </p:txBody>
      </p:sp>
      <p:sp>
        <p:nvSpPr>
          <p:cNvPr id="163" name="Google Shape;163;p15"/>
          <p:cNvSpPr txBox="1"/>
          <p:nvPr>
            <p:ph idx="1" type="body"/>
          </p:nvPr>
        </p:nvSpPr>
        <p:spPr>
          <a:xfrm>
            <a:off x="1297500" y="4573650"/>
            <a:ext cx="7038900" cy="354000"/>
          </a:xfrm>
          <a:prstGeom prst="rect">
            <a:avLst/>
          </a:prstGeom>
        </p:spPr>
        <p:txBody>
          <a:bodyPr anchorCtr="0" anchor="t" bIns="91425" lIns="91425" spcFirstLastPara="1" rIns="91425" wrap="square" tIns="91425">
            <a:spAutoFit/>
          </a:bodyPr>
          <a:lstStyle/>
          <a:p>
            <a:pPr indent="-298450" lvl="1" marL="914400" rtl="0" algn="l">
              <a:spcBef>
                <a:spcPts val="0"/>
              </a:spcBef>
              <a:spcAft>
                <a:spcPts val="0"/>
              </a:spcAft>
              <a:buSzPts val="1100"/>
              <a:buChar char="○"/>
            </a:pPr>
            <a:r>
              <a:rPr lang="en"/>
              <a:t>Programming</a:t>
            </a:r>
            <a:endParaRPr/>
          </a:p>
        </p:txBody>
      </p:sp>
      <p:sp>
        <p:nvSpPr>
          <p:cNvPr id="164" name="Google Shape;164;p15"/>
          <p:cNvSpPr txBox="1"/>
          <p:nvPr>
            <p:ph idx="1" type="body"/>
          </p:nvPr>
        </p:nvSpPr>
        <p:spPr>
          <a:xfrm>
            <a:off x="1297500" y="4739025"/>
            <a:ext cx="7038900" cy="354000"/>
          </a:xfrm>
          <a:prstGeom prst="rect">
            <a:avLst/>
          </a:prstGeom>
        </p:spPr>
        <p:txBody>
          <a:bodyPr anchorCtr="0" anchor="t" bIns="91425" lIns="91425" spcFirstLastPara="1" rIns="91425" wrap="square" tIns="91425">
            <a:spAutoFit/>
          </a:bodyPr>
          <a:lstStyle/>
          <a:p>
            <a:pPr indent="-298450" lvl="1" marL="914400" rtl="0" algn="l">
              <a:spcBef>
                <a:spcPts val="0"/>
              </a:spcBef>
              <a:spcAft>
                <a:spcPts val="0"/>
              </a:spcAft>
              <a:buSzPts val="1100"/>
              <a:buChar char="○"/>
            </a:pPr>
            <a:r>
              <a:rPr lang="en"/>
              <a:t>Cloud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else?</a:t>
            </a:r>
            <a:endParaRPr/>
          </a:p>
        </p:txBody>
      </p:sp>
      <p:sp>
        <p:nvSpPr>
          <p:cNvPr id="170" name="Google Shape;170;p16"/>
          <p:cNvSpPr txBox="1"/>
          <p:nvPr>
            <p:ph idx="1" type="body"/>
          </p:nvPr>
        </p:nvSpPr>
        <p:spPr>
          <a:xfrm>
            <a:off x="1297500" y="1567550"/>
            <a:ext cx="7038900" cy="6150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a:t>If you want to be a personal that </a:t>
            </a:r>
            <a:r>
              <a:rPr lang="en"/>
              <a:t>employers</a:t>
            </a:r>
            <a:r>
              <a:rPr lang="en"/>
              <a:t> counts on to do stuff and employees want to work with, you need more than what we </a:t>
            </a:r>
            <a:r>
              <a:rPr lang="en"/>
              <a:t>discussed</a:t>
            </a:r>
            <a:r>
              <a:rPr lang="en"/>
              <a:t>. You have to become a “linchpin”.</a:t>
            </a:r>
            <a:endParaRPr/>
          </a:p>
        </p:txBody>
      </p:sp>
      <p:sp>
        <p:nvSpPr>
          <p:cNvPr id="171" name="Google Shape;171;p16"/>
          <p:cNvSpPr txBox="1"/>
          <p:nvPr>
            <p:ph idx="1" type="body"/>
          </p:nvPr>
        </p:nvSpPr>
        <p:spPr>
          <a:xfrm>
            <a:off x="1297500" y="2182550"/>
            <a:ext cx="7038900" cy="3849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a:t>Read this book to understand more: “Linchpin: Are You Indispensable?” by Seth Godin.</a:t>
            </a:r>
            <a:endParaRPr/>
          </a:p>
        </p:txBody>
      </p:sp>
      <p:sp>
        <p:nvSpPr>
          <p:cNvPr id="172" name="Google Shape;172;p16"/>
          <p:cNvSpPr txBox="1"/>
          <p:nvPr>
            <p:ph idx="1" type="body"/>
          </p:nvPr>
        </p:nvSpPr>
        <p:spPr>
          <a:xfrm>
            <a:off x="1297500" y="2571750"/>
            <a:ext cx="7038900" cy="6150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a:t>To do so, you have to know a lot more; project management, people management, specifying processes and so 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7"/>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Soft Skills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Seniority</a:t>
            </a:r>
            <a:endParaRPr/>
          </a:p>
        </p:txBody>
      </p:sp>
      <p:pic>
        <p:nvPicPr>
          <p:cNvPr id="183" name="Google Shape;183;p18"/>
          <p:cNvPicPr preferRelativeResize="0"/>
          <p:nvPr/>
        </p:nvPicPr>
        <p:blipFill>
          <a:blip r:embed="rId3">
            <a:alphaModFix/>
          </a:blip>
          <a:stretch>
            <a:fillRect/>
          </a:stretch>
        </p:blipFill>
        <p:spPr>
          <a:xfrm>
            <a:off x="2088800" y="1439075"/>
            <a:ext cx="4966390" cy="3530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Dunning–Kruger effect</a:t>
            </a:r>
            <a:endParaRPr/>
          </a:p>
        </p:txBody>
      </p:sp>
      <p:sp>
        <p:nvSpPr>
          <p:cNvPr id="189" name="Google Shape;189;p19"/>
          <p:cNvSpPr txBox="1"/>
          <p:nvPr>
            <p:ph idx="1" type="body"/>
          </p:nvPr>
        </p:nvSpPr>
        <p:spPr>
          <a:xfrm>
            <a:off x="641375" y="1839800"/>
            <a:ext cx="2373900" cy="24558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a:t>The Dunning–Kruger effect is a cognitive bias in which people with limited competence in a particular domain overestimate their abilities. Some researchers also include the opposite effect for high performers: their tendency to underestimate their skills.</a:t>
            </a:r>
            <a:endParaRPr/>
          </a:p>
        </p:txBody>
      </p:sp>
      <p:pic>
        <p:nvPicPr>
          <p:cNvPr id="190" name="Google Shape;190;p19"/>
          <p:cNvPicPr preferRelativeResize="0"/>
          <p:nvPr/>
        </p:nvPicPr>
        <p:blipFill>
          <a:blip r:embed="rId3">
            <a:alphaModFix/>
          </a:blip>
          <a:stretch>
            <a:fillRect/>
          </a:stretch>
        </p:blipFill>
        <p:spPr>
          <a:xfrm>
            <a:off x="3602525" y="1098338"/>
            <a:ext cx="4733875" cy="3938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Johari Window</a:t>
            </a:r>
            <a:endParaRPr/>
          </a:p>
        </p:txBody>
      </p:sp>
      <p:sp>
        <p:nvSpPr>
          <p:cNvPr id="196" name="Google Shape;196;p20"/>
          <p:cNvSpPr/>
          <p:nvPr/>
        </p:nvSpPr>
        <p:spPr>
          <a:xfrm>
            <a:off x="1792050" y="1665075"/>
            <a:ext cx="5559900" cy="3238500"/>
          </a:xfrm>
          <a:prstGeom prst="rect">
            <a:avLst/>
          </a:prstGeom>
          <a:noFill/>
          <a:ln cap="flat" cmpd="sng" w="762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7" name="Google Shape;197;p20"/>
          <p:cNvCxnSpPr>
            <a:stCxn id="196" idx="0"/>
            <a:endCxn id="196" idx="2"/>
          </p:cNvCxnSpPr>
          <p:nvPr/>
        </p:nvCxnSpPr>
        <p:spPr>
          <a:xfrm>
            <a:off x="4572000" y="1665075"/>
            <a:ext cx="0" cy="3238500"/>
          </a:xfrm>
          <a:prstGeom prst="straightConnector1">
            <a:avLst/>
          </a:prstGeom>
          <a:noFill/>
          <a:ln cap="flat" cmpd="sng" w="76200">
            <a:solidFill>
              <a:schemeClr val="lt1"/>
            </a:solidFill>
            <a:prstDash val="solid"/>
            <a:round/>
            <a:headEnd len="med" w="med" type="none"/>
            <a:tailEnd len="med" w="med" type="none"/>
          </a:ln>
        </p:spPr>
      </p:cxnSp>
      <p:cxnSp>
        <p:nvCxnSpPr>
          <p:cNvPr id="198" name="Google Shape;198;p20"/>
          <p:cNvCxnSpPr>
            <a:stCxn id="196" idx="1"/>
            <a:endCxn id="196" idx="3"/>
          </p:cNvCxnSpPr>
          <p:nvPr/>
        </p:nvCxnSpPr>
        <p:spPr>
          <a:xfrm>
            <a:off x="1792050" y="3284325"/>
            <a:ext cx="5559900" cy="0"/>
          </a:xfrm>
          <a:prstGeom prst="straightConnector1">
            <a:avLst/>
          </a:prstGeom>
          <a:noFill/>
          <a:ln cap="flat" cmpd="sng" w="76200">
            <a:solidFill>
              <a:schemeClr val="lt1"/>
            </a:solidFill>
            <a:prstDash val="solid"/>
            <a:round/>
            <a:headEnd len="med" w="med" type="none"/>
            <a:tailEnd len="med" w="med" type="none"/>
          </a:ln>
        </p:spPr>
      </p:cxnSp>
      <p:sp>
        <p:nvSpPr>
          <p:cNvPr id="199" name="Google Shape;199;p20"/>
          <p:cNvSpPr txBox="1"/>
          <p:nvPr/>
        </p:nvSpPr>
        <p:spPr>
          <a:xfrm>
            <a:off x="4258025" y="832650"/>
            <a:ext cx="663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accent2"/>
                </a:solidFill>
                <a:latin typeface="Lato"/>
                <a:ea typeface="Lato"/>
                <a:cs typeface="Lato"/>
                <a:sym typeface="Lato"/>
              </a:rPr>
              <a:t>Self</a:t>
            </a:r>
            <a:endParaRPr sz="1200">
              <a:solidFill>
                <a:schemeClr val="accent2"/>
              </a:solidFill>
              <a:latin typeface="Lato"/>
              <a:ea typeface="Lato"/>
              <a:cs typeface="Lato"/>
              <a:sym typeface="Lato"/>
            </a:endParaRPr>
          </a:p>
        </p:txBody>
      </p:sp>
      <p:sp>
        <p:nvSpPr>
          <p:cNvPr id="200" name="Google Shape;200;p20"/>
          <p:cNvSpPr txBox="1"/>
          <p:nvPr/>
        </p:nvSpPr>
        <p:spPr>
          <a:xfrm>
            <a:off x="321600" y="3099675"/>
            <a:ext cx="863700" cy="3693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200">
                <a:solidFill>
                  <a:schemeClr val="accent6"/>
                </a:solidFill>
                <a:latin typeface="Lato"/>
                <a:ea typeface="Lato"/>
                <a:cs typeface="Lato"/>
                <a:sym typeface="Lato"/>
              </a:rPr>
              <a:t>Others</a:t>
            </a:r>
            <a:endParaRPr sz="1200">
              <a:solidFill>
                <a:schemeClr val="accent6"/>
              </a:solidFill>
              <a:latin typeface="Lato"/>
              <a:ea typeface="Lato"/>
              <a:cs typeface="Lato"/>
              <a:sym typeface="Lato"/>
            </a:endParaRPr>
          </a:p>
        </p:txBody>
      </p:sp>
      <p:sp>
        <p:nvSpPr>
          <p:cNvPr id="201" name="Google Shape;201;p20"/>
          <p:cNvSpPr/>
          <p:nvPr/>
        </p:nvSpPr>
        <p:spPr>
          <a:xfrm rot="5400000">
            <a:off x="4536725" y="-1542600"/>
            <a:ext cx="105900" cy="5595000"/>
          </a:xfrm>
          <a:prstGeom prst="leftBrace">
            <a:avLst>
              <a:gd fmla="val 50000" name="adj1"/>
              <a:gd fmla="val 50000" name="adj2"/>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0"/>
          <p:cNvSpPr/>
          <p:nvPr/>
        </p:nvSpPr>
        <p:spPr>
          <a:xfrm>
            <a:off x="1185300" y="1608675"/>
            <a:ext cx="105900" cy="3330300"/>
          </a:xfrm>
          <a:prstGeom prst="leftBrace">
            <a:avLst>
              <a:gd fmla="val 50000" name="adj1"/>
              <a:gd fmla="val 50000" name="adj2"/>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0"/>
          <p:cNvSpPr txBox="1"/>
          <p:nvPr/>
        </p:nvSpPr>
        <p:spPr>
          <a:xfrm>
            <a:off x="2356875" y="1295775"/>
            <a:ext cx="1650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lt1"/>
                </a:solidFill>
                <a:latin typeface="Lato"/>
                <a:ea typeface="Lato"/>
                <a:cs typeface="Lato"/>
                <a:sym typeface="Lato"/>
              </a:rPr>
              <a:t>Known by s</a:t>
            </a:r>
            <a:r>
              <a:rPr lang="en" sz="1200">
                <a:solidFill>
                  <a:schemeClr val="lt1"/>
                </a:solidFill>
                <a:latin typeface="Lato"/>
                <a:ea typeface="Lato"/>
                <a:cs typeface="Lato"/>
                <a:sym typeface="Lato"/>
              </a:rPr>
              <a:t>elf</a:t>
            </a:r>
            <a:endParaRPr sz="1200">
              <a:solidFill>
                <a:schemeClr val="lt1"/>
              </a:solidFill>
              <a:latin typeface="Lato"/>
              <a:ea typeface="Lato"/>
              <a:cs typeface="Lato"/>
              <a:sym typeface="Lato"/>
            </a:endParaRPr>
          </a:p>
        </p:txBody>
      </p:sp>
      <p:sp>
        <p:nvSpPr>
          <p:cNvPr id="204" name="Google Shape;204;p20"/>
          <p:cNvSpPr txBox="1"/>
          <p:nvPr/>
        </p:nvSpPr>
        <p:spPr>
          <a:xfrm>
            <a:off x="5197850" y="1295775"/>
            <a:ext cx="1650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lt1"/>
                </a:solidFill>
                <a:latin typeface="Lato"/>
                <a:ea typeface="Lato"/>
                <a:cs typeface="Lato"/>
                <a:sym typeface="Lato"/>
              </a:rPr>
              <a:t>Unk</a:t>
            </a:r>
            <a:r>
              <a:rPr lang="en" sz="1200">
                <a:solidFill>
                  <a:schemeClr val="lt1"/>
                </a:solidFill>
                <a:latin typeface="Lato"/>
                <a:ea typeface="Lato"/>
                <a:cs typeface="Lato"/>
                <a:sym typeface="Lato"/>
              </a:rPr>
              <a:t>nown by self</a:t>
            </a:r>
            <a:endParaRPr sz="1200">
              <a:solidFill>
                <a:schemeClr val="lt1"/>
              </a:solidFill>
              <a:latin typeface="Lato"/>
              <a:ea typeface="Lato"/>
              <a:cs typeface="Lato"/>
              <a:sym typeface="Lato"/>
            </a:endParaRPr>
          </a:p>
        </p:txBody>
      </p:sp>
      <p:sp>
        <p:nvSpPr>
          <p:cNvPr id="205" name="Google Shape;205;p20"/>
          <p:cNvSpPr txBox="1"/>
          <p:nvPr/>
        </p:nvSpPr>
        <p:spPr>
          <a:xfrm rot="-5400000">
            <a:off x="782250" y="2305575"/>
            <a:ext cx="1650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lt1"/>
                </a:solidFill>
                <a:latin typeface="Lato"/>
                <a:ea typeface="Lato"/>
                <a:cs typeface="Lato"/>
                <a:sym typeface="Lato"/>
              </a:rPr>
              <a:t>Known by Others</a:t>
            </a:r>
            <a:endParaRPr sz="1200">
              <a:solidFill>
                <a:schemeClr val="lt1"/>
              </a:solidFill>
              <a:latin typeface="Lato"/>
              <a:ea typeface="Lato"/>
              <a:cs typeface="Lato"/>
              <a:sym typeface="Lato"/>
            </a:endParaRPr>
          </a:p>
        </p:txBody>
      </p:sp>
      <p:sp>
        <p:nvSpPr>
          <p:cNvPr id="206" name="Google Shape;206;p20"/>
          <p:cNvSpPr txBox="1"/>
          <p:nvPr/>
        </p:nvSpPr>
        <p:spPr>
          <a:xfrm rot="-5400000">
            <a:off x="782250" y="3924825"/>
            <a:ext cx="1650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lt1"/>
                </a:solidFill>
                <a:latin typeface="Lato"/>
                <a:ea typeface="Lato"/>
                <a:cs typeface="Lato"/>
                <a:sym typeface="Lato"/>
              </a:rPr>
              <a:t>Unk</a:t>
            </a:r>
            <a:r>
              <a:rPr lang="en" sz="1200">
                <a:solidFill>
                  <a:schemeClr val="lt1"/>
                </a:solidFill>
                <a:latin typeface="Lato"/>
                <a:ea typeface="Lato"/>
                <a:cs typeface="Lato"/>
                <a:sym typeface="Lato"/>
              </a:rPr>
              <a:t>nown by Others</a:t>
            </a:r>
            <a:endParaRPr sz="1200">
              <a:solidFill>
                <a:schemeClr val="lt1"/>
              </a:solidFill>
              <a:latin typeface="Lato"/>
              <a:ea typeface="Lato"/>
              <a:cs typeface="Lato"/>
              <a:sym typeface="Lato"/>
            </a:endParaRPr>
          </a:p>
        </p:txBody>
      </p:sp>
      <p:sp>
        <p:nvSpPr>
          <p:cNvPr id="207" name="Google Shape;207;p20"/>
          <p:cNvSpPr txBox="1"/>
          <p:nvPr/>
        </p:nvSpPr>
        <p:spPr>
          <a:xfrm>
            <a:off x="2356875" y="2290050"/>
            <a:ext cx="1650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lt1"/>
                </a:solidFill>
                <a:latin typeface="Lato"/>
                <a:ea typeface="Lato"/>
                <a:cs typeface="Lato"/>
                <a:sym typeface="Lato"/>
              </a:rPr>
              <a:t>Open/Free area</a:t>
            </a:r>
            <a:endParaRPr sz="1200">
              <a:solidFill>
                <a:schemeClr val="lt1"/>
              </a:solidFill>
              <a:latin typeface="Lato"/>
              <a:ea typeface="Lato"/>
              <a:cs typeface="Lato"/>
              <a:sym typeface="Lato"/>
            </a:endParaRPr>
          </a:p>
        </p:txBody>
      </p:sp>
      <p:sp>
        <p:nvSpPr>
          <p:cNvPr id="208" name="Google Shape;208;p20"/>
          <p:cNvSpPr txBox="1"/>
          <p:nvPr/>
        </p:nvSpPr>
        <p:spPr>
          <a:xfrm>
            <a:off x="5197850" y="2305575"/>
            <a:ext cx="1650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lt1"/>
                </a:solidFill>
                <a:latin typeface="Lato"/>
                <a:ea typeface="Lato"/>
                <a:cs typeface="Lato"/>
                <a:sym typeface="Lato"/>
              </a:rPr>
              <a:t>Blind area</a:t>
            </a:r>
            <a:endParaRPr sz="1200">
              <a:solidFill>
                <a:schemeClr val="lt1"/>
              </a:solidFill>
              <a:latin typeface="Lato"/>
              <a:ea typeface="Lato"/>
              <a:cs typeface="Lato"/>
              <a:sym typeface="Lato"/>
            </a:endParaRPr>
          </a:p>
        </p:txBody>
      </p:sp>
      <p:sp>
        <p:nvSpPr>
          <p:cNvPr id="209" name="Google Shape;209;p20"/>
          <p:cNvSpPr txBox="1"/>
          <p:nvPr/>
        </p:nvSpPr>
        <p:spPr>
          <a:xfrm>
            <a:off x="2356875" y="3909300"/>
            <a:ext cx="1650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lt1"/>
                </a:solidFill>
                <a:latin typeface="Lato"/>
                <a:ea typeface="Lato"/>
                <a:cs typeface="Lato"/>
                <a:sym typeface="Lato"/>
              </a:rPr>
              <a:t>Hidden</a:t>
            </a:r>
            <a:r>
              <a:rPr lang="en" sz="1200">
                <a:solidFill>
                  <a:schemeClr val="lt1"/>
                </a:solidFill>
                <a:latin typeface="Lato"/>
                <a:ea typeface="Lato"/>
                <a:cs typeface="Lato"/>
                <a:sym typeface="Lato"/>
              </a:rPr>
              <a:t> area</a:t>
            </a:r>
            <a:endParaRPr sz="1200">
              <a:solidFill>
                <a:schemeClr val="lt1"/>
              </a:solidFill>
              <a:latin typeface="Lato"/>
              <a:ea typeface="Lato"/>
              <a:cs typeface="Lato"/>
              <a:sym typeface="Lato"/>
            </a:endParaRPr>
          </a:p>
        </p:txBody>
      </p:sp>
      <p:sp>
        <p:nvSpPr>
          <p:cNvPr id="210" name="Google Shape;210;p20"/>
          <p:cNvSpPr txBox="1"/>
          <p:nvPr/>
        </p:nvSpPr>
        <p:spPr>
          <a:xfrm>
            <a:off x="5197850" y="3924825"/>
            <a:ext cx="1650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lt1"/>
                </a:solidFill>
                <a:latin typeface="Lato"/>
                <a:ea typeface="Lato"/>
                <a:cs typeface="Lato"/>
                <a:sym typeface="Lato"/>
              </a:rPr>
              <a:t>Unknown</a:t>
            </a:r>
            <a:r>
              <a:rPr lang="en" sz="1200">
                <a:solidFill>
                  <a:schemeClr val="lt1"/>
                </a:solidFill>
                <a:latin typeface="Lato"/>
                <a:ea typeface="Lato"/>
                <a:cs typeface="Lato"/>
                <a:sym typeface="Lato"/>
              </a:rPr>
              <a:t> area</a:t>
            </a:r>
            <a:endParaRPr sz="1200">
              <a:solidFill>
                <a:schemeClr val="lt1"/>
              </a:solidFill>
              <a:latin typeface="Lato"/>
              <a:ea typeface="Lato"/>
              <a:cs typeface="Lato"/>
              <a:sym typeface="Lato"/>
            </a:endParaRPr>
          </a:p>
        </p:txBody>
      </p:sp>
      <p:cxnSp>
        <p:nvCxnSpPr>
          <p:cNvPr id="211" name="Google Shape;211;p20"/>
          <p:cNvCxnSpPr/>
          <p:nvPr/>
        </p:nvCxnSpPr>
        <p:spPr>
          <a:xfrm>
            <a:off x="3744000" y="1493275"/>
            <a:ext cx="1630500" cy="0"/>
          </a:xfrm>
          <a:prstGeom prst="straightConnector1">
            <a:avLst/>
          </a:prstGeom>
          <a:noFill/>
          <a:ln cap="flat" cmpd="sng" w="19050">
            <a:solidFill>
              <a:schemeClr val="accent2"/>
            </a:solidFill>
            <a:prstDash val="solid"/>
            <a:round/>
            <a:headEnd len="med" w="med" type="triangle"/>
            <a:tailEnd len="med" w="med" type="none"/>
          </a:ln>
        </p:spPr>
      </p:cxnSp>
      <p:sp>
        <p:nvSpPr>
          <p:cNvPr id="212" name="Google Shape;212;p20"/>
          <p:cNvSpPr txBox="1"/>
          <p:nvPr/>
        </p:nvSpPr>
        <p:spPr>
          <a:xfrm>
            <a:off x="4209450" y="1201938"/>
            <a:ext cx="7251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300">
                <a:solidFill>
                  <a:schemeClr val="accent2"/>
                </a:solidFill>
                <a:latin typeface="Lato"/>
                <a:ea typeface="Lato"/>
                <a:cs typeface="Lato"/>
                <a:sym typeface="Lato"/>
              </a:rPr>
              <a:t>Ask</a:t>
            </a:r>
            <a:endParaRPr b="1" sz="1300">
              <a:solidFill>
                <a:schemeClr val="accent2"/>
              </a:solidFill>
              <a:latin typeface="Lato"/>
              <a:ea typeface="Lato"/>
              <a:cs typeface="Lato"/>
              <a:sym typeface="Lato"/>
            </a:endParaRPr>
          </a:p>
        </p:txBody>
      </p:sp>
      <p:cxnSp>
        <p:nvCxnSpPr>
          <p:cNvPr id="213" name="Google Shape;213;p20"/>
          <p:cNvCxnSpPr/>
          <p:nvPr/>
        </p:nvCxnSpPr>
        <p:spPr>
          <a:xfrm>
            <a:off x="418400" y="2899975"/>
            <a:ext cx="0" cy="843900"/>
          </a:xfrm>
          <a:prstGeom prst="straightConnector1">
            <a:avLst/>
          </a:prstGeom>
          <a:noFill/>
          <a:ln cap="flat" cmpd="sng" w="19050">
            <a:solidFill>
              <a:schemeClr val="accent6"/>
            </a:solidFill>
            <a:prstDash val="solid"/>
            <a:round/>
            <a:headEnd len="med" w="med" type="triangle"/>
            <a:tailEnd len="med" w="med" type="none"/>
          </a:ln>
        </p:spPr>
      </p:cxnSp>
      <p:sp>
        <p:nvSpPr>
          <p:cNvPr id="214" name="Google Shape;214;p20"/>
          <p:cNvSpPr txBox="1"/>
          <p:nvPr/>
        </p:nvSpPr>
        <p:spPr>
          <a:xfrm rot="-5400000">
            <a:off x="-121000" y="3091863"/>
            <a:ext cx="7251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300">
                <a:solidFill>
                  <a:schemeClr val="accent6"/>
                </a:solidFill>
                <a:latin typeface="Lato"/>
                <a:ea typeface="Lato"/>
                <a:cs typeface="Lato"/>
                <a:sym typeface="Lato"/>
              </a:rPr>
              <a:t>Tell</a:t>
            </a:r>
            <a:endParaRPr b="1" sz="1300">
              <a:solidFill>
                <a:schemeClr val="accent6"/>
              </a:solidFill>
              <a:latin typeface="Lato"/>
              <a:ea typeface="Lato"/>
              <a:cs typeface="Lato"/>
              <a:sym typeface="Lato"/>
            </a:endParaRPr>
          </a:p>
        </p:txBody>
      </p:sp>
      <p:cxnSp>
        <p:nvCxnSpPr>
          <p:cNvPr id="215" name="Google Shape;215;p20"/>
          <p:cNvCxnSpPr>
            <a:stCxn id="216" idx="2"/>
          </p:cNvCxnSpPr>
          <p:nvPr/>
        </p:nvCxnSpPr>
        <p:spPr>
          <a:xfrm>
            <a:off x="4579896" y="3257423"/>
            <a:ext cx="433800" cy="356700"/>
          </a:xfrm>
          <a:prstGeom prst="straightConnector1">
            <a:avLst/>
          </a:prstGeom>
          <a:noFill/>
          <a:ln cap="flat" cmpd="sng" w="19050">
            <a:solidFill>
              <a:schemeClr val="lt2"/>
            </a:solidFill>
            <a:prstDash val="solid"/>
            <a:round/>
            <a:headEnd len="med" w="med" type="none"/>
            <a:tailEnd len="med" w="med" type="triangle"/>
          </a:ln>
        </p:spPr>
      </p:cxnSp>
      <p:sp>
        <p:nvSpPr>
          <p:cNvPr id="216" name="Google Shape;216;p20"/>
          <p:cNvSpPr txBox="1"/>
          <p:nvPr/>
        </p:nvSpPr>
        <p:spPr>
          <a:xfrm rot="2130543">
            <a:off x="3854140" y="2908439"/>
            <a:ext cx="1675012" cy="384768"/>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300">
                <a:solidFill>
                  <a:schemeClr val="lt2"/>
                </a:solidFill>
                <a:latin typeface="Lato"/>
                <a:ea typeface="Lato"/>
                <a:cs typeface="Lato"/>
                <a:sym typeface="Lato"/>
              </a:rPr>
              <a:t>Shared </a:t>
            </a:r>
            <a:r>
              <a:rPr b="1" lang="en" sz="1300">
                <a:solidFill>
                  <a:schemeClr val="lt2"/>
                </a:solidFill>
                <a:latin typeface="Lato"/>
                <a:ea typeface="Lato"/>
                <a:cs typeface="Lato"/>
                <a:sym typeface="Lato"/>
              </a:rPr>
              <a:t>discoveries</a:t>
            </a:r>
            <a:endParaRPr b="1" sz="1300">
              <a:solidFill>
                <a:schemeClr val="lt2"/>
              </a:solidFill>
              <a:latin typeface="Lato"/>
              <a:ea typeface="Lato"/>
              <a:cs typeface="Lato"/>
              <a:sym typeface="Lato"/>
            </a:endParaRPr>
          </a:p>
        </p:txBody>
      </p:sp>
      <p:cxnSp>
        <p:nvCxnSpPr>
          <p:cNvPr id="217" name="Google Shape;217;p20"/>
          <p:cNvCxnSpPr/>
          <p:nvPr/>
        </p:nvCxnSpPr>
        <p:spPr>
          <a:xfrm>
            <a:off x="7242725" y="3289525"/>
            <a:ext cx="7200" cy="627600"/>
          </a:xfrm>
          <a:prstGeom prst="straightConnector1">
            <a:avLst/>
          </a:prstGeom>
          <a:noFill/>
          <a:ln cap="flat" cmpd="sng" w="19050">
            <a:solidFill>
              <a:schemeClr val="lt2"/>
            </a:solidFill>
            <a:prstDash val="solid"/>
            <a:round/>
            <a:headEnd len="med" w="med" type="none"/>
            <a:tailEnd len="med" w="med" type="triangle"/>
          </a:ln>
        </p:spPr>
      </p:cxnSp>
      <p:sp>
        <p:nvSpPr>
          <p:cNvPr id="218" name="Google Shape;218;p20"/>
          <p:cNvSpPr txBox="1"/>
          <p:nvPr/>
        </p:nvSpPr>
        <p:spPr>
          <a:xfrm rot="5400000">
            <a:off x="6550052" y="3410875"/>
            <a:ext cx="20676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300">
                <a:solidFill>
                  <a:schemeClr val="lt2"/>
                </a:solidFill>
                <a:latin typeface="Lato"/>
                <a:ea typeface="Lato"/>
                <a:cs typeface="Lato"/>
                <a:sym typeface="Lato"/>
              </a:rPr>
              <a:t>Other’s Observation</a:t>
            </a:r>
            <a:endParaRPr b="1" sz="1300">
              <a:solidFill>
                <a:schemeClr val="lt2"/>
              </a:solidFill>
              <a:latin typeface="Lato"/>
              <a:ea typeface="Lato"/>
              <a:cs typeface="Lato"/>
              <a:sym typeface="Lato"/>
            </a:endParaRPr>
          </a:p>
        </p:txBody>
      </p:sp>
      <p:cxnSp>
        <p:nvCxnSpPr>
          <p:cNvPr id="219" name="Google Shape;219;p20"/>
          <p:cNvCxnSpPr/>
          <p:nvPr/>
        </p:nvCxnSpPr>
        <p:spPr>
          <a:xfrm>
            <a:off x="4580825" y="4595250"/>
            <a:ext cx="721500" cy="7200"/>
          </a:xfrm>
          <a:prstGeom prst="straightConnector1">
            <a:avLst/>
          </a:prstGeom>
          <a:noFill/>
          <a:ln cap="flat" cmpd="sng" w="19050">
            <a:solidFill>
              <a:schemeClr val="lt2"/>
            </a:solidFill>
            <a:prstDash val="solid"/>
            <a:round/>
            <a:headEnd len="med" w="med" type="none"/>
            <a:tailEnd len="med" w="med" type="triangle"/>
          </a:ln>
        </p:spPr>
      </p:cxnSp>
      <p:sp>
        <p:nvSpPr>
          <p:cNvPr id="220" name="Google Shape;220;p20"/>
          <p:cNvSpPr txBox="1"/>
          <p:nvPr/>
        </p:nvSpPr>
        <p:spPr>
          <a:xfrm>
            <a:off x="4367240" y="4174303"/>
            <a:ext cx="16749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300">
                <a:solidFill>
                  <a:schemeClr val="lt2"/>
                </a:solidFill>
                <a:latin typeface="Lato"/>
                <a:ea typeface="Lato"/>
                <a:cs typeface="Lato"/>
                <a:sym typeface="Lato"/>
              </a:rPr>
              <a:t>Self Discoveries</a:t>
            </a:r>
            <a:endParaRPr b="1" sz="1300">
              <a:solidFill>
                <a:schemeClr val="lt2"/>
              </a:solidFill>
              <a:latin typeface="Lato"/>
              <a:ea typeface="Lato"/>
              <a:cs typeface="Lato"/>
              <a:sym typeface="Lato"/>
            </a:endParaRPr>
          </a:p>
        </p:txBody>
      </p:sp>
      <p:cxnSp>
        <p:nvCxnSpPr>
          <p:cNvPr id="221" name="Google Shape;221;p20"/>
          <p:cNvCxnSpPr/>
          <p:nvPr/>
        </p:nvCxnSpPr>
        <p:spPr>
          <a:xfrm>
            <a:off x="1923600" y="3257425"/>
            <a:ext cx="7200" cy="627600"/>
          </a:xfrm>
          <a:prstGeom prst="straightConnector1">
            <a:avLst/>
          </a:prstGeom>
          <a:noFill/>
          <a:ln cap="flat" cmpd="sng" w="19050">
            <a:solidFill>
              <a:schemeClr val="lt2"/>
            </a:solidFill>
            <a:prstDash val="solid"/>
            <a:round/>
            <a:headEnd len="med" w="med" type="none"/>
            <a:tailEnd len="med" w="med" type="triangle"/>
          </a:ln>
        </p:spPr>
      </p:cxnSp>
      <p:sp>
        <p:nvSpPr>
          <p:cNvPr id="222" name="Google Shape;222;p20"/>
          <p:cNvSpPr txBox="1"/>
          <p:nvPr/>
        </p:nvSpPr>
        <p:spPr>
          <a:xfrm rot="5400000">
            <a:off x="1029825" y="3574875"/>
            <a:ext cx="22725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300">
                <a:solidFill>
                  <a:schemeClr val="lt2"/>
                </a:solidFill>
                <a:latin typeface="Lato"/>
                <a:ea typeface="Lato"/>
                <a:cs typeface="Lato"/>
                <a:sym typeface="Lato"/>
              </a:rPr>
              <a:t>Self Disclosure/Exposure</a:t>
            </a:r>
            <a:endParaRPr b="1" sz="1300">
              <a:solidFill>
                <a:schemeClr val="lt2"/>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One of the most important one</a:t>
            </a:r>
            <a:endParaRPr/>
          </a:p>
        </p:txBody>
      </p:sp>
      <p:sp>
        <p:nvSpPr>
          <p:cNvPr id="228" name="Google Shape;228;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If you really don’t know something and someone ask you about it, say “I don’t know”, then if it’s important for your current job or your career or event it’s just interesting for you, ask him/her/them about it and then go search/read about it.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CafeTechnical)">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