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8" r:id="rId12"/>
    <p:sldId id="279" r:id="rId13"/>
    <p:sldId id="267" r:id="rId14"/>
    <p:sldId id="268" r:id="rId15"/>
    <p:sldId id="269" r:id="rId16"/>
    <p:sldId id="263" r:id="rId17"/>
    <p:sldId id="270" r:id="rId18"/>
    <p:sldId id="271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4068" autoAdjust="0"/>
  </p:normalViewPr>
  <p:slideViewPr>
    <p:cSldViewPr snapToGrid="0">
      <p:cViewPr varScale="1">
        <p:scale>
          <a:sx n="104" d="100"/>
          <a:sy n="104" d="100"/>
        </p:scale>
        <p:origin x="10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Przybliżona liczba ogłoszeń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Junior</c:v>
                </c:pt>
                <c:pt idx="1">
                  <c:v>Mid</c:v>
                </c:pt>
                <c:pt idx="2">
                  <c:v>Senior</c:v>
                </c:pt>
                <c:pt idx="3">
                  <c:v>Wszystkie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842</c:v>
                </c:pt>
                <c:pt idx="1">
                  <c:v>8089</c:v>
                </c:pt>
                <c:pt idx="2">
                  <c:v>6224</c:v>
                </c:pt>
                <c:pt idx="3">
                  <c:v>15155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FC-4966-B3F9-78998C04A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6975663"/>
        <c:axId val="1462202671"/>
      </c:barChart>
      <c:catAx>
        <c:axId val="1446975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62202671"/>
        <c:crosses val="autoZero"/>
        <c:auto val="1"/>
        <c:lblAlgn val="ctr"/>
        <c:lblOffset val="100"/>
        <c:noMultiLvlLbl val="0"/>
      </c:catAx>
      <c:valAx>
        <c:axId val="146220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46975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2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9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8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obs.cisco.com/jobs/SearchJobs/?21178=%5B215429%5D&amp;21178_format=6020&amp;listFilterMode=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biznes.newseria.pl/biuro-prasowe/it_i_technologie/rekordowa-liczba,b14352300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pracuj.pl/" TargetMode="External"/><Relationship Id="rId2" Type="http://schemas.openxmlformats.org/officeDocument/2006/relationships/hyperlink" Target="https://justjoin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lldogjob.pl/companies/job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worcastron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ulldogjob.pl/readme/github-jak-stworzyc-wyjatkowy-profil-w-5-min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órny widok biurka drewnianego z zakładem, biała klawiatura, Kawa w białej kufel, notatniku i piórze">
            <a:extLst>
              <a:ext uri="{FF2B5EF4-FFF2-40B4-BE49-F238E27FC236}">
                <a16:creationId xmlns:a16="http://schemas.microsoft.com/office/drawing/2014/main" id="{232939E5-60DA-C900-81E7-B59E0AFA9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4" b="15501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66C1FE-F3EC-E713-B240-AD2EDBCD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71" y="871314"/>
            <a:ext cx="4867234" cy="2508616"/>
          </a:xfrm>
        </p:spPr>
        <p:txBody>
          <a:bodyPr anchor="t">
            <a:normAutofit fontScale="90000"/>
          </a:bodyPr>
          <a:lstStyle/>
          <a:p>
            <a:br>
              <a:rPr lang="pl-PL" dirty="0">
                <a:solidFill>
                  <a:srgbClr val="FFFFFF"/>
                </a:solidFill>
              </a:rPr>
            </a:br>
            <a:br>
              <a:rPr lang="pl-PL" dirty="0">
                <a:solidFill>
                  <a:srgbClr val="FFFFFF"/>
                </a:solidFill>
              </a:rPr>
            </a:br>
            <a:r>
              <a:rPr lang="pl-PL" dirty="0">
                <a:solidFill>
                  <a:srgbClr val="FFFFFF"/>
                </a:solidFill>
              </a:rPr>
              <a:t>Rynek Pracy IT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1B7C495-DD47-6FAF-13B4-3A299622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70" y="3545918"/>
            <a:ext cx="4867234" cy="1738058"/>
          </a:xfrm>
        </p:spPr>
        <p:txBody>
          <a:bodyPr anchor="b">
            <a:normAutofit/>
          </a:bodyPr>
          <a:lstStyle/>
          <a:p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4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964767-155F-49C4-2D99-D1A18792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Początki pracy w IT – jak znaleźć pracę w IT? – Potrzeby rynku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EF8F07-A163-B366-B49A-7C301418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2"/>
            <a:ext cx="10869248" cy="3998023"/>
          </a:xfrm>
        </p:spPr>
        <p:txBody>
          <a:bodyPr>
            <a:noAutofit/>
          </a:bodyPr>
          <a:lstStyle/>
          <a:p>
            <a:pPr algn="l"/>
            <a:r>
              <a:rPr lang="pl-PL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Według prognozy Gartnera 2022 r. będzie sprzyjał pracy zdalnej i przedsiębiorstwom rozproszonym, co będzie wymagało kolejnych zmian struktury firm oraz architektury projektów. </a:t>
            </a:r>
          </a:p>
          <a:p>
            <a:pPr algn="l"/>
            <a:r>
              <a:rPr lang="pl-PL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Prognozy sugerują, że ze względu na rozwój technologii i zapotrzebowanie biznesu, dużym zainteresowaniem będą się cieszyli poniżsi specjaliści: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sztucznej inteligencji,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machine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learning,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rozwiązań chmurowych,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cyberbezpieczeństwa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automatyzacji,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total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experience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(UX, MX, XC i EX),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 science.</a:t>
            </a:r>
          </a:p>
          <a:p>
            <a:endParaRPr lang="pl-PL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8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123D5-E27A-5249-C708-933D979A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5300" dirty="0"/>
              <a:t>Najlepsze Miejsca Pracy w IT w Polsce</a:t>
            </a:r>
            <a:br>
              <a:rPr lang="pl-PL" dirty="0"/>
            </a:br>
            <a:endParaRPr lang="pl-P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049316-99EB-A28C-FE33-EE990DD80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9" y="1403643"/>
            <a:ext cx="65024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6A8BD5F-A85A-A813-8A20-62202BABA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93" y="1773149"/>
            <a:ext cx="4652755" cy="447464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9FE889-BC8F-20A0-744F-B2061753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4" y="4172476"/>
            <a:ext cx="6445665" cy="256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5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4439-2978-1CE4-88F7-6FF37705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Cisco Poland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62F188-FDC5-FFC7-A6B6-FE7EAC232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https://jobs.cisco.com/jobs/SearchJobs/?21178=%5B215429%5D&amp;21178_format=6020&amp;listFilterMode=1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74B1AEC-9DAA-8156-9188-8A5374B2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8" y="3365500"/>
            <a:ext cx="11239500" cy="26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9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880E75-7E2A-451F-CF38-5E5E2573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Krótka Analiza Rynku Pracy - Junior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CDEF1C7-9EB6-DC29-3547-912C9D9CA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08" y="2504904"/>
            <a:ext cx="10869612" cy="129493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79C0120-4C77-0E72-D85B-A5B9C69C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08" y="4055144"/>
            <a:ext cx="11055592" cy="1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664865-97F6-557E-D121-BC7BD425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Krótka Analiza Rynku Pracy - </a:t>
            </a:r>
            <a:r>
              <a:rPr lang="pl-PL" dirty="0" err="1"/>
              <a:t>Mid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BC3D548-AC39-C924-93B3-BAD649D42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88" y="2428525"/>
            <a:ext cx="10869612" cy="1199721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690C235-7594-923E-E3AF-3059D0E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" y="3970692"/>
            <a:ext cx="10869613" cy="16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4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E2587-622B-B5D2-D8F8-EDF6EBCD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Krótka Analiza Rynku Pracy - Senior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78207A4-F7DB-D0B5-B942-E001DB948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88" y="2568411"/>
            <a:ext cx="10869612" cy="12180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3C8D914-C449-8A89-C09A-B0A4A0B1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" y="4009078"/>
            <a:ext cx="10869612" cy="15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34FA9A-E778-042D-B07F-6D599E7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Rodzimy Rynek Pracy IT - Olsztyn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0DD2C2B-F943-87C7-1084-17F018182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22" y="2537495"/>
            <a:ext cx="5681278" cy="360045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B147505-F604-339F-13AE-253B5A57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7495"/>
            <a:ext cx="6096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8B4E61-C6DC-45C4-D002-CE29A38B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Olsztyn dla Juniora </a:t>
            </a:r>
            <a:r>
              <a:rPr lang="pl-PL" dirty="0">
                <a:sym typeface="Wingdings" panose="05000000000000000000" pitchFamily="2" charset="2"/>
              </a:rPr>
              <a:t>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42A6406-5228-B61D-520A-D78D00EA2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90" y="2557463"/>
            <a:ext cx="5531710" cy="360045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E16487B-0874-964A-8A5C-F078F04C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463"/>
            <a:ext cx="59944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3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A82E6D-A1D2-8D23-212E-5F1B2397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Prosty Wniosek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1464962-A985-4DEE-CC4E-876D95343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652290"/>
              </p:ext>
            </p:extLst>
          </p:nvPr>
        </p:nvGraphicFramePr>
        <p:xfrm>
          <a:off x="484188" y="2557463"/>
          <a:ext cx="10869612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52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AEE416-46AE-0A2E-FD94-783B4346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Wniosków część dalsza: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76AB27-ED0A-C5B4-3042-D5A9574F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5243148" cy="3600450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latin typeface="Verdana" panose="020B0604030504040204" pitchFamily="34" charset="0"/>
                <a:ea typeface="Verdana" panose="020B0604030504040204" pitchFamily="34" charset="0"/>
              </a:rPr>
              <a:t>Ilu mamy studentów informatyki w Polsce:</a:t>
            </a:r>
          </a:p>
          <a:p>
            <a:r>
              <a:rPr lang="pl-PL" dirty="0">
                <a:latin typeface="Verdana" panose="020B0604030504040204" pitchFamily="34" charset="0"/>
                <a:ea typeface="Verdana" panose="020B0604030504040204" pitchFamily="34" charset="0"/>
              </a:rPr>
              <a:t>„44 tysiące młodych ludzi rozpoczęło studiowanie informatyki na studiach I stopnia i jednolitych w roku akademickim 2022/2023. To rekord i jednocześnie najpopularniejszy kierunek studiów w tym roku.3 lis 2022”</a:t>
            </a:r>
          </a:p>
          <a:p>
            <a:r>
              <a:rPr lang="pl-PL" dirty="0">
                <a:latin typeface="Verdana" panose="020B0604030504040204" pitchFamily="34" charset="0"/>
                <a:ea typeface="Verdana" panose="020B0604030504040204" pitchFamily="34" charset="0"/>
              </a:rPr>
              <a:t>~ </a:t>
            </a:r>
            <a:r>
              <a:rPr lang="pl-PL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https://biznes.newseria.pl/biuro-prasowe/it_i_technologie/rekordowa-liczba,b1435230000</a:t>
            </a:r>
            <a:endParaRPr lang="pl-P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9C72B89-FBC2-D5A3-5C10-8A14657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49" y="2620963"/>
            <a:ext cx="5307729" cy="25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F7B0F1-2A0A-7DE4-CB59-BC14EEAD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Spis Treści: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FBAFA3-57F2-8D2D-70D1-7D35A886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Najpopularniejsze zawody 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Początki pracy w IT – jak szukać pracy w IT?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Najlepsze miejsca pracy w IT w Polsce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Krótka analiza rynku pracy w Polsce i w Olsztynie…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… I prosty wniosek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Studia a praca w 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Szybki przegląd ogłoszeń</a:t>
            </a:r>
          </a:p>
        </p:txBody>
      </p:sp>
    </p:spTree>
    <p:extLst>
      <p:ext uri="{BB962C8B-B14F-4D97-AF65-F5344CB8AC3E}">
        <p14:creationId xmlns:p14="http://schemas.microsoft.com/office/powerpoint/2010/main" val="3933179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BB25B8-26CC-A116-2FC3-330A668C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Studia a Praca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9BC8C5-0626-9A1B-7C4D-9EA73DD8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95562"/>
            <a:ext cx="10869248" cy="4152709"/>
          </a:xfrm>
        </p:spPr>
        <p:txBody>
          <a:bodyPr>
            <a:noAutofit/>
          </a:bodyPr>
          <a:lstStyle/>
          <a:p>
            <a:pPr algn="l" fontAlgn="base"/>
            <a:r>
              <a:rPr lang="pl-PL" sz="105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„Czy studia są fajne? Są. Podstawówka też była fajna. Czy studia są przydatne? </a:t>
            </a:r>
            <a:r>
              <a:rPr lang="pl-PL" sz="1050" b="1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Trochę są</a:t>
            </a:r>
            <a:r>
              <a:rPr lang="pl-PL" sz="105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Podstawówka też była. Czy studia są warte swojej ceny? To już trudniejsze pytanie.</a:t>
            </a:r>
          </a:p>
          <a:p>
            <a:pPr algn="l" fontAlgn="base"/>
            <a:r>
              <a:rPr lang="pl-PL" sz="105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Ogólnie nauczyłem się wielu rzeczy. Zresztą tak samo jak w podstawówce, tam również nauczyłem się wielu rzeczy, np. czym jest i jak działa fotosynteza i do tej pory pamiętam jak się wymawia kwas deoksyrybonukleinowy. Inna sprawa, że są to informacje, które mi się do niczego nigdy nie przydadzą.</a:t>
            </a:r>
          </a:p>
          <a:p>
            <a:pPr algn="l" fontAlgn="base"/>
            <a:r>
              <a:rPr lang="pl-PL" sz="105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Podobnie ze studiami, 60% rzeczy pewnie już zapomniałem. Na drugim roku poświęciłem 2 miesiące żeby się nauczyć dobrze całek i różniczkowania. Dziś już nawet nie śmieje się z kawałów o całkach bo znowu ich nie rozumiem ;(  Z pozostałych 40%, połowy nigdy nie użyję, więc prędzej czy później też je zapomnę.</a:t>
            </a:r>
          </a:p>
          <a:p>
            <a:pPr algn="l" fontAlgn="base"/>
            <a:r>
              <a:rPr lang="pl-PL" sz="105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 całych studiów przydało mi się prawdopodobnie jakieś 5,10% informacji. Jak najbardziej nauczyłem więcej ciekawych rzeczy, np. jak się dodaje i mnoży binarnie na kartce papieru, jak dokładnie działają algorytmy kompresujące, jak stworzyć sieć w biurze i postawić serwer… tylko, że żadnej z tych rzeczy nigdy nie użyję w praktyce. </a:t>
            </a:r>
          </a:p>
          <a:p>
            <a:pPr algn="l" fontAlgn="base"/>
            <a:r>
              <a:rPr lang="pl-PL" sz="105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Większość rzeczy, które przydałyby mi się po studiach – już umiałem. </a:t>
            </a:r>
          </a:p>
          <a:p>
            <a:pPr algn="l" fontAlgn="base"/>
            <a:r>
              <a:rPr lang="pl-PL" sz="105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Jaka jest dla mnie obecnie największa korzyść ze studiowania? Wiem, że nie wszyscy tak myślą, może ja też kiedyś zmienię zdanie, może wrócę i jadąc pociągiem na nowy semestr usunę ten wpis, ale w tej chwili największa „korzyść to” (poza okazjami do imprez):</a:t>
            </a:r>
          </a:p>
          <a:p>
            <a:pPr algn="l" fontAlgn="base"/>
            <a:r>
              <a:rPr lang="pl-PL" sz="105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Ładnie wygląda w CV.</a:t>
            </a:r>
          </a:p>
          <a:p>
            <a:pPr algn="l" fontAlgn="base"/>
            <a:r>
              <a:rPr lang="pl-PL" sz="105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Chcesz się uczyć? Nie czekaj na studia, ucz się sam już teraz.”</a:t>
            </a:r>
          </a:p>
          <a:p>
            <a:pPr algn="l" fontAlgn="base"/>
            <a:r>
              <a:rPr lang="pl-PL" sz="1050" dirty="0">
                <a:latin typeface="Verdana" panose="020B0604030504040204" pitchFamily="34" charset="0"/>
                <a:ea typeface="Verdana" panose="020B0604030504040204" pitchFamily="34" charset="0"/>
              </a:rPr>
              <a:t>Fragment blogu „ https://tworcastron.pl”</a:t>
            </a:r>
            <a:endParaRPr lang="pl-PL" sz="105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54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720C9-C05C-311B-686C-A652D2FF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Panel Interaktywny – przegląd ofert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36724D-D75D-7481-CDC3-9C8BEAA4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https://justjoin.it</a:t>
            </a:r>
            <a:endParaRPr lang="pl-P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https://it.pracuj.pl</a:t>
            </a:r>
            <a:endParaRPr lang="pl-P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https://bulldogjob.pl/companies/jobs</a:t>
            </a:r>
            <a:endParaRPr lang="pl-P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0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19D901-91BD-D9EF-2133-D3386524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Panel Interaktywny – spostrzeżenia/pytania/dyskusja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B696B780-2AA4-01B4-7ACA-8443F445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827" y="2809842"/>
            <a:ext cx="8461768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C705A1-EB30-9732-EEA4-A3FB1760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F1F5FF-AD52-D7CA-BC39-B3900394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coderslab.pl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bulldogjob.pl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justjoin.it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pracuj.pl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mindboxgroup.com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tworcastron.pl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8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bankier.pl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8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ceo.com.pl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8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stormit.pl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8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computerworld.pl</a:t>
            </a:r>
          </a:p>
          <a:p>
            <a:endParaRPr lang="pl-P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AutoShape 2" descr="TS">
            <a:hlinkClick r:id="rId2"/>
            <a:extLst>
              <a:ext uri="{FF2B5EF4-FFF2-40B4-BE49-F238E27FC236}">
                <a16:creationId xmlns:a16="http://schemas.microsoft.com/office/drawing/2014/main" id="{C3A1F40C-8960-4294-4D6A-B75382BED6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3" descr="TworcaStron.pl.">
            <a:extLst>
              <a:ext uri="{FF2B5EF4-FFF2-40B4-BE49-F238E27FC236}">
                <a16:creationId xmlns:a16="http://schemas.microsoft.com/office/drawing/2014/main" id="{B34BF9EA-1B62-FA4B-3147-A96B0170A3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5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6" name="AutoShape 5" descr="TS">
            <a:hlinkClick r:id="rId2"/>
            <a:extLst>
              <a:ext uri="{FF2B5EF4-FFF2-40B4-BE49-F238E27FC236}">
                <a16:creationId xmlns:a16="http://schemas.microsoft.com/office/drawing/2014/main" id="{C05A0762-1E21-2224-7F12-1AB647295C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6" descr="TworcaStron.pl.">
            <a:extLst>
              <a:ext uri="{FF2B5EF4-FFF2-40B4-BE49-F238E27FC236}">
                <a16:creationId xmlns:a16="http://schemas.microsoft.com/office/drawing/2014/main" id="{940FAF65-4D9F-353D-04F8-36E4FF2445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1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6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6DFF99-6B49-5D72-6C63-CFC35651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l-PL" dirty="0">
                <a:latin typeface="Arial Black" panose="020B0A04020102020204" pitchFamily="34" charset="0"/>
              </a:rPr>
            </a:br>
            <a:r>
              <a:rPr lang="pl-PL" dirty="0"/>
              <a:t>Najpopularniejsze zawody 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271F66-9A5F-CF56-4461-611376BC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Scientist</a:t>
            </a:r>
            <a:r>
              <a:rPr lang="pl-PL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/ Analityk Big Data</a:t>
            </a:r>
          </a:p>
          <a:p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Zawód przyszłości określony przez Harvard Business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Review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jako najseksowniejszy zawód XXI wieku. Firmy gromadzą dziś gigantyczne ilości danych wewnętrznych i zewnętrznych, których analiza w czasie teraźniejszym umożliwia zrozumienie zachowania klientów, ich segmentację, budowanie nowych usług i ofert. Bez big data nie ma systemów rekomendacyjnych w sklepach online czy usługach subskrypcyjnych. Data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scientist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pracuje na olbrzymich zbiorach danych, które porządkuje, analizuje, a następnie wizualizuje. To interdyscyplinarna rola, wymagająca – poza znajomością języków programowania, wiedzy z zakresu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learning, statystyki, analizy biznesowej – także umiejętności komunikacyjnych.</a:t>
            </a: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0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7FE178-BEC5-1DF5-0F3B-E77E7C45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Najpopularniejsze zawody 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E4602B-C74A-515D-9A0B-1CFD3C4A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Architekt IT</a:t>
            </a:r>
          </a:p>
          <a:p>
            <a:pPr algn="l"/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Jest odpowiedzialny za projektowanie, budowę i wdrożenia systemów IT. Identyfikuje wymagania, planuje procesy i opracowuje projekty informatyczne w oparciu o przyjęte założenia biznesowe czy technologie. Łączy bogate doświadczenie programisty ze znajomością metodyki zarządzania projektami oraz rozumieniem celów biznesowych organizacji. Istotne jest także analityczne myślenie i komunikatywność</a:t>
            </a:r>
            <a:r>
              <a:rPr lang="pl-PL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pl-P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5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F5B3FE-EAE9-E50E-64EB-3C5EFF1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Najpopularniejsze zawody 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6DADB5-78E4-0ADD-AE3E-635AEC2A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UX designer</a:t>
            </a:r>
          </a:p>
          <a:p>
            <a:pPr algn="l"/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Doświadczenie użytkownika (ang. User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Experience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UX) jest dziś jednym z kluczowych parametrów decydujących o sukcesie w branży e-commerce. Czym jest UX? To suma odczuć i emocji użytkownika podczas kontaktu ze stroną internetową czy aplikacją. UX designer bada i analizuje potrzeby i zachowania użytkowników, ocenia użyteczność witryn, projektuje interakcję z produktem, tworzy makiety i prototypy. To praca łącząca znajomość psychologii, analitycznego myślenia i empatii.</a:t>
            </a:r>
          </a:p>
          <a:p>
            <a:endParaRPr lang="pl-P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44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F6222-DCFF-6DB7-BDCD-699BA9D5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Najpopularniejsze zawody 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293B38-6630-AD21-BF54-1FC66B3B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Specjalista ds.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cyberbezpieczeństwa</a:t>
            </a:r>
            <a:endParaRPr lang="pl-PL" b="0" i="0" dirty="0">
              <a:solidFill>
                <a:srgbClr val="11111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 Polsce brakuje 17,5 tys. specjalistów od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cyberbezpieczeństwa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czytamy w raporcie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HackerU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Polska. Na jednego kandydata przypada 7 wakatów, a aż 60 proc. specjalistów od bezpieczeństwa otrzymuje od jednej do trzech propozycji zawodowych od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rekruterów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tygodniowo. Co więcej, z badania Global Digital Trust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Insights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przeprowadzonego przez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PwC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wynika, że 69 proc. organizacji planuje zwiększyć wydatki na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cyberbezpieczeństwo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w 2022 roku. Specjaliści odpowiadający za bezpieczeństwo projektują strategie, analizują złośliwe oprogramowania, dbają o zgodność z normami bezpieczeństwa, zajmują się audytem oraz organizują politykę bezpieczeństwa firmy.</a:t>
            </a:r>
          </a:p>
          <a:p>
            <a:endParaRPr lang="pl-P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9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F9963A-E7C4-E699-C982-D26A62B6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Najpopularniejsze zawody 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437E36-9AD9-8CF8-04AC-37F6FD03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Specjalista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cloud</a:t>
            </a:r>
            <a:endParaRPr lang="pl-PL" b="0" i="0" dirty="0">
              <a:solidFill>
                <a:srgbClr val="11111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 chmury korzystają współcześnie prawie wszyscy, w tym banki, platformy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streamingowe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 sklepy internetowe. Dla biznesu chmura oznacza wygodny i bezpieczny dostęp do usług, gdzie płaci się za faktyczne zużycie, a zapotrzebowanie można szybko zwiększyć, gdy pojawi się taka potrzeba. To m.in. dzięki chmurze biznes mógł tak sprawnie działać w trakcie pandemii, a pracownicy i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uczniowe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komunikować się online. Wdrożenie chmury w polskich firmach i instytucjach publicznych może przynieść gospodarce dodatkowo 121 miliardów złotych w roku 2030 – czyli 4 proc. PKB – czytamy w raporcie “Chmura 2030” firmy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McKinsey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&amp; Company. Kim jest specjalista </a:t>
            </a:r>
            <a:r>
              <a:rPr lang="pl-PL" sz="16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cloud</a:t>
            </a:r>
            <a:r>
              <a:rPr lang="pl-PL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? To zarówno architekt chmury, jej administrator lub inżynier oprogramowania, sieci czy bezpieczeństwa</a:t>
            </a:r>
          </a:p>
          <a:p>
            <a:endParaRPr lang="pl-P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4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038937-2A9D-D334-BB91-62BB4280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/>
              <a:t>Początki pracy w IT – jak znaleźć pracę w IT? - CV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40488E-48A4-60B6-3290-4164B9B3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Verdana" panose="020B0604030504040204" pitchFamily="34" charset="0"/>
                <a:ea typeface="Verdana" panose="020B0604030504040204" pitchFamily="34" charset="0"/>
              </a:rPr>
              <a:t>Według aktualnych trendów CV powinno być treściwe, w stonowanych kolorach i zawierające najważniejsze informacje, które są przydatne dla pracodawcy. Pamiętaj, by wskazywać w ramach doświadczenia zawodowego i umiejętności swoje mocne strony i przydatne </a:t>
            </a:r>
            <a:r>
              <a:rPr lang="pl-PL" dirty="0" err="1">
                <a:latin typeface="Verdana" panose="020B0604030504040204" pitchFamily="34" charset="0"/>
                <a:ea typeface="Verdana" panose="020B0604030504040204" pitchFamily="34" charset="0"/>
              </a:rPr>
              <a:t>skille</a:t>
            </a:r>
            <a:r>
              <a:rPr lang="pl-PL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479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9D8A6D-6BD6-D30D-C44E-B24127C7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Początki pracy w IT – jak znaleźć pracę w IT? - Portfolio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848C8C-F5AA-A20F-9CB7-DDAF28BD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CV jest ważne, ale zdecydowanie więcej o Twoich umiejętnościach powiedzą wykonane samodzielnie projekty dostępne np. na </a:t>
            </a:r>
            <a:r>
              <a:rPr lang="pl-PL" sz="16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Githubie</a:t>
            </a:r>
            <a:r>
              <a:rPr lang="pl-PL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Potwierdzą znajomość wpisanych w życiorys umiejętności, pokażą styl pracy i zdradzą nieco więcej osobie technicznej, czego może się po Tobie spodziewać. </a:t>
            </a:r>
          </a:p>
          <a:p>
            <a:pPr algn="l"/>
            <a:r>
              <a:rPr lang="pl-PL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Portfolio jest szczególnie ważne dla osób, które nie mają doświadczenia w branży IT. </a:t>
            </a:r>
            <a:r>
              <a:rPr lang="pl-PL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Lepiej mieć 2 skomplikowane i złożone projekty, które samodzielnie zaprojektowałeś, przygotowałeś, </a:t>
            </a:r>
            <a:r>
              <a:rPr lang="pl-PL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zabezpieczyłeś</a:t>
            </a:r>
            <a:r>
              <a:rPr lang="pl-PL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 zaprezentowałeś, niż kilkanaście prostych prawie </a:t>
            </a:r>
            <a:r>
              <a:rPr lang="pl-PL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tutorialowych</a:t>
            </a:r>
            <a:r>
              <a:rPr lang="pl-PL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które w rzeczywistości nie wymagały od Ciebie dużego zaangażowania. W każdym poświęć czas na zbudowanie ciekawego portfolio — to zaprocentuje.</a:t>
            </a:r>
          </a:p>
          <a:p>
            <a:endParaRPr lang="pl-PL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27510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1300</Words>
  <Application>Microsoft Office PowerPoint</Application>
  <PresentationFormat>Panoramiczny</PresentationFormat>
  <Paragraphs>79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Avenir Next LT Pro</vt:lpstr>
      <vt:lpstr>Bahnschrift</vt:lpstr>
      <vt:lpstr>Verdana</vt:lpstr>
      <vt:lpstr>Wingdings</vt:lpstr>
      <vt:lpstr>MatrixVTI</vt:lpstr>
      <vt:lpstr>  Rynek Pracy IT</vt:lpstr>
      <vt:lpstr>Spis Treści:</vt:lpstr>
      <vt:lpstr> Najpopularniejsze zawody IT</vt:lpstr>
      <vt:lpstr>Najpopularniejsze zawody IT</vt:lpstr>
      <vt:lpstr>Najpopularniejsze zawody IT</vt:lpstr>
      <vt:lpstr>Najpopularniejsze zawody IT</vt:lpstr>
      <vt:lpstr>Najpopularniejsze zawody IT</vt:lpstr>
      <vt:lpstr> Początki pracy w IT – jak znaleźć pracę w IT? - CV</vt:lpstr>
      <vt:lpstr>Początki pracy w IT – jak znaleźć pracę w IT? - Portfolio</vt:lpstr>
      <vt:lpstr>Początki pracy w IT – jak znaleźć pracę w IT? – Potrzeby rynku</vt:lpstr>
      <vt:lpstr>Najlepsze Miejsca Pracy w IT w Polsce </vt:lpstr>
      <vt:lpstr>Cisco Poland</vt:lpstr>
      <vt:lpstr>Krótka Analiza Rynku Pracy - Junior</vt:lpstr>
      <vt:lpstr>Krótka Analiza Rynku Pracy - Mid</vt:lpstr>
      <vt:lpstr>Krótka Analiza Rynku Pracy - Senior</vt:lpstr>
      <vt:lpstr>Rodzimy Rynek Pracy IT - Olsztyn</vt:lpstr>
      <vt:lpstr>Olsztyn dla Juniora </vt:lpstr>
      <vt:lpstr>Prosty Wniosek</vt:lpstr>
      <vt:lpstr>Wniosków część dalsza:</vt:lpstr>
      <vt:lpstr>Studia a Praca</vt:lpstr>
      <vt:lpstr>Panel Interaktywny – przegląd ofert pracy</vt:lpstr>
      <vt:lpstr>Panel Interaktywny – spostrzeżenia/pytania/dyskusja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Rynek Pracy IT</dc:title>
  <dc:creator>Eryk Poreda</dc:creator>
  <cp:lastModifiedBy>Eryk Poreda</cp:lastModifiedBy>
  <cp:revision>39</cp:revision>
  <dcterms:created xsi:type="dcterms:W3CDTF">2023-03-30T05:42:01Z</dcterms:created>
  <dcterms:modified xsi:type="dcterms:W3CDTF">2023-04-01T07:08:46Z</dcterms:modified>
</cp:coreProperties>
</file>